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4" r:id="rId6"/>
    <p:sldId id="275" r:id="rId7"/>
    <p:sldId id="276" r:id="rId8"/>
    <p:sldId id="277" r:id="rId9"/>
    <p:sldId id="259" r:id="rId10"/>
    <p:sldId id="260" r:id="rId11"/>
    <p:sldId id="278" r:id="rId12"/>
    <p:sldId id="279" r:id="rId13"/>
    <p:sldId id="280" r:id="rId14"/>
    <p:sldId id="281" r:id="rId15"/>
    <p:sldId id="282" r:id="rId16"/>
    <p:sldId id="283" r:id="rId17"/>
    <p:sldId id="284" r:id="rId18"/>
    <p:sldId id="285" r:id="rId19"/>
    <p:sldId id="261" r:id="rId20"/>
    <p:sldId id="263"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1"/>
  </p:normalViewPr>
  <p:slideViewPr>
    <p:cSldViewPr snapToGrid="0" snapToObjects="1">
      <p:cViewPr varScale="1">
        <p:scale>
          <a:sx n="117" d="100"/>
          <a:sy n="117" d="100"/>
        </p:scale>
        <p:origin x="36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8A38A-C891-2A44-A72C-2CF01726FE55}"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28FB337B-80F4-4F43-8BED-35538AB4B14C}">
      <dgm:prSet phldrT="[Text]"/>
      <dgm:spPr/>
      <dgm:t>
        <a:bodyPr/>
        <a:lstStyle/>
        <a:p>
          <a:r>
            <a:rPr lang="en-US"/>
            <a:t>1</a:t>
          </a:r>
          <a:endParaRPr lang="en-US" dirty="0"/>
        </a:p>
      </dgm:t>
    </dgm:pt>
    <dgm:pt modelId="{96D3874C-BC75-014C-A7F1-E5D92CE3C5AC}" type="parTrans" cxnId="{AE68DCA1-954B-B542-98C0-102852E786A2}">
      <dgm:prSet/>
      <dgm:spPr/>
      <dgm:t>
        <a:bodyPr/>
        <a:lstStyle/>
        <a:p>
          <a:endParaRPr lang="en-US"/>
        </a:p>
      </dgm:t>
    </dgm:pt>
    <dgm:pt modelId="{EB7BAFE5-C717-4647-95CB-488E3890B35E}" type="sibTrans" cxnId="{AE68DCA1-954B-B542-98C0-102852E786A2}">
      <dgm:prSet/>
      <dgm:spPr/>
      <dgm:t>
        <a:bodyPr/>
        <a:lstStyle/>
        <a:p>
          <a:endParaRPr lang="en-US"/>
        </a:p>
      </dgm:t>
    </dgm:pt>
    <dgm:pt modelId="{B06C886E-8AC4-7446-BB90-6B7CAA0E858B}">
      <dgm:prSet phldrT="[Text]" custT="1"/>
      <dgm:spPr/>
      <dgm:t>
        <a:bodyPr/>
        <a:lstStyle/>
        <a:p>
          <a:pPr>
            <a:buFont typeface="Arial" panose="020B0604020202020204" pitchFamily="34" charset="0"/>
            <a:buChar char="•"/>
          </a:pPr>
          <a:r>
            <a:rPr lang="en-US" sz="1800" b="0" i="0" u="none" dirty="0">
              <a:solidFill>
                <a:schemeClr val="tx2">
                  <a:lumMod val="50000"/>
                </a:schemeClr>
              </a:solidFill>
            </a:rPr>
            <a:t>Does the number of high rated restaurants in a given area correlate to the number of crimes in the area? </a:t>
          </a:r>
          <a:endParaRPr lang="en-US" sz="1800" dirty="0">
            <a:solidFill>
              <a:schemeClr val="tx2">
                <a:lumMod val="50000"/>
              </a:schemeClr>
            </a:solidFill>
          </a:endParaRPr>
        </a:p>
      </dgm:t>
    </dgm:pt>
    <dgm:pt modelId="{BD19D3F2-830D-904A-BED8-209C7735EDF7}" type="parTrans" cxnId="{ADE17D96-4BBF-FA48-9043-AF586F1D6775}">
      <dgm:prSet/>
      <dgm:spPr/>
      <dgm:t>
        <a:bodyPr/>
        <a:lstStyle/>
        <a:p>
          <a:endParaRPr lang="en-US"/>
        </a:p>
      </dgm:t>
    </dgm:pt>
    <dgm:pt modelId="{1272C3B5-6CB5-8447-8F25-7A12075CECAB}" type="sibTrans" cxnId="{ADE17D96-4BBF-FA48-9043-AF586F1D6775}">
      <dgm:prSet/>
      <dgm:spPr/>
      <dgm:t>
        <a:bodyPr/>
        <a:lstStyle/>
        <a:p>
          <a:endParaRPr lang="en-US"/>
        </a:p>
      </dgm:t>
    </dgm:pt>
    <dgm:pt modelId="{8451FEE9-3EFD-9D44-8961-DB637F3705FC}">
      <dgm:prSet phldrT="[Text]"/>
      <dgm:spPr/>
      <dgm:t>
        <a:bodyPr/>
        <a:lstStyle/>
        <a:p>
          <a:r>
            <a:rPr lang="en-US"/>
            <a:t>2</a:t>
          </a:r>
          <a:endParaRPr lang="en-US" dirty="0"/>
        </a:p>
      </dgm:t>
    </dgm:pt>
    <dgm:pt modelId="{A0A2013F-DA85-7644-9442-B6864AF0EFDF}" type="parTrans" cxnId="{13FB3864-E02C-1042-B8A9-D96E2CAC5E4F}">
      <dgm:prSet/>
      <dgm:spPr/>
      <dgm:t>
        <a:bodyPr/>
        <a:lstStyle/>
        <a:p>
          <a:endParaRPr lang="en-US"/>
        </a:p>
      </dgm:t>
    </dgm:pt>
    <dgm:pt modelId="{04C2086C-1982-9C44-A0FC-5ABF3C1B7B69}" type="sibTrans" cxnId="{13FB3864-E02C-1042-B8A9-D96E2CAC5E4F}">
      <dgm:prSet/>
      <dgm:spPr/>
      <dgm:t>
        <a:bodyPr/>
        <a:lstStyle/>
        <a:p>
          <a:endParaRPr lang="en-US"/>
        </a:p>
      </dgm:t>
    </dgm:pt>
    <dgm:pt modelId="{83B16687-1AD2-5D42-B3EF-CFF9E3FCC0FF}">
      <dgm:prSet phldrT="[Text]" custT="1"/>
      <dgm:spPr/>
      <dgm:t>
        <a:bodyPr/>
        <a:lstStyle/>
        <a:p>
          <a:pPr>
            <a:buFont typeface="Arial" panose="020B0604020202020204" pitchFamily="34" charset="0"/>
            <a:buChar char="•"/>
          </a:pPr>
          <a:r>
            <a:rPr lang="en-US" sz="1800" b="0" i="0" u="none" dirty="0">
              <a:solidFill>
                <a:schemeClr val="tx2">
                  <a:lumMod val="50000"/>
                </a:schemeClr>
              </a:solidFill>
            </a:rPr>
            <a:t>How does it differ by different types of crimes?</a:t>
          </a:r>
          <a:endParaRPr lang="en-US" sz="1800" dirty="0">
            <a:solidFill>
              <a:schemeClr val="tx2">
                <a:lumMod val="50000"/>
              </a:schemeClr>
            </a:solidFill>
          </a:endParaRPr>
        </a:p>
      </dgm:t>
    </dgm:pt>
    <dgm:pt modelId="{A3DC315A-4A73-8947-BBC5-37450489CA96}" type="parTrans" cxnId="{2814BEB4-4AF1-7A48-A438-12FBE684EB29}">
      <dgm:prSet/>
      <dgm:spPr/>
      <dgm:t>
        <a:bodyPr/>
        <a:lstStyle/>
        <a:p>
          <a:endParaRPr lang="en-US"/>
        </a:p>
      </dgm:t>
    </dgm:pt>
    <dgm:pt modelId="{9D962AA6-5520-524B-8F25-2BE7AD7778BE}" type="sibTrans" cxnId="{2814BEB4-4AF1-7A48-A438-12FBE684EB29}">
      <dgm:prSet/>
      <dgm:spPr/>
      <dgm:t>
        <a:bodyPr/>
        <a:lstStyle/>
        <a:p>
          <a:endParaRPr lang="en-US"/>
        </a:p>
      </dgm:t>
    </dgm:pt>
    <dgm:pt modelId="{28DB6314-DE8A-7C47-8730-0FC9C4A30004}">
      <dgm:prSet phldrT="[Text]"/>
      <dgm:spPr/>
      <dgm:t>
        <a:bodyPr/>
        <a:lstStyle/>
        <a:p>
          <a:r>
            <a:rPr lang="en-US"/>
            <a:t>3</a:t>
          </a:r>
          <a:endParaRPr lang="en-US" dirty="0"/>
        </a:p>
      </dgm:t>
    </dgm:pt>
    <dgm:pt modelId="{AFE92A34-3477-F248-9EDD-615E0DC808FB}" type="parTrans" cxnId="{DBCE0053-213A-5A40-969C-3170E4659C9E}">
      <dgm:prSet/>
      <dgm:spPr/>
      <dgm:t>
        <a:bodyPr/>
        <a:lstStyle/>
        <a:p>
          <a:endParaRPr lang="en-US"/>
        </a:p>
      </dgm:t>
    </dgm:pt>
    <dgm:pt modelId="{94E8E9CE-3326-D440-A2E8-088503D73ED5}" type="sibTrans" cxnId="{DBCE0053-213A-5A40-969C-3170E4659C9E}">
      <dgm:prSet/>
      <dgm:spPr/>
      <dgm:t>
        <a:bodyPr/>
        <a:lstStyle/>
        <a:p>
          <a:endParaRPr lang="en-US"/>
        </a:p>
      </dgm:t>
    </dgm:pt>
    <dgm:pt modelId="{15459DE1-A04D-E24D-A8DC-E8AC5B6B6924}">
      <dgm:prSet phldrT="[Text]" custT="1"/>
      <dgm:spPr/>
      <dgm:t>
        <a:bodyPr/>
        <a:lstStyle/>
        <a:p>
          <a:pPr>
            <a:buFont typeface="Arial" panose="020B0604020202020204" pitchFamily="34" charset="0"/>
            <a:buNone/>
          </a:pPr>
          <a:r>
            <a:rPr lang="en-US" sz="1800" b="0" i="0" u="none" dirty="0">
              <a:solidFill>
                <a:schemeClr val="tx2">
                  <a:lumMod val="50000"/>
                </a:schemeClr>
              </a:solidFill>
            </a:rPr>
            <a:t>Will a dining establishment Yelp review be impacted by population metrics (i.e. a more populous area have a higher rating)?</a:t>
          </a:r>
          <a:endParaRPr lang="en-US" sz="1800" dirty="0">
            <a:solidFill>
              <a:schemeClr val="tx2">
                <a:lumMod val="50000"/>
              </a:schemeClr>
            </a:solidFill>
          </a:endParaRPr>
        </a:p>
      </dgm:t>
    </dgm:pt>
    <dgm:pt modelId="{C74EB439-A116-F946-A86E-7733F85185AB}" type="parTrans" cxnId="{9CFD562E-921B-A049-89DA-BE3353FC4DAE}">
      <dgm:prSet/>
      <dgm:spPr/>
      <dgm:t>
        <a:bodyPr/>
        <a:lstStyle/>
        <a:p>
          <a:endParaRPr lang="en-US"/>
        </a:p>
      </dgm:t>
    </dgm:pt>
    <dgm:pt modelId="{8746D0B8-D185-4146-96DA-DEE527E3F8A5}" type="sibTrans" cxnId="{9CFD562E-921B-A049-89DA-BE3353FC4DAE}">
      <dgm:prSet/>
      <dgm:spPr/>
      <dgm:t>
        <a:bodyPr/>
        <a:lstStyle/>
        <a:p>
          <a:endParaRPr lang="en-US"/>
        </a:p>
      </dgm:t>
    </dgm:pt>
    <dgm:pt modelId="{14A16E2C-BAED-5242-A5B7-E6B07A3997C1}" type="pres">
      <dgm:prSet presAssocID="{7E98A38A-C891-2A44-A72C-2CF01726FE55}" presName="Name0" presStyleCnt="0">
        <dgm:presLayoutVars>
          <dgm:dir/>
          <dgm:animLvl val="lvl"/>
          <dgm:resizeHandles val="exact"/>
        </dgm:presLayoutVars>
      </dgm:prSet>
      <dgm:spPr/>
    </dgm:pt>
    <dgm:pt modelId="{CE656BF9-886A-0242-AA66-478E1FB34778}" type="pres">
      <dgm:prSet presAssocID="{28FB337B-80F4-4F43-8BED-35538AB4B14C}" presName="linNode" presStyleCnt="0"/>
      <dgm:spPr/>
    </dgm:pt>
    <dgm:pt modelId="{5336AF33-FCAF-CB4C-9FDC-D579E982F896}" type="pres">
      <dgm:prSet presAssocID="{28FB337B-80F4-4F43-8BED-35538AB4B14C}" presName="parentText" presStyleLbl="node1" presStyleIdx="0" presStyleCnt="3" custScaleX="27194" custLinFactNeighborX="65" custLinFactNeighborY="3142">
        <dgm:presLayoutVars>
          <dgm:chMax val="1"/>
          <dgm:bulletEnabled val="1"/>
        </dgm:presLayoutVars>
      </dgm:prSet>
      <dgm:spPr/>
    </dgm:pt>
    <dgm:pt modelId="{B452E30B-85B9-DB4F-9CD7-22836AA84E4A}" type="pres">
      <dgm:prSet presAssocID="{28FB337B-80F4-4F43-8BED-35538AB4B14C}" presName="descendantText" presStyleLbl="alignAccFollowNode1" presStyleIdx="0" presStyleCnt="3" custScaleX="127434" custScaleY="103851" custLinFactNeighborX="5687" custLinFactNeighborY="3928">
        <dgm:presLayoutVars>
          <dgm:bulletEnabled val="1"/>
        </dgm:presLayoutVars>
      </dgm:prSet>
      <dgm:spPr/>
    </dgm:pt>
    <dgm:pt modelId="{CB6BBB61-388C-E248-866F-A28A71800A46}" type="pres">
      <dgm:prSet presAssocID="{EB7BAFE5-C717-4647-95CB-488E3890B35E}" presName="sp" presStyleCnt="0"/>
      <dgm:spPr/>
    </dgm:pt>
    <dgm:pt modelId="{FBA8B6DB-78CD-4E48-8A9C-453B33FBE9EB}" type="pres">
      <dgm:prSet presAssocID="{8451FEE9-3EFD-9D44-8961-DB637F3705FC}" presName="linNode" presStyleCnt="0"/>
      <dgm:spPr/>
    </dgm:pt>
    <dgm:pt modelId="{CE92A352-6355-ED48-9421-2E9DD66A0190}" type="pres">
      <dgm:prSet presAssocID="{8451FEE9-3EFD-9D44-8961-DB637F3705FC}" presName="parentText" presStyleLbl="node1" presStyleIdx="1" presStyleCnt="3" custFlipHor="1" custScaleX="27716">
        <dgm:presLayoutVars>
          <dgm:chMax val="1"/>
          <dgm:bulletEnabled val="1"/>
        </dgm:presLayoutVars>
      </dgm:prSet>
      <dgm:spPr/>
    </dgm:pt>
    <dgm:pt modelId="{DF3CFF74-47A0-1347-9CDE-4676C9722487}" type="pres">
      <dgm:prSet presAssocID="{8451FEE9-3EFD-9D44-8961-DB637F3705FC}" presName="descendantText" presStyleLbl="alignAccFollowNode1" presStyleIdx="1" presStyleCnt="3" custScaleX="127433" custScaleY="103865" custLinFactNeighborX="5505" custLinFactNeighborY="-651">
        <dgm:presLayoutVars>
          <dgm:bulletEnabled val="1"/>
        </dgm:presLayoutVars>
      </dgm:prSet>
      <dgm:spPr/>
    </dgm:pt>
    <dgm:pt modelId="{DBB1598B-5FE6-0843-8BA3-670662AE67DD}" type="pres">
      <dgm:prSet presAssocID="{04C2086C-1982-9C44-A0FC-5ABF3C1B7B69}" presName="sp" presStyleCnt="0"/>
      <dgm:spPr/>
    </dgm:pt>
    <dgm:pt modelId="{FB247CCD-DFE2-AD4D-95CA-5EEAC2A5058B}" type="pres">
      <dgm:prSet presAssocID="{28DB6314-DE8A-7C47-8730-0FC9C4A30004}" presName="linNode" presStyleCnt="0"/>
      <dgm:spPr/>
    </dgm:pt>
    <dgm:pt modelId="{29E99469-8A43-3C4D-9AAF-1FC45FB14E5F}" type="pres">
      <dgm:prSet presAssocID="{28DB6314-DE8A-7C47-8730-0FC9C4A30004}" presName="parentText" presStyleLbl="node1" presStyleIdx="2" presStyleCnt="3" custScaleX="27640">
        <dgm:presLayoutVars>
          <dgm:chMax val="1"/>
          <dgm:bulletEnabled val="1"/>
        </dgm:presLayoutVars>
      </dgm:prSet>
      <dgm:spPr/>
    </dgm:pt>
    <dgm:pt modelId="{028695C3-29E1-6743-A519-AAD150D50C73}" type="pres">
      <dgm:prSet presAssocID="{28DB6314-DE8A-7C47-8730-0FC9C4A30004}" presName="descendantText" presStyleLbl="alignAccFollowNode1" presStyleIdx="2" presStyleCnt="3" custScaleX="127476" custScaleY="103348" custLinFactNeighborX="4288" custLinFactNeighborY="-1478">
        <dgm:presLayoutVars>
          <dgm:bulletEnabled val="1"/>
        </dgm:presLayoutVars>
      </dgm:prSet>
      <dgm:spPr/>
    </dgm:pt>
  </dgm:ptLst>
  <dgm:cxnLst>
    <dgm:cxn modelId="{84E7FA11-CF09-7C41-978B-55E0D66A0B5A}" type="presOf" srcId="{8451FEE9-3EFD-9D44-8961-DB637F3705FC}" destId="{CE92A352-6355-ED48-9421-2E9DD66A0190}" srcOrd="0" destOrd="0" presId="urn:microsoft.com/office/officeart/2005/8/layout/vList5"/>
    <dgm:cxn modelId="{5A10DE29-7CB3-5E40-B66C-3ECD5CC96A86}" type="presOf" srcId="{28DB6314-DE8A-7C47-8730-0FC9C4A30004}" destId="{29E99469-8A43-3C4D-9AAF-1FC45FB14E5F}" srcOrd="0" destOrd="0" presId="urn:microsoft.com/office/officeart/2005/8/layout/vList5"/>
    <dgm:cxn modelId="{9CFD562E-921B-A049-89DA-BE3353FC4DAE}" srcId="{28DB6314-DE8A-7C47-8730-0FC9C4A30004}" destId="{15459DE1-A04D-E24D-A8DC-E8AC5B6B6924}" srcOrd="0" destOrd="0" parTransId="{C74EB439-A116-F946-A86E-7733F85185AB}" sibTransId="{8746D0B8-D185-4146-96DA-DEE527E3F8A5}"/>
    <dgm:cxn modelId="{C7853E30-87DA-174C-9C3E-3F20BBDB82B4}" type="presOf" srcId="{15459DE1-A04D-E24D-A8DC-E8AC5B6B6924}" destId="{028695C3-29E1-6743-A519-AAD150D50C73}" srcOrd="0" destOrd="0" presId="urn:microsoft.com/office/officeart/2005/8/layout/vList5"/>
    <dgm:cxn modelId="{DCBFC938-50E9-4F49-9F80-424DD1704877}" type="presOf" srcId="{28FB337B-80F4-4F43-8BED-35538AB4B14C}" destId="{5336AF33-FCAF-CB4C-9FDC-D579E982F896}" srcOrd="0" destOrd="0" presId="urn:microsoft.com/office/officeart/2005/8/layout/vList5"/>
    <dgm:cxn modelId="{DBCE0053-213A-5A40-969C-3170E4659C9E}" srcId="{7E98A38A-C891-2A44-A72C-2CF01726FE55}" destId="{28DB6314-DE8A-7C47-8730-0FC9C4A30004}" srcOrd="2" destOrd="0" parTransId="{AFE92A34-3477-F248-9EDD-615E0DC808FB}" sibTransId="{94E8E9CE-3326-D440-A2E8-088503D73ED5}"/>
    <dgm:cxn modelId="{13FB3864-E02C-1042-B8A9-D96E2CAC5E4F}" srcId="{7E98A38A-C891-2A44-A72C-2CF01726FE55}" destId="{8451FEE9-3EFD-9D44-8961-DB637F3705FC}" srcOrd="1" destOrd="0" parTransId="{A0A2013F-DA85-7644-9442-B6864AF0EFDF}" sibTransId="{04C2086C-1982-9C44-A0FC-5ABF3C1B7B69}"/>
    <dgm:cxn modelId="{ADE17D96-4BBF-FA48-9043-AF586F1D6775}" srcId="{28FB337B-80F4-4F43-8BED-35538AB4B14C}" destId="{B06C886E-8AC4-7446-BB90-6B7CAA0E858B}" srcOrd="0" destOrd="0" parTransId="{BD19D3F2-830D-904A-BED8-209C7735EDF7}" sibTransId="{1272C3B5-6CB5-8447-8F25-7A12075CECAB}"/>
    <dgm:cxn modelId="{AE68DCA1-954B-B542-98C0-102852E786A2}" srcId="{7E98A38A-C891-2A44-A72C-2CF01726FE55}" destId="{28FB337B-80F4-4F43-8BED-35538AB4B14C}" srcOrd="0" destOrd="0" parTransId="{96D3874C-BC75-014C-A7F1-E5D92CE3C5AC}" sibTransId="{EB7BAFE5-C717-4647-95CB-488E3890B35E}"/>
    <dgm:cxn modelId="{2814BEB4-4AF1-7A48-A438-12FBE684EB29}" srcId="{8451FEE9-3EFD-9D44-8961-DB637F3705FC}" destId="{83B16687-1AD2-5D42-B3EF-CFF9E3FCC0FF}" srcOrd="0" destOrd="0" parTransId="{A3DC315A-4A73-8947-BBC5-37450489CA96}" sibTransId="{9D962AA6-5520-524B-8F25-2BE7AD7778BE}"/>
    <dgm:cxn modelId="{A53AC7CC-A3F0-644D-A5CA-CF8915301CB0}" type="presOf" srcId="{B06C886E-8AC4-7446-BB90-6B7CAA0E858B}" destId="{B452E30B-85B9-DB4F-9CD7-22836AA84E4A}" srcOrd="0" destOrd="0" presId="urn:microsoft.com/office/officeart/2005/8/layout/vList5"/>
    <dgm:cxn modelId="{11EA71D1-98EF-D140-B697-06981CD11774}" type="presOf" srcId="{7E98A38A-C891-2A44-A72C-2CF01726FE55}" destId="{14A16E2C-BAED-5242-A5B7-E6B07A3997C1}" srcOrd="0" destOrd="0" presId="urn:microsoft.com/office/officeart/2005/8/layout/vList5"/>
    <dgm:cxn modelId="{EBB299DA-AD89-084B-8D35-3B59ADF2E941}" type="presOf" srcId="{83B16687-1AD2-5D42-B3EF-CFF9E3FCC0FF}" destId="{DF3CFF74-47A0-1347-9CDE-4676C9722487}" srcOrd="0" destOrd="0" presId="urn:microsoft.com/office/officeart/2005/8/layout/vList5"/>
    <dgm:cxn modelId="{4A3192B8-B913-6C44-AA8F-5600F2BA6C5F}" type="presParOf" srcId="{14A16E2C-BAED-5242-A5B7-E6B07A3997C1}" destId="{CE656BF9-886A-0242-AA66-478E1FB34778}" srcOrd="0" destOrd="0" presId="urn:microsoft.com/office/officeart/2005/8/layout/vList5"/>
    <dgm:cxn modelId="{471038E7-780F-5C49-B16B-93F02546DCD8}" type="presParOf" srcId="{CE656BF9-886A-0242-AA66-478E1FB34778}" destId="{5336AF33-FCAF-CB4C-9FDC-D579E982F896}" srcOrd="0" destOrd="0" presId="urn:microsoft.com/office/officeart/2005/8/layout/vList5"/>
    <dgm:cxn modelId="{A885D2D4-AD23-684E-9294-34B0FF8BA45B}" type="presParOf" srcId="{CE656BF9-886A-0242-AA66-478E1FB34778}" destId="{B452E30B-85B9-DB4F-9CD7-22836AA84E4A}" srcOrd="1" destOrd="0" presId="urn:microsoft.com/office/officeart/2005/8/layout/vList5"/>
    <dgm:cxn modelId="{E8C75792-3B85-2841-B292-23AFFEA9843A}" type="presParOf" srcId="{14A16E2C-BAED-5242-A5B7-E6B07A3997C1}" destId="{CB6BBB61-388C-E248-866F-A28A71800A46}" srcOrd="1" destOrd="0" presId="urn:microsoft.com/office/officeart/2005/8/layout/vList5"/>
    <dgm:cxn modelId="{F16BCEDE-C836-B54D-A2EB-CEB87B2D5017}" type="presParOf" srcId="{14A16E2C-BAED-5242-A5B7-E6B07A3997C1}" destId="{FBA8B6DB-78CD-4E48-8A9C-453B33FBE9EB}" srcOrd="2" destOrd="0" presId="urn:microsoft.com/office/officeart/2005/8/layout/vList5"/>
    <dgm:cxn modelId="{D956577C-1187-BB45-93B1-30EFF808ACB2}" type="presParOf" srcId="{FBA8B6DB-78CD-4E48-8A9C-453B33FBE9EB}" destId="{CE92A352-6355-ED48-9421-2E9DD66A0190}" srcOrd="0" destOrd="0" presId="urn:microsoft.com/office/officeart/2005/8/layout/vList5"/>
    <dgm:cxn modelId="{85F1F955-2B6D-2542-A6B0-8F4F68CEE45F}" type="presParOf" srcId="{FBA8B6DB-78CD-4E48-8A9C-453B33FBE9EB}" destId="{DF3CFF74-47A0-1347-9CDE-4676C9722487}" srcOrd="1" destOrd="0" presId="urn:microsoft.com/office/officeart/2005/8/layout/vList5"/>
    <dgm:cxn modelId="{0B45549F-C7EB-B849-8F79-4FE1190676C7}" type="presParOf" srcId="{14A16E2C-BAED-5242-A5B7-E6B07A3997C1}" destId="{DBB1598B-5FE6-0843-8BA3-670662AE67DD}" srcOrd="3" destOrd="0" presId="urn:microsoft.com/office/officeart/2005/8/layout/vList5"/>
    <dgm:cxn modelId="{5A2D25C3-47C8-B34A-9256-AEA9D8E654F6}" type="presParOf" srcId="{14A16E2C-BAED-5242-A5B7-E6B07A3997C1}" destId="{FB247CCD-DFE2-AD4D-95CA-5EEAC2A5058B}" srcOrd="4" destOrd="0" presId="urn:microsoft.com/office/officeart/2005/8/layout/vList5"/>
    <dgm:cxn modelId="{877518ED-5D0A-4D45-AFAD-7843BCB053A4}" type="presParOf" srcId="{FB247CCD-DFE2-AD4D-95CA-5EEAC2A5058B}" destId="{29E99469-8A43-3C4D-9AAF-1FC45FB14E5F}" srcOrd="0" destOrd="0" presId="urn:microsoft.com/office/officeart/2005/8/layout/vList5"/>
    <dgm:cxn modelId="{08912065-3E30-E54F-91B3-1A5FDF38E16F}" type="presParOf" srcId="{FB247CCD-DFE2-AD4D-95CA-5EEAC2A5058B}" destId="{028695C3-29E1-6743-A519-AAD150D50C7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2E30B-85B9-DB4F-9CD7-22836AA84E4A}">
      <dsp:nvSpPr>
        <dsp:cNvPr id="0" name=""/>
        <dsp:cNvSpPr/>
      </dsp:nvSpPr>
      <dsp:spPr>
        <a:xfrm rot="5400000">
          <a:off x="4500846" y="-2907625"/>
          <a:ext cx="1134853" cy="7271200"/>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tx2">
                  <a:lumMod val="50000"/>
                </a:schemeClr>
              </a:solidFill>
            </a:rPr>
            <a:t>Does the number of high rated restaurants in a given area correlate to the number of crimes in the area? </a:t>
          </a:r>
          <a:endParaRPr lang="en-US" sz="1800" kern="1200" dirty="0">
            <a:solidFill>
              <a:schemeClr val="tx2">
                <a:lumMod val="50000"/>
              </a:schemeClr>
            </a:solidFill>
          </a:endParaRPr>
        </a:p>
      </dsp:txBody>
      <dsp:txXfrm rot="-5400000">
        <a:off x="1432673" y="215947"/>
        <a:ext cx="7215801" cy="1024055"/>
      </dsp:txXfrm>
    </dsp:sp>
    <dsp:sp modelId="{5336AF33-FCAF-CB4C-9FDC-D579E982F896}">
      <dsp:nvSpPr>
        <dsp:cNvPr id="0" name=""/>
        <dsp:cNvSpPr/>
      </dsp:nvSpPr>
      <dsp:spPr>
        <a:xfrm>
          <a:off x="381051" y="44988"/>
          <a:ext cx="872803"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1</a:t>
          </a:r>
          <a:endParaRPr lang="en-US" sz="5300" kern="1200" dirty="0"/>
        </a:p>
      </dsp:txBody>
      <dsp:txXfrm>
        <a:off x="423658" y="87595"/>
        <a:ext cx="787589" cy="1280749"/>
      </dsp:txXfrm>
    </dsp:sp>
    <dsp:sp modelId="{DF3CFF74-47A0-1347-9CDE-4676C9722487}">
      <dsp:nvSpPr>
        <dsp:cNvPr id="0" name=""/>
        <dsp:cNvSpPr/>
      </dsp:nvSpPr>
      <dsp:spPr>
        <a:xfrm rot="5400000">
          <a:off x="4511653" y="-1523373"/>
          <a:ext cx="1135006" cy="7271143"/>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tx2">
                  <a:lumMod val="50000"/>
                </a:schemeClr>
              </a:solidFill>
            </a:rPr>
            <a:t>How does it differ by different types of crimes?</a:t>
          </a:r>
          <a:endParaRPr lang="en-US" sz="1800" kern="1200" dirty="0">
            <a:solidFill>
              <a:schemeClr val="tx2">
                <a:lumMod val="50000"/>
              </a:schemeClr>
            </a:solidFill>
          </a:endParaRPr>
        </a:p>
      </dsp:txBody>
      <dsp:txXfrm rot="-5400000">
        <a:off x="1443585" y="1600101"/>
        <a:ext cx="7215737" cy="1024194"/>
      </dsp:txXfrm>
    </dsp:sp>
    <dsp:sp modelId="{CE92A352-6355-ED48-9421-2E9DD66A0190}">
      <dsp:nvSpPr>
        <dsp:cNvPr id="0" name=""/>
        <dsp:cNvSpPr/>
      </dsp:nvSpPr>
      <dsp:spPr>
        <a:xfrm flipH="1">
          <a:off x="377342" y="1436330"/>
          <a:ext cx="889557"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2</a:t>
          </a:r>
          <a:endParaRPr lang="en-US" sz="5300" kern="1200" dirty="0"/>
        </a:p>
      </dsp:txBody>
      <dsp:txXfrm>
        <a:off x="420767" y="1479755"/>
        <a:ext cx="802707" cy="1279113"/>
      </dsp:txXfrm>
    </dsp:sp>
    <dsp:sp modelId="{028695C3-29E1-6743-A519-AAD150D50C73}">
      <dsp:nvSpPr>
        <dsp:cNvPr id="0" name=""/>
        <dsp:cNvSpPr/>
      </dsp:nvSpPr>
      <dsp:spPr>
        <a:xfrm rot="5400000">
          <a:off x="4474205" y="-99375"/>
          <a:ext cx="1129356" cy="7273596"/>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None/>
          </a:pPr>
          <a:r>
            <a:rPr lang="en-US" sz="1800" b="0" i="0" u="none" kern="1200" dirty="0">
              <a:solidFill>
                <a:schemeClr val="tx2">
                  <a:lumMod val="50000"/>
                </a:schemeClr>
              </a:solidFill>
            </a:rPr>
            <a:t>Will a dining establishment Yelp review be impacted by population metrics (i.e. a more populous area have a higher rating)?</a:t>
          </a:r>
          <a:endParaRPr lang="en-US" sz="1800" kern="1200" dirty="0">
            <a:solidFill>
              <a:schemeClr val="tx2">
                <a:lumMod val="50000"/>
              </a:schemeClr>
            </a:solidFill>
          </a:endParaRPr>
        </a:p>
      </dsp:txBody>
      <dsp:txXfrm rot="-5400000">
        <a:off x="1402086" y="3027875"/>
        <a:ext cx="7218465" cy="1019094"/>
      </dsp:txXfrm>
    </dsp:sp>
    <dsp:sp modelId="{29E99469-8A43-3C4D-9AAF-1FC45FB14E5F}">
      <dsp:nvSpPr>
        <dsp:cNvPr id="0" name=""/>
        <dsp:cNvSpPr/>
      </dsp:nvSpPr>
      <dsp:spPr>
        <a:xfrm>
          <a:off x="377342" y="2870592"/>
          <a:ext cx="887117"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3</a:t>
          </a:r>
          <a:endParaRPr lang="en-US" sz="5300" kern="1200" dirty="0"/>
        </a:p>
      </dsp:txBody>
      <dsp:txXfrm>
        <a:off x="420647" y="2913897"/>
        <a:ext cx="800507" cy="127935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atalog.data.gov/dataset/crime-in-the-united-states-20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elp.com/developers/documentation/v3/business_search" TargetMode="External"/><Relationship Id="rId2" Type="http://schemas.openxmlformats.org/officeDocument/2006/relationships/hyperlink" Target="https://api.yelp.com/v3/businesses/search" TargetMode="External"/><Relationship Id="rId1" Type="http://schemas.openxmlformats.org/officeDocument/2006/relationships/slideLayout" Target="../slideLayouts/slideLayout2.xml"/><Relationship Id="rId4" Type="http://schemas.openxmlformats.org/officeDocument/2006/relationships/hyperlink" Target="https://www.kaggle.com/uciml/restaurant-data-with-consumer-rating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18C1-B2F2-FC46-A888-C30153FADE9F}"/>
              </a:ext>
            </a:extLst>
          </p:cNvPr>
          <p:cNvSpPr>
            <a:spLocks noGrp="1"/>
          </p:cNvSpPr>
          <p:nvPr>
            <p:ph type="ctrTitle"/>
          </p:nvPr>
        </p:nvSpPr>
        <p:spPr/>
        <p:txBody>
          <a:bodyPr/>
          <a:lstStyle/>
          <a:p>
            <a:pPr algn="ctr"/>
            <a:r>
              <a:rPr lang="en-US" dirty="0">
                <a:solidFill>
                  <a:srgbClr val="6F3F0C"/>
                </a:solidFill>
              </a:rPr>
              <a:t>Crime and Dine</a:t>
            </a:r>
            <a:br>
              <a:rPr lang="en-US" dirty="0">
                <a:solidFill>
                  <a:srgbClr val="6F3F0C"/>
                </a:solidFill>
              </a:rPr>
            </a:br>
            <a:endParaRPr lang="en-US" dirty="0">
              <a:solidFill>
                <a:srgbClr val="6F3F0C"/>
              </a:solidFill>
            </a:endParaRPr>
          </a:p>
        </p:txBody>
      </p:sp>
      <p:sp>
        <p:nvSpPr>
          <p:cNvPr id="3" name="Subtitle 2">
            <a:extLst>
              <a:ext uri="{FF2B5EF4-FFF2-40B4-BE49-F238E27FC236}">
                <a16:creationId xmlns:a16="http://schemas.microsoft.com/office/drawing/2014/main" id="{26FF94EB-D27B-0F4C-A324-00FFE5D4E2CC}"/>
              </a:ext>
            </a:extLst>
          </p:cNvPr>
          <p:cNvSpPr>
            <a:spLocks noGrp="1"/>
          </p:cNvSpPr>
          <p:nvPr>
            <p:ph type="subTitle" idx="1"/>
          </p:nvPr>
        </p:nvSpPr>
        <p:spPr/>
        <p:txBody>
          <a:bodyPr>
            <a:normAutofit/>
          </a:bodyPr>
          <a:lstStyle/>
          <a:p>
            <a:pPr algn="ctr"/>
            <a:r>
              <a:rPr lang="en-US" dirty="0">
                <a:solidFill>
                  <a:schemeClr val="accent3">
                    <a:lumMod val="75000"/>
                  </a:schemeClr>
                </a:solidFill>
              </a:rPr>
              <a:t> Rachel Berkowitz, Jeanette Cross, Michael </a:t>
            </a:r>
            <a:r>
              <a:rPr lang="en-US" dirty="0" err="1">
                <a:solidFill>
                  <a:schemeClr val="accent3">
                    <a:lumMod val="75000"/>
                  </a:schemeClr>
                </a:solidFill>
              </a:rPr>
              <a:t>Lygas</a:t>
            </a:r>
            <a:r>
              <a:rPr lang="en-US" dirty="0">
                <a:solidFill>
                  <a:schemeClr val="accent3">
                    <a:lumMod val="75000"/>
                  </a:schemeClr>
                </a:solidFill>
              </a:rPr>
              <a:t>, </a:t>
            </a:r>
            <a:r>
              <a:rPr lang="en-US" dirty="0" err="1">
                <a:solidFill>
                  <a:schemeClr val="accent3">
                    <a:lumMod val="75000"/>
                  </a:schemeClr>
                </a:solidFill>
              </a:rPr>
              <a:t>Xeniya</a:t>
            </a:r>
            <a:r>
              <a:rPr lang="en-US" dirty="0">
                <a:solidFill>
                  <a:schemeClr val="accent3">
                    <a:lumMod val="75000"/>
                  </a:schemeClr>
                </a:solidFill>
              </a:rPr>
              <a:t> </a:t>
            </a:r>
            <a:r>
              <a:rPr lang="en-US" dirty="0" err="1">
                <a:solidFill>
                  <a:schemeClr val="accent3">
                    <a:lumMod val="75000"/>
                  </a:schemeClr>
                </a:solidFill>
              </a:rPr>
              <a:t>Bogoslavskaya</a:t>
            </a:r>
            <a:endParaRPr lang="en-US" dirty="0">
              <a:solidFill>
                <a:schemeClr val="accent3">
                  <a:lumMod val="75000"/>
                </a:schemeClr>
              </a:solidFill>
            </a:endParaRPr>
          </a:p>
          <a:p>
            <a:endParaRPr lang="en-US" sz="1900" dirty="0"/>
          </a:p>
        </p:txBody>
      </p:sp>
    </p:spTree>
    <p:extLst>
      <p:ext uri="{BB962C8B-B14F-4D97-AF65-F5344CB8AC3E}">
        <p14:creationId xmlns:p14="http://schemas.microsoft.com/office/powerpoint/2010/main" val="353291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F4F1-A126-A544-B1EB-BD338C1B7F10}"/>
              </a:ext>
            </a:extLst>
          </p:cNvPr>
          <p:cNvSpPr>
            <a:spLocks noGrp="1"/>
          </p:cNvSpPr>
          <p:nvPr>
            <p:ph type="title"/>
          </p:nvPr>
        </p:nvSpPr>
        <p:spPr>
          <a:xfrm>
            <a:off x="2592925" y="624110"/>
            <a:ext cx="8911687" cy="722090"/>
          </a:xfrm>
        </p:spPr>
        <p:txBody>
          <a:bodyPr>
            <a:noAutofit/>
          </a:bodyPr>
          <a:lstStyle/>
          <a:p>
            <a:pPr algn="ctr"/>
            <a:r>
              <a:rPr lang="en-US" sz="2000" dirty="0">
                <a:solidFill>
                  <a:srgbClr val="6F3F0C"/>
                </a:solidFill>
              </a:rPr>
              <a:t>Created a new </a:t>
            </a:r>
            <a:r>
              <a:rPr lang="en-US" sz="2000" dirty="0" err="1">
                <a:solidFill>
                  <a:srgbClr val="6F3F0C"/>
                </a:solidFill>
              </a:rPr>
              <a:t>DataFrame</a:t>
            </a:r>
            <a:r>
              <a:rPr lang="en-US" sz="2000" dirty="0">
                <a:solidFill>
                  <a:srgbClr val="6F3F0C"/>
                </a:solidFill>
              </a:rPr>
              <a:t>, dropped the columns we won’t use and renamed the columns for cleaner look – converted it to csv file.</a:t>
            </a:r>
            <a:br>
              <a:rPr lang="en-US" sz="2000" dirty="0">
                <a:solidFill>
                  <a:srgbClr val="6F3F0C"/>
                </a:solidFill>
              </a:rPr>
            </a:br>
            <a:endParaRPr lang="en-US" sz="2000" dirty="0">
              <a:solidFill>
                <a:srgbClr val="6F3F0C"/>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FFE04248-97F4-EB4D-B892-B8D9A8646F1A}"/>
              </a:ext>
            </a:extLst>
          </p:cNvPr>
          <p:cNvPicPr>
            <a:picLocks noGrp="1" noChangeAspect="1"/>
          </p:cNvPicPr>
          <p:nvPr>
            <p:ph idx="1"/>
          </p:nvPr>
        </p:nvPicPr>
        <p:blipFill>
          <a:blip r:embed="rId2"/>
          <a:stretch>
            <a:fillRect/>
          </a:stretch>
        </p:blipFill>
        <p:spPr>
          <a:xfrm>
            <a:off x="2792325" y="1346200"/>
            <a:ext cx="7820789" cy="4565650"/>
          </a:xfrm>
        </p:spPr>
      </p:pic>
    </p:spTree>
    <p:extLst>
      <p:ext uri="{BB962C8B-B14F-4D97-AF65-F5344CB8AC3E}">
        <p14:creationId xmlns:p14="http://schemas.microsoft.com/office/powerpoint/2010/main" val="39232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01790"/>
          </a:xfrm>
        </p:spPr>
        <p:txBody>
          <a:bodyPr>
            <a:normAutofit/>
          </a:bodyPr>
          <a:lstStyle/>
          <a:p>
            <a:pPr algn="ctr"/>
            <a:br>
              <a:rPr lang="en-US" sz="3200" dirty="0">
                <a:solidFill>
                  <a:schemeClr val="accent2">
                    <a:lumMod val="50000"/>
                  </a:schemeClr>
                </a:solidFill>
              </a:rPr>
            </a:br>
            <a:br>
              <a:rPr lang="en-US" sz="3200" dirty="0">
                <a:solidFill>
                  <a:schemeClr val="accent2">
                    <a:lumMod val="50000"/>
                  </a:schemeClr>
                </a:solidFill>
              </a:rPr>
            </a:br>
            <a:br>
              <a:rPr lang="en-US" sz="3200" dirty="0">
                <a:solidFill>
                  <a:schemeClr val="accent2">
                    <a:lumMod val="50000"/>
                  </a:schemeClr>
                </a:solidFill>
              </a:rPr>
            </a:br>
            <a:r>
              <a:rPr lang="en-US" sz="3200" dirty="0">
                <a:solidFill>
                  <a:schemeClr val="accent2">
                    <a:lumMod val="50000"/>
                  </a:schemeClr>
                </a:solidFill>
              </a:rPr>
              <a:t>Loading Restaurant Rating</a:t>
            </a:r>
            <a:br>
              <a:rPr lang="en-US" sz="3200" dirty="0">
                <a:solidFill>
                  <a:schemeClr val="accent2">
                    <a:lumMod val="50000"/>
                  </a:schemeClr>
                </a:solidFill>
              </a:rPr>
            </a:br>
            <a:endParaRPr lang="en-US" sz="3200" dirty="0">
              <a:solidFill>
                <a:schemeClr val="accent2">
                  <a:lumMod val="50000"/>
                </a:schemeClr>
              </a:solidFill>
            </a:endParaRPr>
          </a:p>
        </p:txBody>
      </p:sp>
    </p:spTree>
    <p:extLst>
      <p:ext uri="{BB962C8B-B14F-4D97-AF65-F5344CB8AC3E}">
        <p14:creationId xmlns:p14="http://schemas.microsoft.com/office/powerpoint/2010/main" val="340338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2090"/>
          </a:xfrm>
        </p:spPr>
        <p:txBody>
          <a:bodyPr>
            <a:normAutofit/>
          </a:bodyPr>
          <a:lstStyle/>
          <a:p>
            <a:pPr algn="ctr"/>
            <a:r>
              <a:rPr lang="en-US" sz="3200" dirty="0">
                <a:solidFill>
                  <a:srgbClr val="6F3F0C"/>
                </a:solidFill>
              </a:rPr>
              <a:t>Yelp Documentation</a:t>
            </a:r>
          </a:p>
        </p:txBody>
      </p:sp>
      <p:sp>
        <p:nvSpPr>
          <p:cNvPr id="3" name="Content Placeholder 2"/>
          <p:cNvSpPr>
            <a:spLocks noGrp="1"/>
          </p:cNvSpPr>
          <p:nvPr>
            <p:ph idx="1"/>
          </p:nvPr>
        </p:nvSpPr>
        <p:spPr>
          <a:xfrm>
            <a:off x="2589212" y="2133600"/>
            <a:ext cx="8459788" cy="3777622"/>
          </a:xfrm>
        </p:spPr>
        <p:txBody>
          <a:bodyPr/>
          <a:lstStyle/>
          <a:p>
            <a:endParaRPr lang="en-US" dirty="0"/>
          </a:p>
        </p:txBody>
      </p:sp>
      <p:pic>
        <p:nvPicPr>
          <p:cNvPr id="4" name="Picture 3">
            <a:extLst>
              <a:ext uri="{FF2B5EF4-FFF2-40B4-BE49-F238E27FC236}">
                <a16:creationId xmlns:a16="http://schemas.microsoft.com/office/drawing/2014/main" id="{89DD6471-93DC-4010-AAF8-0C64D86E4D06}"/>
              </a:ext>
            </a:extLst>
          </p:cNvPr>
          <p:cNvPicPr>
            <a:picLocks noChangeAspect="1"/>
          </p:cNvPicPr>
          <p:nvPr/>
        </p:nvPicPr>
        <p:blipFill>
          <a:blip r:embed="rId2"/>
          <a:stretch>
            <a:fillRect/>
          </a:stretch>
        </p:blipFill>
        <p:spPr>
          <a:xfrm>
            <a:off x="2352625" y="1531823"/>
            <a:ext cx="8917676" cy="4500677"/>
          </a:xfrm>
          <a:prstGeom prst="rect">
            <a:avLst/>
          </a:prstGeom>
        </p:spPr>
      </p:pic>
    </p:spTree>
    <p:extLst>
      <p:ext uri="{BB962C8B-B14F-4D97-AF65-F5344CB8AC3E}">
        <p14:creationId xmlns:p14="http://schemas.microsoft.com/office/powerpoint/2010/main" val="106898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5890"/>
          </a:xfrm>
        </p:spPr>
        <p:txBody>
          <a:bodyPr>
            <a:normAutofit/>
          </a:bodyPr>
          <a:lstStyle/>
          <a:p>
            <a:pPr algn="ctr"/>
            <a:r>
              <a:rPr lang="en-US" sz="2000" dirty="0">
                <a:solidFill>
                  <a:srgbClr val="6F3F0C"/>
                </a:solidFill>
              </a:rPr>
              <a:t>Set up Yelp URL headers for API calls</a:t>
            </a:r>
          </a:p>
        </p:txBody>
      </p:sp>
      <p:sp>
        <p:nvSpPr>
          <p:cNvPr id="3" name="Content Placeholder 2"/>
          <p:cNvSpPr>
            <a:spLocks noGrp="1"/>
          </p:cNvSpPr>
          <p:nvPr>
            <p:ph idx="1"/>
          </p:nvPr>
        </p:nvSpPr>
        <p:spPr>
          <a:xfrm>
            <a:off x="3650732" y="1437854"/>
            <a:ext cx="6451752" cy="4861346"/>
          </a:xfrm>
        </p:spPr>
        <p:txBody>
          <a:bodyPr/>
          <a:lstStyle/>
          <a:p>
            <a:endParaRPr lang="en-US" dirty="0"/>
          </a:p>
        </p:txBody>
      </p:sp>
      <p:pic>
        <p:nvPicPr>
          <p:cNvPr id="4" name="Picture 3">
            <a:extLst>
              <a:ext uri="{FF2B5EF4-FFF2-40B4-BE49-F238E27FC236}">
                <a16:creationId xmlns:a16="http://schemas.microsoft.com/office/drawing/2014/main" id="{17B432C2-7817-A64F-B66C-8C4C016DA913}"/>
              </a:ext>
            </a:extLst>
          </p:cNvPr>
          <p:cNvPicPr>
            <a:picLocks noChangeAspect="1"/>
          </p:cNvPicPr>
          <p:nvPr/>
        </p:nvPicPr>
        <p:blipFill>
          <a:blip r:embed="rId2"/>
          <a:stretch>
            <a:fillRect/>
          </a:stretch>
        </p:blipFill>
        <p:spPr>
          <a:xfrm>
            <a:off x="3650732" y="1437854"/>
            <a:ext cx="7055368" cy="5038462"/>
          </a:xfrm>
          <a:prstGeom prst="rect">
            <a:avLst/>
          </a:prstGeom>
        </p:spPr>
      </p:pic>
    </p:spTree>
    <p:extLst>
      <p:ext uri="{BB962C8B-B14F-4D97-AF65-F5344CB8AC3E}">
        <p14:creationId xmlns:p14="http://schemas.microsoft.com/office/powerpoint/2010/main" val="27593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5290"/>
          </a:xfrm>
        </p:spPr>
        <p:txBody>
          <a:bodyPr>
            <a:noAutofit/>
          </a:bodyPr>
          <a:lstStyle/>
          <a:p>
            <a:pPr algn="ctr"/>
            <a:r>
              <a:rPr lang="en-US" sz="2000" dirty="0">
                <a:solidFill>
                  <a:srgbClr val="6F3F0C"/>
                </a:solidFill>
              </a:rPr>
              <a:t>Loop through each county and retrieve 50 restaurants</a:t>
            </a:r>
          </a:p>
        </p:txBody>
      </p:sp>
      <p:sp>
        <p:nvSpPr>
          <p:cNvPr id="3" name="Content Placeholder 2"/>
          <p:cNvSpPr>
            <a:spLocks noGrp="1"/>
          </p:cNvSpPr>
          <p:nvPr>
            <p:ph idx="1"/>
          </p:nvPr>
        </p:nvSpPr>
        <p:spPr>
          <a:xfrm>
            <a:off x="2894128" y="1855511"/>
            <a:ext cx="8218371" cy="4511785"/>
          </a:xfrm>
        </p:spPr>
        <p:txBody>
          <a:bodyPr/>
          <a:lstStyle/>
          <a:p>
            <a:endParaRPr lang="en-US" dirty="0"/>
          </a:p>
        </p:txBody>
      </p:sp>
      <p:pic>
        <p:nvPicPr>
          <p:cNvPr id="4" name="Picture 3">
            <a:extLst>
              <a:ext uri="{FF2B5EF4-FFF2-40B4-BE49-F238E27FC236}">
                <a16:creationId xmlns:a16="http://schemas.microsoft.com/office/drawing/2014/main" id="{597F7EDA-B68A-440C-AA0A-FD973B06D2EB}"/>
              </a:ext>
            </a:extLst>
          </p:cNvPr>
          <p:cNvPicPr>
            <a:picLocks noChangeAspect="1"/>
          </p:cNvPicPr>
          <p:nvPr/>
        </p:nvPicPr>
        <p:blipFill>
          <a:blip r:embed="rId2"/>
          <a:stretch>
            <a:fillRect/>
          </a:stretch>
        </p:blipFill>
        <p:spPr>
          <a:xfrm>
            <a:off x="2592925" y="1549400"/>
            <a:ext cx="8775964" cy="4817897"/>
          </a:xfrm>
          <a:prstGeom prst="rect">
            <a:avLst/>
          </a:prstGeom>
        </p:spPr>
      </p:pic>
    </p:spTree>
    <p:extLst>
      <p:ext uri="{BB962C8B-B14F-4D97-AF65-F5344CB8AC3E}">
        <p14:creationId xmlns:p14="http://schemas.microsoft.com/office/powerpoint/2010/main" val="65199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5890"/>
          </a:xfrm>
        </p:spPr>
        <p:txBody>
          <a:bodyPr>
            <a:normAutofit/>
          </a:bodyPr>
          <a:lstStyle/>
          <a:p>
            <a:pPr algn="ctr"/>
            <a:r>
              <a:rPr lang="en-US" sz="2000" dirty="0">
                <a:solidFill>
                  <a:srgbClr val="6F3F0C"/>
                </a:solidFill>
              </a:rPr>
              <a:t>Check for errors or missing values</a:t>
            </a:r>
          </a:p>
        </p:txBody>
      </p:sp>
      <p:sp>
        <p:nvSpPr>
          <p:cNvPr id="3" name="Content Placeholder 2"/>
          <p:cNvSpPr>
            <a:spLocks noGrp="1"/>
          </p:cNvSpPr>
          <p:nvPr>
            <p:ph idx="1"/>
          </p:nvPr>
        </p:nvSpPr>
        <p:spPr>
          <a:xfrm>
            <a:off x="2093879" y="1860550"/>
            <a:ext cx="9410733" cy="3416301"/>
          </a:xfrm>
        </p:spPr>
        <p:txBody>
          <a:bodyPr/>
          <a:lstStyle/>
          <a:p>
            <a:endParaRPr lang="en-US" dirty="0"/>
          </a:p>
        </p:txBody>
      </p:sp>
      <p:pic>
        <p:nvPicPr>
          <p:cNvPr id="4" name="Picture 3">
            <a:extLst>
              <a:ext uri="{FF2B5EF4-FFF2-40B4-BE49-F238E27FC236}">
                <a16:creationId xmlns:a16="http://schemas.microsoft.com/office/drawing/2014/main" id="{266B428A-57B9-49A3-A929-D50DDE07B7BA}"/>
              </a:ext>
            </a:extLst>
          </p:cNvPr>
          <p:cNvPicPr>
            <a:picLocks noChangeAspect="1"/>
          </p:cNvPicPr>
          <p:nvPr/>
        </p:nvPicPr>
        <p:blipFill>
          <a:blip r:embed="rId2"/>
          <a:stretch>
            <a:fillRect/>
          </a:stretch>
        </p:blipFill>
        <p:spPr>
          <a:xfrm>
            <a:off x="2093879" y="1873250"/>
            <a:ext cx="9629842" cy="3416301"/>
          </a:xfrm>
          <a:prstGeom prst="rect">
            <a:avLst/>
          </a:prstGeom>
        </p:spPr>
      </p:pic>
    </p:spTree>
    <p:extLst>
      <p:ext uri="{BB962C8B-B14F-4D97-AF65-F5344CB8AC3E}">
        <p14:creationId xmlns:p14="http://schemas.microsoft.com/office/powerpoint/2010/main" val="2134021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9890"/>
          </a:xfrm>
        </p:spPr>
        <p:txBody>
          <a:bodyPr>
            <a:noAutofit/>
          </a:bodyPr>
          <a:lstStyle/>
          <a:p>
            <a:pPr algn="ctr"/>
            <a:r>
              <a:rPr lang="en-US" sz="2000" dirty="0">
                <a:solidFill>
                  <a:srgbClr val="6F3F0C"/>
                </a:solidFill>
              </a:rPr>
              <a:t>Added empty columns to capture the data we have received from crime doc.</a:t>
            </a:r>
          </a:p>
        </p:txBody>
      </p:sp>
      <p:sp>
        <p:nvSpPr>
          <p:cNvPr id="3" name="Content Placeholder 2"/>
          <p:cNvSpPr>
            <a:spLocks noGrp="1"/>
          </p:cNvSpPr>
          <p:nvPr>
            <p:ph idx="1"/>
          </p:nvPr>
        </p:nvSpPr>
        <p:spPr>
          <a:xfrm>
            <a:off x="2198957" y="1891826"/>
            <a:ext cx="8911687" cy="3810948"/>
          </a:xfrm>
        </p:spPr>
        <p:txBody>
          <a:bodyPr/>
          <a:lstStyle/>
          <a:p>
            <a:endParaRPr lang="en-US" dirty="0"/>
          </a:p>
        </p:txBody>
      </p:sp>
      <p:pic>
        <p:nvPicPr>
          <p:cNvPr id="4" name="Picture 3">
            <a:extLst>
              <a:ext uri="{FF2B5EF4-FFF2-40B4-BE49-F238E27FC236}">
                <a16:creationId xmlns:a16="http://schemas.microsoft.com/office/drawing/2014/main" id="{466AD097-31E1-9B44-8DA5-6C3B8B1DDF1E}"/>
              </a:ext>
            </a:extLst>
          </p:cNvPr>
          <p:cNvPicPr>
            <a:picLocks noChangeAspect="1"/>
          </p:cNvPicPr>
          <p:nvPr/>
        </p:nvPicPr>
        <p:blipFill>
          <a:blip r:embed="rId2"/>
          <a:stretch>
            <a:fillRect/>
          </a:stretch>
        </p:blipFill>
        <p:spPr>
          <a:xfrm>
            <a:off x="2097955" y="1755514"/>
            <a:ext cx="9230445" cy="3947260"/>
          </a:xfrm>
          <a:prstGeom prst="rect">
            <a:avLst/>
          </a:prstGeom>
        </p:spPr>
      </p:pic>
    </p:spTree>
    <p:extLst>
      <p:ext uri="{BB962C8B-B14F-4D97-AF65-F5344CB8AC3E}">
        <p14:creationId xmlns:p14="http://schemas.microsoft.com/office/powerpoint/2010/main" val="158632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1290"/>
          </a:xfrm>
        </p:spPr>
        <p:txBody>
          <a:bodyPr>
            <a:normAutofit/>
          </a:bodyPr>
          <a:lstStyle/>
          <a:p>
            <a:pPr algn="ctr"/>
            <a:r>
              <a:rPr lang="en-US" sz="2000" dirty="0">
                <a:solidFill>
                  <a:srgbClr val="6F3F0C"/>
                </a:solidFill>
              </a:rPr>
              <a:t>Write to CSV File </a:t>
            </a:r>
          </a:p>
        </p:txBody>
      </p:sp>
      <p:sp>
        <p:nvSpPr>
          <p:cNvPr id="3" name="Content Placeholder 2"/>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DA4B1A0-BCE5-BE4B-9E59-E00C18CEA827}"/>
              </a:ext>
            </a:extLst>
          </p:cNvPr>
          <p:cNvPicPr>
            <a:picLocks noChangeAspect="1"/>
          </p:cNvPicPr>
          <p:nvPr/>
        </p:nvPicPr>
        <p:blipFill>
          <a:blip r:embed="rId2"/>
          <a:stretch>
            <a:fillRect/>
          </a:stretch>
        </p:blipFill>
        <p:spPr>
          <a:xfrm>
            <a:off x="2440782" y="1569688"/>
            <a:ext cx="9291636" cy="4341534"/>
          </a:xfrm>
          <a:prstGeom prst="rect">
            <a:avLst/>
          </a:prstGeom>
        </p:spPr>
      </p:pic>
    </p:spTree>
    <p:extLst>
      <p:ext uri="{BB962C8B-B14F-4D97-AF65-F5344CB8AC3E}">
        <p14:creationId xmlns:p14="http://schemas.microsoft.com/office/powerpoint/2010/main" val="332704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3990"/>
          </a:xfrm>
        </p:spPr>
        <p:txBody>
          <a:bodyPr>
            <a:normAutofit/>
          </a:bodyPr>
          <a:lstStyle/>
          <a:p>
            <a:pPr algn="ctr"/>
            <a:r>
              <a:rPr lang="en-US" sz="3200" dirty="0">
                <a:solidFill>
                  <a:srgbClr val="6F3F0C"/>
                </a:solidFill>
              </a:rPr>
              <a:t>Lessons Learned</a:t>
            </a:r>
          </a:p>
        </p:txBody>
      </p:sp>
      <p:sp>
        <p:nvSpPr>
          <p:cNvPr id="3" name="Content Placeholder 2"/>
          <p:cNvSpPr>
            <a:spLocks noGrp="1"/>
          </p:cNvSpPr>
          <p:nvPr>
            <p:ph idx="1"/>
          </p:nvPr>
        </p:nvSpPr>
        <p:spPr>
          <a:xfrm>
            <a:off x="2589212" y="1498600"/>
            <a:ext cx="8915400" cy="4412622"/>
          </a:xfrm>
        </p:spPr>
        <p:txBody>
          <a:bodyPr>
            <a:normAutofit/>
          </a:bodyPr>
          <a:lstStyle/>
          <a:p>
            <a:pPr marL="0" indent="0">
              <a:buNone/>
            </a:pPr>
            <a:endParaRPr lang="en-US" dirty="0"/>
          </a:p>
          <a:p>
            <a:r>
              <a:rPr lang="en-US" dirty="0"/>
              <a:t>Crime data </a:t>
            </a:r>
          </a:p>
          <a:p>
            <a:pPr lvl="1"/>
            <a:r>
              <a:rPr lang="en-US" sz="1800" dirty="0"/>
              <a:t>Data included counties and parishes</a:t>
            </a:r>
          </a:p>
          <a:p>
            <a:pPr marL="0" indent="0">
              <a:buNone/>
            </a:pPr>
            <a:endParaRPr lang="en-US" dirty="0"/>
          </a:p>
          <a:p>
            <a:r>
              <a:rPr lang="en-US" dirty="0"/>
              <a:t>Yelp data</a:t>
            </a:r>
          </a:p>
          <a:p>
            <a:pPr marL="685800" lvl="1"/>
            <a:r>
              <a:rPr lang="en-US" sz="1800" dirty="0"/>
              <a:t>5,000 limit per day</a:t>
            </a:r>
          </a:p>
          <a:p>
            <a:pPr marL="1085850" lvl="2"/>
            <a:r>
              <a:rPr lang="en-US" sz="1800" dirty="0"/>
              <a:t>Concatenate cities when executing API to reduce calls to API</a:t>
            </a:r>
          </a:p>
          <a:p>
            <a:pPr marL="685800" lvl="1"/>
            <a:r>
              <a:rPr lang="en-US" sz="1800" dirty="0"/>
              <a:t>Job failed after executing for 45 minutes</a:t>
            </a:r>
          </a:p>
          <a:p>
            <a:pPr marL="1085850" lvl="2"/>
            <a:r>
              <a:rPr lang="en-US" sz="1800" dirty="0"/>
              <a:t>Add code to display start and end time when testing for smaller volume to estimate larger tests</a:t>
            </a:r>
          </a:p>
          <a:p>
            <a:pPr marL="1085850" lvl="2"/>
            <a:r>
              <a:rPr lang="en-US" sz="1800" dirty="0"/>
              <a:t>Add check points to restart code at failure point.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787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03BF-1E61-544A-91A8-94CF25B605F5}"/>
              </a:ext>
            </a:extLst>
          </p:cNvPr>
          <p:cNvSpPr>
            <a:spLocks noGrp="1"/>
          </p:cNvSpPr>
          <p:nvPr>
            <p:ph type="title"/>
          </p:nvPr>
        </p:nvSpPr>
        <p:spPr/>
        <p:txBody>
          <a:bodyPr/>
          <a:lstStyle/>
          <a:p>
            <a:pPr algn="ctr"/>
            <a:r>
              <a:rPr lang="en-US" sz="3200" dirty="0">
                <a:solidFill>
                  <a:schemeClr val="accent2">
                    <a:lumMod val="50000"/>
                  </a:schemeClr>
                </a:solidFill>
              </a:rPr>
              <a:t>Restaurant Ratings</a:t>
            </a:r>
            <a:br>
              <a:rPr lang="en-US" dirty="0">
                <a:solidFill>
                  <a:schemeClr val="tx2">
                    <a:lumMod val="50000"/>
                  </a:schemeClr>
                </a:solidFill>
              </a:rPr>
            </a:br>
            <a:endParaRPr lang="en-US" dirty="0">
              <a:solidFill>
                <a:schemeClr val="tx2">
                  <a:lumMod val="50000"/>
                </a:schemeClr>
              </a:solidFill>
            </a:endParaRPr>
          </a:p>
        </p:txBody>
      </p:sp>
      <p:sp>
        <p:nvSpPr>
          <p:cNvPr id="7" name="Content Placeholder 6">
            <a:extLst>
              <a:ext uri="{FF2B5EF4-FFF2-40B4-BE49-F238E27FC236}">
                <a16:creationId xmlns:a16="http://schemas.microsoft.com/office/drawing/2014/main" id="{2EBF48A5-3147-2E49-AE50-19B644D3CAEB}"/>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68CBE6F-DC5B-0346-A971-45DF47923948}"/>
              </a:ext>
            </a:extLst>
          </p:cNvPr>
          <p:cNvPicPr>
            <a:picLocks noChangeAspect="1"/>
          </p:cNvPicPr>
          <p:nvPr/>
        </p:nvPicPr>
        <p:blipFill>
          <a:blip r:embed="rId2"/>
          <a:stretch>
            <a:fillRect/>
          </a:stretch>
        </p:blipFill>
        <p:spPr>
          <a:xfrm>
            <a:off x="2589212" y="2133600"/>
            <a:ext cx="8925729" cy="3777622"/>
          </a:xfrm>
          <a:prstGeom prst="rect">
            <a:avLst/>
          </a:prstGeom>
        </p:spPr>
      </p:pic>
    </p:spTree>
    <p:extLst>
      <p:ext uri="{BB962C8B-B14F-4D97-AF65-F5344CB8AC3E}">
        <p14:creationId xmlns:p14="http://schemas.microsoft.com/office/powerpoint/2010/main" val="371783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57E1-E6BD-6946-BA63-6B90D3370A7F}"/>
              </a:ext>
            </a:extLst>
          </p:cNvPr>
          <p:cNvSpPr>
            <a:spLocks noGrp="1"/>
          </p:cNvSpPr>
          <p:nvPr>
            <p:ph type="title"/>
          </p:nvPr>
        </p:nvSpPr>
        <p:spPr/>
        <p:txBody>
          <a:bodyPr>
            <a:normAutofit/>
          </a:bodyPr>
          <a:lstStyle/>
          <a:p>
            <a:pPr algn="ctr"/>
            <a:r>
              <a:rPr lang="en-US" sz="3200" dirty="0">
                <a:solidFill>
                  <a:srgbClr val="6F3F0C"/>
                </a:solidFill>
              </a:rPr>
              <a:t>Motivation &amp; Hypothesis</a:t>
            </a:r>
          </a:p>
        </p:txBody>
      </p:sp>
      <p:sp>
        <p:nvSpPr>
          <p:cNvPr id="3" name="Content Placeholder 2">
            <a:extLst>
              <a:ext uri="{FF2B5EF4-FFF2-40B4-BE49-F238E27FC236}">
                <a16:creationId xmlns:a16="http://schemas.microsoft.com/office/drawing/2014/main" id="{3EE998E0-BF9F-FA48-9CE1-DF5640F35DB7}"/>
              </a:ext>
            </a:extLst>
          </p:cNvPr>
          <p:cNvSpPr>
            <a:spLocks noGrp="1"/>
          </p:cNvSpPr>
          <p:nvPr>
            <p:ph idx="1"/>
          </p:nvPr>
        </p:nvSpPr>
        <p:spPr/>
        <p:txBody>
          <a:bodyPr/>
          <a:lstStyle/>
          <a:p>
            <a:r>
              <a:rPr lang="en-US" dirty="0">
                <a:solidFill>
                  <a:schemeClr val="tx2">
                    <a:lumMod val="50000"/>
                  </a:schemeClr>
                </a:solidFill>
                <a:cs typeface="Calibri" panose="020F0502020204030204" pitchFamily="34" charset="0"/>
              </a:rPr>
              <a:t>Comparing the restaurant ratings to the US crime statistics.</a:t>
            </a:r>
          </a:p>
          <a:p>
            <a:pPr marL="0" indent="0">
              <a:buNone/>
            </a:pPr>
            <a:endParaRPr lang="en-US" dirty="0">
              <a:solidFill>
                <a:schemeClr val="tx2">
                  <a:lumMod val="50000"/>
                </a:schemeClr>
              </a:solidFill>
              <a:cs typeface="Calibri" panose="020F0502020204030204" pitchFamily="34" charset="0"/>
            </a:endParaRPr>
          </a:p>
          <a:p>
            <a:r>
              <a:rPr lang="en-US" dirty="0">
                <a:solidFill>
                  <a:schemeClr val="tx2">
                    <a:lumMod val="50000"/>
                  </a:schemeClr>
                </a:solidFill>
                <a:cs typeface="Calibri" panose="020F0502020204030204" pitchFamily="34" charset="0"/>
              </a:rPr>
              <a:t>We expect there not to be a correlation between the restaurant ratings and the crime statistics because there are often good eateries in bad areas. </a:t>
            </a:r>
            <a:endParaRPr lang="en-US" dirty="0">
              <a:solidFill>
                <a:schemeClr val="tx2">
                  <a:lumMod val="50000"/>
                </a:schemeClr>
              </a:solidFill>
            </a:endParaRPr>
          </a:p>
        </p:txBody>
      </p:sp>
    </p:spTree>
    <p:extLst>
      <p:ext uri="{BB962C8B-B14F-4D97-AF65-F5344CB8AC3E}">
        <p14:creationId xmlns:p14="http://schemas.microsoft.com/office/powerpoint/2010/main" val="59553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2B97-4F5E-164B-A9B8-F3E01E7BF49E}"/>
              </a:ext>
            </a:extLst>
          </p:cNvPr>
          <p:cNvSpPr>
            <a:spLocks noGrp="1"/>
          </p:cNvSpPr>
          <p:nvPr>
            <p:ph type="title"/>
          </p:nvPr>
        </p:nvSpPr>
        <p:spPr/>
        <p:txBody>
          <a:bodyPr>
            <a:normAutofit/>
          </a:bodyPr>
          <a:lstStyle/>
          <a:p>
            <a:pPr algn="ctr"/>
            <a:r>
              <a:rPr lang="en-US" sz="3200" dirty="0">
                <a:solidFill>
                  <a:srgbClr val="6F3F0C"/>
                </a:solidFill>
              </a:rPr>
              <a:t>Crime Rate </a:t>
            </a:r>
            <a:r>
              <a:rPr lang="en-US" sz="3200" dirty="0" err="1">
                <a:solidFill>
                  <a:srgbClr val="6F3F0C"/>
                </a:solidFill>
              </a:rPr>
              <a:t>Heatmap</a:t>
            </a:r>
            <a:endParaRPr lang="en-US" sz="3200" dirty="0">
              <a:solidFill>
                <a:srgbClr val="6F3F0C"/>
              </a:solidFill>
            </a:endParaRPr>
          </a:p>
        </p:txBody>
      </p:sp>
      <p:sp>
        <p:nvSpPr>
          <p:cNvPr id="3" name="Content Placeholder 2">
            <a:extLst>
              <a:ext uri="{FF2B5EF4-FFF2-40B4-BE49-F238E27FC236}">
                <a16:creationId xmlns:a16="http://schemas.microsoft.com/office/drawing/2014/main" id="{2CD1C867-B54C-1A4A-A9D4-AAB01478ED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9A2E63B-1924-4149-A941-3E459A0F0E99}"/>
              </a:ext>
            </a:extLst>
          </p:cNvPr>
          <p:cNvPicPr>
            <a:picLocks noChangeAspect="1"/>
          </p:cNvPicPr>
          <p:nvPr/>
        </p:nvPicPr>
        <p:blipFill>
          <a:blip r:embed="rId2"/>
          <a:stretch>
            <a:fillRect/>
          </a:stretch>
        </p:blipFill>
        <p:spPr>
          <a:xfrm>
            <a:off x="2589212" y="2133600"/>
            <a:ext cx="9029700" cy="3787626"/>
          </a:xfrm>
          <a:prstGeom prst="rect">
            <a:avLst/>
          </a:prstGeom>
        </p:spPr>
      </p:pic>
    </p:spTree>
    <p:extLst>
      <p:ext uri="{BB962C8B-B14F-4D97-AF65-F5344CB8AC3E}">
        <p14:creationId xmlns:p14="http://schemas.microsoft.com/office/powerpoint/2010/main" val="388158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pPr algn="ctr"/>
            <a:r>
              <a:rPr lang="en-US" sz="3200" dirty="0">
                <a:solidFill>
                  <a:srgbClr val="6F3F0C"/>
                </a:solidFill>
              </a:rPr>
              <a:t> Population </a:t>
            </a:r>
            <a:r>
              <a:rPr lang="en-US" sz="3200" dirty="0" err="1">
                <a:solidFill>
                  <a:srgbClr val="6F3F0C"/>
                </a:solidFill>
              </a:rPr>
              <a:t>Heatmap</a:t>
            </a:r>
            <a:endParaRPr lang="en-US" sz="3200" dirty="0">
              <a:solidFill>
                <a:srgbClr val="6F3F0C"/>
              </a:solidFill>
            </a:endParaRPr>
          </a:p>
        </p:txBody>
      </p:sp>
      <p:sp>
        <p:nvSpPr>
          <p:cNvPr id="3" name="Content Placeholder 2"/>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E44536CF-838F-41B9-BC42-C1A39AF433A3}"/>
              </a:ext>
            </a:extLst>
          </p:cNvPr>
          <p:cNvPicPr>
            <a:picLocks noGrp="1" noChangeAspect="1"/>
          </p:cNvPicPr>
          <p:nvPr/>
        </p:nvPicPr>
        <p:blipFill>
          <a:blip r:embed="rId2"/>
          <a:stretch>
            <a:fillRect/>
          </a:stretch>
        </p:blipFill>
        <p:spPr>
          <a:xfrm>
            <a:off x="2326225" y="2133600"/>
            <a:ext cx="9350920" cy="3777622"/>
          </a:xfrm>
          <a:prstGeom prst="rect">
            <a:avLst/>
          </a:prstGeom>
        </p:spPr>
      </p:pic>
    </p:spTree>
    <p:extLst>
      <p:ext uri="{BB962C8B-B14F-4D97-AF65-F5344CB8AC3E}">
        <p14:creationId xmlns:p14="http://schemas.microsoft.com/office/powerpoint/2010/main" val="140616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0690"/>
          </a:xfrm>
        </p:spPr>
        <p:txBody>
          <a:bodyPr>
            <a:normAutofit/>
          </a:bodyPr>
          <a:lstStyle/>
          <a:p>
            <a:pPr algn="ctr"/>
            <a:r>
              <a:rPr lang="en-US" sz="2000" dirty="0">
                <a:solidFill>
                  <a:srgbClr val="6F3F0C"/>
                </a:solidFill>
              </a:rPr>
              <a:t>Check for Correlation between Crime (Type of Crime across US) data &amp;  Dine (Yelp Review data)</a:t>
            </a:r>
          </a:p>
        </p:txBody>
      </p:sp>
      <p:sp>
        <p:nvSpPr>
          <p:cNvPr id="3" name="Content Placeholder 2"/>
          <p:cNvSpPr>
            <a:spLocks noGrp="1"/>
          </p:cNvSpPr>
          <p:nvPr>
            <p:ph idx="1"/>
          </p:nvPr>
        </p:nvSpPr>
        <p:spPr>
          <a:xfrm>
            <a:off x="3731490" y="2024303"/>
            <a:ext cx="6415809" cy="4389939"/>
          </a:xfrm>
        </p:spPr>
        <p:txBody>
          <a:bodyPr/>
          <a:lstStyle/>
          <a:p>
            <a:endParaRPr lang="en-US" dirty="0"/>
          </a:p>
        </p:txBody>
      </p:sp>
      <p:pic>
        <p:nvPicPr>
          <p:cNvPr id="4" name="Content Placeholder 4">
            <a:extLst>
              <a:ext uri="{FF2B5EF4-FFF2-40B4-BE49-F238E27FC236}">
                <a16:creationId xmlns:a16="http://schemas.microsoft.com/office/drawing/2014/main" id="{62CDE2CB-635F-459C-ABA1-0A91DF01FA87}"/>
              </a:ext>
            </a:extLst>
          </p:cNvPr>
          <p:cNvPicPr>
            <a:picLocks noGrp="1" noChangeAspect="1"/>
          </p:cNvPicPr>
          <p:nvPr/>
        </p:nvPicPr>
        <p:blipFill>
          <a:blip r:embed="rId2"/>
          <a:stretch>
            <a:fillRect/>
          </a:stretch>
        </p:blipFill>
        <p:spPr>
          <a:xfrm>
            <a:off x="3630407" y="1816100"/>
            <a:ext cx="6720094" cy="4598142"/>
          </a:xfrm>
          <a:prstGeom prst="rect">
            <a:avLst/>
          </a:prstGeom>
        </p:spPr>
      </p:pic>
    </p:spTree>
    <p:extLst>
      <p:ext uri="{BB962C8B-B14F-4D97-AF65-F5344CB8AC3E}">
        <p14:creationId xmlns:p14="http://schemas.microsoft.com/office/powerpoint/2010/main" val="221509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3390"/>
          </a:xfrm>
        </p:spPr>
        <p:txBody>
          <a:bodyPr>
            <a:normAutofit/>
          </a:bodyPr>
          <a:lstStyle/>
          <a:p>
            <a:pPr algn="ctr"/>
            <a:r>
              <a:rPr lang="en-US" sz="2000" dirty="0">
                <a:solidFill>
                  <a:srgbClr val="6F3F0C"/>
                </a:solidFill>
              </a:rPr>
              <a:t>Check for Correlation between Yelp Restaurant Rating and Population</a:t>
            </a:r>
          </a:p>
        </p:txBody>
      </p:sp>
      <p:sp>
        <p:nvSpPr>
          <p:cNvPr id="3" name="Content Placeholder 2"/>
          <p:cNvSpPr>
            <a:spLocks noGrp="1"/>
          </p:cNvSpPr>
          <p:nvPr>
            <p:ph idx="1"/>
          </p:nvPr>
        </p:nvSpPr>
        <p:spPr>
          <a:xfrm>
            <a:off x="3885575" y="2133600"/>
            <a:ext cx="5029826" cy="3777622"/>
          </a:xfrm>
        </p:spPr>
        <p:txBody>
          <a:bodyPr/>
          <a:lstStyle/>
          <a:p>
            <a:endParaRPr lang="en-US" dirty="0"/>
          </a:p>
        </p:txBody>
      </p:sp>
      <p:pic>
        <p:nvPicPr>
          <p:cNvPr id="4" name="Content Placeholder 4">
            <a:extLst>
              <a:ext uri="{FF2B5EF4-FFF2-40B4-BE49-F238E27FC236}">
                <a16:creationId xmlns:a16="http://schemas.microsoft.com/office/drawing/2014/main" id="{B37A693F-4E4E-4396-95F3-EAAE1EB57701}"/>
              </a:ext>
            </a:extLst>
          </p:cNvPr>
          <p:cNvPicPr>
            <a:picLocks noGrp="1" noChangeAspect="1"/>
          </p:cNvPicPr>
          <p:nvPr/>
        </p:nvPicPr>
        <p:blipFill>
          <a:blip r:embed="rId2"/>
          <a:stretch>
            <a:fillRect/>
          </a:stretch>
        </p:blipFill>
        <p:spPr>
          <a:xfrm>
            <a:off x="3744266" y="1790701"/>
            <a:ext cx="6457951" cy="4305300"/>
          </a:xfrm>
          <a:prstGeom prst="rect">
            <a:avLst/>
          </a:prstGeom>
        </p:spPr>
      </p:pic>
    </p:spTree>
    <p:extLst>
      <p:ext uri="{BB962C8B-B14F-4D97-AF65-F5344CB8AC3E}">
        <p14:creationId xmlns:p14="http://schemas.microsoft.com/office/powerpoint/2010/main" val="369715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3390"/>
          </a:xfrm>
        </p:spPr>
        <p:txBody>
          <a:bodyPr>
            <a:normAutofit/>
          </a:bodyPr>
          <a:lstStyle/>
          <a:p>
            <a:pPr algn="ctr"/>
            <a:r>
              <a:rPr lang="en-US" sz="2000" dirty="0">
                <a:solidFill>
                  <a:srgbClr val="6F3F0C"/>
                </a:solidFill>
              </a:rPr>
              <a:t>Check for Correlation between Murder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658386" y="1828800"/>
            <a:ext cx="6632999" cy="4082422"/>
          </a:xfrm>
        </p:spPr>
        <p:txBody>
          <a:bodyPr/>
          <a:lstStyle/>
          <a:p>
            <a:endParaRPr lang="en-US" dirty="0"/>
          </a:p>
        </p:txBody>
      </p:sp>
      <p:pic>
        <p:nvPicPr>
          <p:cNvPr id="4" name="Picture 3">
            <a:extLst>
              <a:ext uri="{FF2B5EF4-FFF2-40B4-BE49-F238E27FC236}">
                <a16:creationId xmlns:a16="http://schemas.microsoft.com/office/drawing/2014/main" id="{10299189-5F8A-EB46-AC46-F6AD0D9A5F62}"/>
              </a:ext>
            </a:extLst>
          </p:cNvPr>
          <p:cNvPicPr>
            <a:picLocks noChangeAspect="1"/>
          </p:cNvPicPr>
          <p:nvPr/>
        </p:nvPicPr>
        <p:blipFill>
          <a:blip r:embed="rId2"/>
          <a:stretch>
            <a:fillRect/>
          </a:stretch>
        </p:blipFill>
        <p:spPr>
          <a:xfrm>
            <a:off x="3658386" y="1828800"/>
            <a:ext cx="6632999" cy="4452707"/>
          </a:xfrm>
          <a:prstGeom prst="rect">
            <a:avLst/>
          </a:prstGeom>
        </p:spPr>
      </p:pic>
    </p:spTree>
    <p:extLst>
      <p:ext uri="{BB962C8B-B14F-4D97-AF65-F5344CB8AC3E}">
        <p14:creationId xmlns:p14="http://schemas.microsoft.com/office/powerpoint/2010/main" val="59745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2590"/>
          </a:xfrm>
        </p:spPr>
        <p:txBody>
          <a:bodyPr>
            <a:normAutofit/>
          </a:bodyPr>
          <a:lstStyle/>
          <a:p>
            <a:pPr algn="ctr"/>
            <a:r>
              <a:rPr lang="en-US" sz="2000" dirty="0">
                <a:solidFill>
                  <a:srgbClr val="6F3F0C"/>
                </a:solidFill>
              </a:rPr>
              <a:t>Check for Correlation between Robbery Rate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556000" y="1905000"/>
            <a:ext cx="6502401" cy="4453883"/>
          </a:xfrm>
        </p:spPr>
        <p:txBody>
          <a:bodyPr/>
          <a:lstStyle/>
          <a:p>
            <a:endParaRPr lang="en-US" dirty="0"/>
          </a:p>
        </p:txBody>
      </p:sp>
      <p:pic>
        <p:nvPicPr>
          <p:cNvPr id="4" name="Content Placeholder 8">
            <a:extLst>
              <a:ext uri="{FF2B5EF4-FFF2-40B4-BE49-F238E27FC236}">
                <a16:creationId xmlns:a16="http://schemas.microsoft.com/office/drawing/2014/main" id="{21AC7D92-DD8F-419C-B07F-3E15DE7E69AF}"/>
              </a:ext>
            </a:extLst>
          </p:cNvPr>
          <p:cNvPicPr>
            <a:picLocks noGrp="1" noChangeAspect="1"/>
          </p:cNvPicPr>
          <p:nvPr/>
        </p:nvPicPr>
        <p:blipFill>
          <a:blip r:embed="rId2"/>
          <a:stretch>
            <a:fillRect/>
          </a:stretch>
        </p:blipFill>
        <p:spPr>
          <a:xfrm>
            <a:off x="3377575" y="1905000"/>
            <a:ext cx="6680826" cy="4453883"/>
          </a:xfrm>
          <a:prstGeom prst="rect">
            <a:avLst/>
          </a:prstGeom>
        </p:spPr>
      </p:pic>
    </p:spTree>
    <p:extLst>
      <p:ext uri="{BB962C8B-B14F-4D97-AF65-F5344CB8AC3E}">
        <p14:creationId xmlns:p14="http://schemas.microsoft.com/office/powerpoint/2010/main" val="69663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8790"/>
          </a:xfrm>
        </p:spPr>
        <p:txBody>
          <a:bodyPr>
            <a:normAutofit/>
          </a:bodyPr>
          <a:lstStyle/>
          <a:p>
            <a:pPr algn="ctr"/>
            <a:r>
              <a:rPr lang="en-US" sz="2000" dirty="0">
                <a:solidFill>
                  <a:srgbClr val="6F3F0C"/>
                </a:solidFill>
              </a:rPr>
              <a:t>Check for Correlation between MV Theft Rate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323936" y="2133600"/>
            <a:ext cx="7093527" cy="3777622"/>
          </a:xfrm>
        </p:spPr>
        <p:txBody>
          <a:bodyPr/>
          <a:lstStyle/>
          <a:p>
            <a:endParaRPr lang="en-US" dirty="0"/>
          </a:p>
        </p:txBody>
      </p:sp>
      <p:pic>
        <p:nvPicPr>
          <p:cNvPr id="4" name="Content Placeholder 5">
            <a:extLst>
              <a:ext uri="{FF2B5EF4-FFF2-40B4-BE49-F238E27FC236}">
                <a16:creationId xmlns:a16="http://schemas.microsoft.com/office/drawing/2014/main" id="{11E02E69-B287-46B2-A601-95BC8ABD64D0}"/>
              </a:ext>
            </a:extLst>
          </p:cNvPr>
          <p:cNvPicPr>
            <a:picLocks noGrp="1" noChangeAspect="1"/>
          </p:cNvPicPr>
          <p:nvPr/>
        </p:nvPicPr>
        <p:blipFill>
          <a:blip r:embed="rId2"/>
          <a:stretch>
            <a:fillRect/>
          </a:stretch>
        </p:blipFill>
        <p:spPr>
          <a:xfrm>
            <a:off x="3323936" y="1799181"/>
            <a:ext cx="7093527" cy="4251741"/>
          </a:xfrm>
          <a:prstGeom prst="rect">
            <a:avLst/>
          </a:prstGeom>
        </p:spPr>
      </p:pic>
    </p:spTree>
    <p:extLst>
      <p:ext uri="{BB962C8B-B14F-4D97-AF65-F5344CB8AC3E}">
        <p14:creationId xmlns:p14="http://schemas.microsoft.com/office/powerpoint/2010/main" val="260990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790"/>
          </a:xfrm>
        </p:spPr>
        <p:txBody>
          <a:bodyPr>
            <a:normAutofit/>
          </a:bodyPr>
          <a:lstStyle/>
          <a:p>
            <a:pPr algn="ctr"/>
            <a:r>
              <a:rPr lang="en-US" sz="2000" dirty="0">
                <a:solidFill>
                  <a:srgbClr val="6F3F0C"/>
                </a:solidFill>
              </a:rPr>
              <a:t>Does the Average Rating per County differ based on the number of crimes?</a:t>
            </a:r>
          </a:p>
        </p:txBody>
      </p:sp>
      <p:sp>
        <p:nvSpPr>
          <p:cNvPr id="3" name="Content Placeholder 2"/>
          <p:cNvSpPr>
            <a:spLocks noGrp="1"/>
          </p:cNvSpPr>
          <p:nvPr>
            <p:ph idx="1"/>
          </p:nvPr>
        </p:nvSpPr>
        <p:spPr>
          <a:xfrm>
            <a:off x="2589212" y="2133600"/>
            <a:ext cx="3189288" cy="2971800"/>
          </a:xfrm>
        </p:spPr>
        <p:txBody>
          <a:bodyPr/>
          <a:lstStyle/>
          <a:p>
            <a:r>
              <a:rPr lang="en-US" dirty="0">
                <a:solidFill>
                  <a:schemeClr val="tx2">
                    <a:lumMod val="50000"/>
                  </a:schemeClr>
                </a:solidFill>
              </a:rPr>
              <a:t>First we had to separate the average restaurant rating into categories from 3 – 4.5 separated by .25 ranges.</a:t>
            </a:r>
          </a:p>
          <a:p>
            <a:endParaRPr lang="en-US" dirty="0">
              <a:solidFill>
                <a:schemeClr val="tx2">
                  <a:lumMod val="50000"/>
                </a:schemeClr>
              </a:solidFill>
            </a:endParaRPr>
          </a:p>
        </p:txBody>
      </p:sp>
      <p:pic>
        <p:nvPicPr>
          <p:cNvPr id="4" name="Picture 3">
            <a:extLst>
              <a:ext uri="{FF2B5EF4-FFF2-40B4-BE49-F238E27FC236}">
                <a16:creationId xmlns:a16="http://schemas.microsoft.com/office/drawing/2014/main" id="{997EBBE8-967B-3D46-B3E7-67CEA749FF80}"/>
              </a:ext>
            </a:extLst>
          </p:cNvPr>
          <p:cNvPicPr>
            <a:picLocks noChangeAspect="1"/>
          </p:cNvPicPr>
          <p:nvPr/>
        </p:nvPicPr>
        <p:blipFill>
          <a:blip r:embed="rId2"/>
          <a:stretch>
            <a:fillRect/>
          </a:stretch>
        </p:blipFill>
        <p:spPr>
          <a:xfrm>
            <a:off x="6235700" y="1768789"/>
            <a:ext cx="5486400" cy="3777622"/>
          </a:xfrm>
          <a:prstGeom prst="rect">
            <a:avLst/>
          </a:prstGeom>
        </p:spPr>
      </p:pic>
    </p:spTree>
    <p:extLst>
      <p:ext uri="{BB962C8B-B14F-4D97-AF65-F5344CB8AC3E}">
        <p14:creationId xmlns:p14="http://schemas.microsoft.com/office/powerpoint/2010/main" val="149008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9390"/>
          </a:xfrm>
        </p:spPr>
        <p:txBody>
          <a:bodyPr>
            <a:normAutofit/>
          </a:bodyPr>
          <a:lstStyle/>
          <a:p>
            <a:pPr algn="ctr"/>
            <a:r>
              <a:rPr lang="en-US" sz="3200" dirty="0">
                <a:solidFill>
                  <a:schemeClr val="accent2">
                    <a:lumMod val="50000"/>
                  </a:schemeClr>
                </a:solidFill>
              </a:rPr>
              <a:t>Crime Rate per 100k (Grouped by ratings)</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5C13FDE-41EB-FE44-BBDD-1456A9953388}"/>
              </a:ext>
            </a:extLst>
          </p:cNvPr>
          <p:cNvPicPr>
            <a:picLocks noChangeAspect="1"/>
          </p:cNvPicPr>
          <p:nvPr/>
        </p:nvPicPr>
        <p:blipFill>
          <a:blip r:embed="rId2"/>
          <a:stretch>
            <a:fillRect/>
          </a:stretch>
        </p:blipFill>
        <p:spPr>
          <a:xfrm>
            <a:off x="2300825" y="1460500"/>
            <a:ext cx="9423401" cy="4711701"/>
          </a:xfrm>
          <a:prstGeom prst="rect">
            <a:avLst/>
          </a:prstGeom>
        </p:spPr>
      </p:pic>
      <p:sp>
        <p:nvSpPr>
          <p:cNvPr id="5" name="TextBox 4"/>
          <p:cNvSpPr txBox="1"/>
          <p:nvPr/>
        </p:nvSpPr>
        <p:spPr>
          <a:xfrm>
            <a:off x="9105900" y="9017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58155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200" y="1727200"/>
            <a:ext cx="5486400" cy="3937000"/>
          </a:xfrm>
        </p:spPr>
        <p:txBody>
          <a:bodyPr/>
          <a:lstStyle/>
          <a:p>
            <a:endParaRPr lang="en-US" dirty="0"/>
          </a:p>
        </p:txBody>
      </p:sp>
      <p:pic>
        <p:nvPicPr>
          <p:cNvPr id="4" name="Picture 3">
            <a:extLst>
              <a:ext uri="{FF2B5EF4-FFF2-40B4-BE49-F238E27FC236}">
                <a16:creationId xmlns:a16="http://schemas.microsoft.com/office/drawing/2014/main" id="{1005F234-906B-D843-883C-ECEC17B1FF90}"/>
              </a:ext>
            </a:extLst>
          </p:cNvPr>
          <p:cNvPicPr>
            <a:picLocks noChangeAspect="1"/>
          </p:cNvPicPr>
          <p:nvPr/>
        </p:nvPicPr>
        <p:blipFill>
          <a:blip r:embed="rId2"/>
          <a:stretch>
            <a:fillRect/>
          </a:stretch>
        </p:blipFill>
        <p:spPr>
          <a:xfrm>
            <a:off x="3435350" y="1016000"/>
            <a:ext cx="6972300" cy="4648200"/>
          </a:xfrm>
          <a:prstGeom prst="rect">
            <a:avLst/>
          </a:prstGeom>
        </p:spPr>
      </p:pic>
    </p:spTree>
    <p:extLst>
      <p:ext uri="{BB962C8B-B14F-4D97-AF65-F5344CB8AC3E}">
        <p14:creationId xmlns:p14="http://schemas.microsoft.com/office/powerpoint/2010/main" val="63250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093D-4B93-3945-8164-D475AB6E16FA}"/>
              </a:ext>
            </a:extLst>
          </p:cNvPr>
          <p:cNvSpPr>
            <a:spLocks noGrp="1"/>
          </p:cNvSpPr>
          <p:nvPr>
            <p:ph type="title"/>
          </p:nvPr>
        </p:nvSpPr>
        <p:spPr/>
        <p:txBody>
          <a:bodyPr>
            <a:normAutofit/>
          </a:bodyPr>
          <a:lstStyle/>
          <a:p>
            <a:pPr algn="ctr"/>
            <a:r>
              <a:rPr lang="en-US" sz="3200" dirty="0">
                <a:solidFill>
                  <a:srgbClr val="6F3F0C"/>
                </a:solidFill>
              </a:rPr>
              <a:t>Research Questions</a:t>
            </a:r>
          </a:p>
        </p:txBody>
      </p:sp>
      <p:graphicFrame>
        <p:nvGraphicFramePr>
          <p:cNvPr id="10" name="Content Placeholder 9">
            <a:extLst>
              <a:ext uri="{FF2B5EF4-FFF2-40B4-BE49-F238E27FC236}">
                <a16:creationId xmlns:a16="http://schemas.microsoft.com/office/drawing/2014/main" id="{A2F931A3-3B08-2E48-9ED8-D2071FDFDDF0}"/>
              </a:ext>
            </a:extLst>
          </p:cNvPr>
          <p:cNvGraphicFramePr>
            <a:graphicFrameLocks noGrp="1"/>
          </p:cNvGraphicFramePr>
          <p:nvPr>
            <p:ph idx="1"/>
            <p:extLst>
              <p:ext uri="{D42A27DB-BD31-4B8C-83A1-F6EECF244321}">
                <p14:modId xmlns:p14="http://schemas.microsoft.com/office/powerpoint/2010/main" val="3422722439"/>
              </p:ext>
            </p:extLst>
          </p:nvPr>
        </p:nvGraphicFramePr>
        <p:xfrm>
          <a:off x="2589212" y="2133599"/>
          <a:ext cx="8915400" cy="423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218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148" y="624110"/>
            <a:ext cx="8911687" cy="696690"/>
          </a:xfrm>
        </p:spPr>
        <p:txBody>
          <a:bodyPr>
            <a:normAutofit/>
          </a:bodyPr>
          <a:lstStyle/>
          <a:p>
            <a:pPr algn="ctr"/>
            <a:r>
              <a:rPr lang="en-US" sz="3200" dirty="0">
                <a:solidFill>
                  <a:schemeClr val="accent2">
                    <a:lumMod val="50000"/>
                  </a:schemeClr>
                </a:solidFill>
              </a:rPr>
              <a:t>Crime Rate per 100k</a:t>
            </a:r>
            <a:endParaRPr lang="en-US" sz="3200" dirty="0"/>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895CEBF-6FE7-4140-9D7F-D73099407EB8}"/>
              </a:ext>
            </a:extLst>
          </p:cNvPr>
          <p:cNvPicPr>
            <a:picLocks noChangeAspect="1"/>
          </p:cNvPicPr>
          <p:nvPr/>
        </p:nvPicPr>
        <p:blipFill>
          <a:blip r:embed="rId2"/>
          <a:stretch>
            <a:fillRect/>
          </a:stretch>
        </p:blipFill>
        <p:spPr>
          <a:xfrm>
            <a:off x="2319148" y="1498600"/>
            <a:ext cx="9312464" cy="4656232"/>
          </a:xfrm>
          <a:prstGeom prst="rect">
            <a:avLst/>
          </a:prstGeom>
        </p:spPr>
      </p:pic>
    </p:spTree>
    <p:extLst>
      <p:ext uri="{BB962C8B-B14F-4D97-AF65-F5344CB8AC3E}">
        <p14:creationId xmlns:p14="http://schemas.microsoft.com/office/powerpoint/2010/main" val="1568579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8290"/>
          </a:xfrm>
        </p:spPr>
        <p:txBody>
          <a:bodyPr>
            <a:normAutofit/>
          </a:bodyPr>
          <a:lstStyle/>
          <a:p>
            <a:pPr algn="ctr"/>
            <a:r>
              <a:rPr lang="en-US" sz="3200" dirty="0">
                <a:solidFill>
                  <a:schemeClr val="accent2">
                    <a:lumMod val="50000"/>
                  </a:schemeClr>
                </a:solidFill>
              </a:rPr>
              <a:t>Population </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9348B4-51A8-4E4F-BFE7-24BC61836D24}"/>
              </a:ext>
            </a:extLst>
          </p:cNvPr>
          <p:cNvPicPr>
            <a:picLocks noChangeAspect="1"/>
          </p:cNvPicPr>
          <p:nvPr/>
        </p:nvPicPr>
        <p:blipFill>
          <a:blip r:embed="rId2"/>
          <a:stretch>
            <a:fillRect/>
          </a:stretch>
        </p:blipFill>
        <p:spPr>
          <a:xfrm>
            <a:off x="2592925" y="1768792"/>
            <a:ext cx="8933813" cy="4466907"/>
          </a:xfrm>
          <a:prstGeom prst="rect">
            <a:avLst/>
          </a:prstGeom>
        </p:spPr>
      </p:pic>
    </p:spTree>
    <p:extLst>
      <p:ext uri="{BB962C8B-B14F-4D97-AF65-F5344CB8AC3E}">
        <p14:creationId xmlns:p14="http://schemas.microsoft.com/office/powerpoint/2010/main" val="3037875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31590"/>
          </a:xfrm>
        </p:spPr>
        <p:txBody>
          <a:bodyPr>
            <a:normAutofit/>
          </a:bodyPr>
          <a:lstStyle/>
          <a:p>
            <a:pPr algn="ctr"/>
            <a:r>
              <a:rPr lang="en-US" sz="2000" dirty="0">
                <a:solidFill>
                  <a:srgbClr val="6F3F0C"/>
                </a:solidFill>
              </a:rPr>
              <a:t>Does the type of crime differ?</a:t>
            </a:r>
          </a:p>
        </p:txBody>
      </p:sp>
      <p:sp>
        <p:nvSpPr>
          <p:cNvPr id="3" name="Content Placeholder 2"/>
          <p:cNvSpPr>
            <a:spLocks noGrp="1"/>
          </p:cNvSpPr>
          <p:nvPr>
            <p:ph idx="1"/>
          </p:nvPr>
        </p:nvSpPr>
        <p:spPr>
          <a:xfrm>
            <a:off x="2373312" y="1657818"/>
            <a:ext cx="4116388" cy="3543300"/>
          </a:xfrm>
        </p:spPr>
        <p:txBody>
          <a:bodyPr/>
          <a:lstStyle/>
          <a:p>
            <a:r>
              <a:rPr lang="en-US" dirty="0"/>
              <a:t>With a degree of freedom of 7, and a p value of 0.5</a:t>
            </a:r>
            <a:br>
              <a:rPr lang="en-US" dirty="0"/>
            </a:br>
            <a:r>
              <a:rPr lang="en-US" dirty="0"/>
              <a:t>there is a critical value of 14.07 and a Chai squared of 23109324</a:t>
            </a:r>
          </a:p>
          <a:p>
            <a:endParaRPr lang="en-US" dirty="0"/>
          </a:p>
          <a:p>
            <a:r>
              <a:rPr lang="en-US" dirty="0"/>
              <a:t>So we reject the null hypothesis </a:t>
            </a:r>
            <a:br>
              <a:rPr lang="en-US" dirty="0"/>
            </a:br>
            <a:r>
              <a:rPr lang="en-US" dirty="0"/>
              <a:t>that the types of crimes are random.</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3B5E763-FD5B-264F-9D05-4FF9494A1FFF}"/>
              </a:ext>
            </a:extLst>
          </p:cNvPr>
          <p:cNvPicPr>
            <a:picLocks noChangeAspect="1"/>
          </p:cNvPicPr>
          <p:nvPr/>
        </p:nvPicPr>
        <p:blipFill>
          <a:blip r:embed="rId2"/>
          <a:stretch>
            <a:fillRect/>
          </a:stretch>
        </p:blipFill>
        <p:spPr>
          <a:xfrm>
            <a:off x="6489700" y="1618783"/>
            <a:ext cx="5204526" cy="3569635"/>
          </a:xfrm>
          <a:prstGeom prst="rect">
            <a:avLst/>
          </a:prstGeom>
        </p:spPr>
      </p:pic>
      <p:sp>
        <p:nvSpPr>
          <p:cNvPr id="5" name="Rectangle 4"/>
          <p:cNvSpPr/>
          <p:nvPr/>
        </p:nvSpPr>
        <p:spPr>
          <a:xfrm>
            <a:off x="2711450" y="5569634"/>
            <a:ext cx="8185150" cy="400110"/>
          </a:xfrm>
          <a:prstGeom prst="rect">
            <a:avLst/>
          </a:prstGeom>
        </p:spPr>
        <p:txBody>
          <a:bodyPr wrap="square">
            <a:spAutoFit/>
          </a:bodyPr>
          <a:lstStyle/>
          <a:p>
            <a:pPr algn="ctr"/>
            <a:r>
              <a:rPr lang="en-US" sz="2000" b="1" dirty="0">
                <a:solidFill>
                  <a:srgbClr val="FF0000"/>
                </a:solidFill>
              </a:rPr>
              <a:t>Yes! We are 95% confident that they are statistically different </a:t>
            </a:r>
          </a:p>
        </p:txBody>
      </p:sp>
    </p:spTree>
    <p:extLst>
      <p:ext uri="{BB962C8B-B14F-4D97-AF65-F5344CB8AC3E}">
        <p14:creationId xmlns:p14="http://schemas.microsoft.com/office/powerpoint/2010/main" val="4177738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3990"/>
          </a:xfrm>
        </p:spPr>
        <p:txBody>
          <a:bodyPr>
            <a:normAutofit/>
          </a:bodyPr>
          <a:lstStyle/>
          <a:p>
            <a:pPr algn="ctr"/>
            <a:r>
              <a:rPr lang="en-US" sz="3200" dirty="0">
                <a:solidFill>
                  <a:schemeClr val="accent2">
                    <a:lumMod val="50000"/>
                  </a:schemeClr>
                </a:solidFill>
              </a:rPr>
              <a:t>Robbery per 10k</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BE0174B-60E3-A444-B388-34E672B444D5}"/>
              </a:ext>
            </a:extLst>
          </p:cNvPr>
          <p:cNvPicPr>
            <a:picLocks noChangeAspect="1"/>
          </p:cNvPicPr>
          <p:nvPr/>
        </p:nvPicPr>
        <p:blipFill>
          <a:blip r:embed="rId2"/>
          <a:stretch>
            <a:fillRect/>
          </a:stretch>
        </p:blipFill>
        <p:spPr>
          <a:xfrm>
            <a:off x="2592924" y="1861612"/>
            <a:ext cx="9129175" cy="4564588"/>
          </a:xfrm>
          <a:prstGeom prst="rect">
            <a:avLst/>
          </a:prstGeom>
        </p:spPr>
      </p:pic>
    </p:spTree>
    <p:extLst>
      <p:ext uri="{BB962C8B-B14F-4D97-AF65-F5344CB8AC3E}">
        <p14:creationId xmlns:p14="http://schemas.microsoft.com/office/powerpoint/2010/main" val="62809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790"/>
          </a:xfrm>
        </p:spPr>
        <p:txBody>
          <a:bodyPr>
            <a:normAutofit/>
          </a:bodyPr>
          <a:lstStyle/>
          <a:p>
            <a:pPr algn="ctr"/>
            <a:r>
              <a:rPr lang="en-US" sz="3200" dirty="0">
                <a:solidFill>
                  <a:schemeClr val="accent2">
                    <a:lumMod val="50000"/>
                  </a:schemeClr>
                </a:solidFill>
              </a:rPr>
              <a:t>MV Theft per 10k</a:t>
            </a:r>
            <a:endParaRPr lang="en-US" sz="3200" dirty="0"/>
          </a:p>
        </p:txBody>
      </p:sp>
      <p:sp>
        <p:nvSpPr>
          <p:cNvPr id="3" name="Content Placeholder 2"/>
          <p:cNvSpPr>
            <a:spLocks noGrp="1"/>
          </p:cNvSpPr>
          <p:nvPr>
            <p:ph idx="1"/>
          </p:nvPr>
        </p:nvSpPr>
        <p:spPr>
          <a:xfrm>
            <a:off x="2692400" y="2133600"/>
            <a:ext cx="8812212" cy="3777622"/>
          </a:xfrm>
        </p:spPr>
        <p:txBody>
          <a:bodyPr/>
          <a:lstStyle/>
          <a:p>
            <a:endParaRPr lang="en-US"/>
          </a:p>
        </p:txBody>
      </p:sp>
      <p:pic>
        <p:nvPicPr>
          <p:cNvPr id="4" name="Picture 3">
            <a:extLst>
              <a:ext uri="{FF2B5EF4-FFF2-40B4-BE49-F238E27FC236}">
                <a16:creationId xmlns:a16="http://schemas.microsoft.com/office/drawing/2014/main" id="{B812C9FB-52EB-DE43-9B9F-EF2BAC59D97F}"/>
              </a:ext>
            </a:extLst>
          </p:cNvPr>
          <p:cNvPicPr>
            <a:picLocks noChangeAspect="1"/>
          </p:cNvPicPr>
          <p:nvPr/>
        </p:nvPicPr>
        <p:blipFill>
          <a:blip r:embed="rId2"/>
          <a:stretch>
            <a:fillRect/>
          </a:stretch>
        </p:blipFill>
        <p:spPr>
          <a:xfrm>
            <a:off x="2692400" y="1689099"/>
            <a:ext cx="9152466" cy="4576233"/>
          </a:xfrm>
          <a:prstGeom prst="rect">
            <a:avLst/>
          </a:prstGeom>
        </p:spPr>
      </p:pic>
    </p:spTree>
    <p:extLst>
      <p:ext uri="{BB962C8B-B14F-4D97-AF65-F5344CB8AC3E}">
        <p14:creationId xmlns:p14="http://schemas.microsoft.com/office/powerpoint/2010/main" val="2792790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accent2">
                    <a:lumMod val="50000"/>
                  </a:schemeClr>
                </a:solidFill>
              </a:rPr>
              <a:t>Murder per 10k</a:t>
            </a:r>
            <a:endParaRPr lang="en-US" sz="3200" dirty="0"/>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597510D-5490-AD44-935D-FEAA7B018FED}"/>
              </a:ext>
            </a:extLst>
          </p:cNvPr>
          <p:cNvPicPr>
            <a:picLocks noChangeAspect="1"/>
          </p:cNvPicPr>
          <p:nvPr/>
        </p:nvPicPr>
        <p:blipFill>
          <a:blip r:embed="rId2"/>
          <a:stretch>
            <a:fillRect/>
          </a:stretch>
        </p:blipFill>
        <p:spPr>
          <a:xfrm>
            <a:off x="2374568" y="1447800"/>
            <a:ext cx="9130044" cy="4565022"/>
          </a:xfrm>
          <a:prstGeom prst="rect">
            <a:avLst/>
          </a:prstGeom>
        </p:spPr>
      </p:pic>
    </p:spTree>
    <p:extLst>
      <p:ext uri="{BB962C8B-B14F-4D97-AF65-F5344CB8AC3E}">
        <p14:creationId xmlns:p14="http://schemas.microsoft.com/office/powerpoint/2010/main" val="3161233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0990"/>
          </a:xfrm>
        </p:spPr>
        <p:txBody>
          <a:bodyPr>
            <a:normAutofit/>
          </a:bodyPr>
          <a:lstStyle/>
          <a:p>
            <a:pPr algn="ctr"/>
            <a:r>
              <a:rPr lang="en-US" sz="3200" dirty="0">
                <a:solidFill>
                  <a:schemeClr val="accent2">
                    <a:lumMod val="50000"/>
                  </a:schemeClr>
                </a:solidFill>
              </a:rPr>
              <a:t>Larceny per 10k</a:t>
            </a:r>
            <a:endParaRPr lang="en-US" sz="3200" dirty="0"/>
          </a:p>
        </p:txBody>
      </p:sp>
      <p:sp>
        <p:nvSpPr>
          <p:cNvPr id="3" name="Content Placeholder 2"/>
          <p:cNvSpPr>
            <a:spLocks noGrp="1"/>
          </p:cNvSpPr>
          <p:nvPr>
            <p:ph idx="1"/>
          </p:nvPr>
        </p:nvSpPr>
        <p:spPr>
          <a:xfrm>
            <a:off x="2692400" y="2133600"/>
            <a:ext cx="8812212" cy="3777622"/>
          </a:xfrm>
        </p:spPr>
        <p:txBody>
          <a:bodyPr/>
          <a:lstStyle/>
          <a:p>
            <a:endParaRPr lang="en-US" dirty="0"/>
          </a:p>
        </p:txBody>
      </p:sp>
      <p:pic>
        <p:nvPicPr>
          <p:cNvPr id="4" name="Picture 3">
            <a:extLst>
              <a:ext uri="{FF2B5EF4-FFF2-40B4-BE49-F238E27FC236}">
                <a16:creationId xmlns:a16="http://schemas.microsoft.com/office/drawing/2014/main" id="{9ADF1377-B6AE-D04C-B975-AE537AE39A91}"/>
              </a:ext>
            </a:extLst>
          </p:cNvPr>
          <p:cNvPicPr>
            <a:picLocks noChangeAspect="1"/>
          </p:cNvPicPr>
          <p:nvPr/>
        </p:nvPicPr>
        <p:blipFill>
          <a:blip r:embed="rId2"/>
          <a:stretch>
            <a:fillRect/>
          </a:stretch>
        </p:blipFill>
        <p:spPr>
          <a:xfrm>
            <a:off x="2692400" y="1727995"/>
            <a:ext cx="9091612" cy="4545806"/>
          </a:xfrm>
          <a:prstGeom prst="rect">
            <a:avLst/>
          </a:prstGeom>
        </p:spPr>
      </p:pic>
    </p:spTree>
    <p:extLst>
      <p:ext uri="{BB962C8B-B14F-4D97-AF65-F5344CB8AC3E}">
        <p14:creationId xmlns:p14="http://schemas.microsoft.com/office/powerpoint/2010/main" val="1994573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3690"/>
          </a:xfrm>
        </p:spPr>
        <p:txBody>
          <a:bodyPr>
            <a:normAutofit/>
          </a:bodyPr>
          <a:lstStyle/>
          <a:p>
            <a:pPr algn="ctr"/>
            <a:r>
              <a:rPr lang="en-US" sz="3200" dirty="0">
                <a:solidFill>
                  <a:schemeClr val="accent2">
                    <a:lumMod val="50000"/>
                  </a:schemeClr>
                </a:solidFill>
              </a:rPr>
              <a:t>Burglary per 10k</a:t>
            </a:r>
            <a:endParaRPr lang="en-US" sz="3200" dirty="0"/>
          </a:p>
        </p:txBody>
      </p:sp>
      <p:sp>
        <p:nvSpPr>
          <p:cNvPr id="3" name="Content Placeholder 2"/>
          <p:cNvSpPr>
            <a:spLocks noGrp="1"/>
          </p:cNvSpPr>
          <p:nvPr>
            <p:ph idx="1"/>
          </p:nvPr>
        </p:nvSpPr>
        <p:spPr/>
        <p:txBody>
          <a:bodyPr/>
          <a:lstStyle/>
          <a:p>
            <a:endParaRPr lang="en-US"/>
          </a:p>
        </p:txBody>
      </p:sp>
      <p:pic>
        <p:nvPicPr>
          <p:cNvPr id="5" name="Content Placeholder 4">
            <a:extLst>
              <a:ext uri="{FF2B5EF4-FFF2-40B4-BE49-F238E27FC236}">
                <a16:creationId xmlns:a16="http://schemas.microsoft.com/office/drawing/2014/main" id="{C78C7FAD-1E70-FB44-9A24-116F6658B31E}"/>
              </a:ext>
            </a:extLst>
          </p:cNvPr>
          <p:cNvPicPr>
            <a:picLocks noChangeAspect="1"/>
          </p:cNvPicPr>
          <p:nvPr/>
        </p:nvPicPr>
        <p:blipFill>
          <a:blip r:embed="rId2"/>
          <a:stretch>
            <a:fillRect/>
          </a:stretch>
        </p:blipFill>
        <p:spPr>
          <a:xfrm>
            <a:off x="2592925" y="1638300"/>
            <a:ext cx="9112250" cy="4556125"/>
          </a:xfrm>
          <a:prstGeom prst="rect">
            <a:avLst/>
          </a:prstGeom>
        </p:spPr>
      </p:pic>
    </p:spTree>
    <p:extLst>
      <p:ext uri="{BB962C8B-B14F-4D97-AF65-F5344CB8AC3E}">
        <p14:creationId xmlns:p14="http://schemas.microsoft.com/office/powerpoint/2010/main" val="199847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accent2">
                    <a:lumMod val="50000"/>
                  </a:schemeClr>
                </a:solidFill>
              </a:rPr>
              <a:t>Data sources</a:t>
            </a:r>
          </a:p>
        </p:txBody>
      </p:sp>
      <p:sp>
        <p:nvSpPr>
          <p:cNvPr id="3" name="Content Placeholder 2"/>
          <p:cNvSpPr>
            <a:spLocks noGrp="1"/>
          </p:cNvSpPr>
          <p:nvPr>
            <p:ph idx="1"/>
          </p:nvPr>
        </p:nvSpPr>
        <p:spPr>
          <a:xfrm>
            <a:off x="2589212" y="1536700"/>
            <a:ext cx="8915400" cy="4559300"/>
          </a:xfrm>
        </p:spPr>
        <p:txBody>
          <a:bodyPr/>
          <a:lstStyle/>
          <a:p>
            <a:r>
              <a:rPr lang="en-US" dirty="0">
                <a:solidFill>
                  <a:schemeClr val="tx2">
                    <a:lumMod val="50000"/>
                  </a:schemeClr>
                </a:solidFill>
              </a:rPr>
              <a:t>Crime data: </a:t>
            </a:r>
            <a:r>
              <a:rPr lang="en-US" dirty="0" err="1">
                <a:solidFill>
                  <a:schemeClr val="tx2">
                    <a:lumMod val="50000"/>
                  </a:schemeClr>
                </a:solidFill>
              </a:rPr>
              <a:t>Data.gov</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An annual publication in which the FBI compiles the volume and rate of violent and property crime offenses for the nation and by state. Individual law enforcement agency data are also provided for those contributors supplying 12 months complete offense data.</a:t>
            </a:r>
          </a:p>
          <a:p>
            <a:endParaRPr lang="en-US" dirty="0">
              <a:solidFill>
                <a:schemeClr val="tx2">
                  <a:lumMod val="50000"/>
                </a:schemeClr>
              </a:solidFill>
            </a:endParaRPr>
          </a:p>
          <a:p>
            <a:r>
              <a:rPr lang="en-US" dirty="0">
                <a:solidFill>
                  <a:schemeClr val="tx2">
                    <a:lumMod val="50000"/>
                  </a:schemeClr>
                </a:solidFill>
              </a:rPr>
              <a:t>Format : .</a:t>
            </a:r>
            <a:r>
              <a:rPr lang="en-US" dirty="0" err="1">
                <a:solidFill>
                  <a:schemeClr val="tx2">
                    <a:lumMod val="50000"/>
                  </a:schemeClr>
                </a:solidFill>
              </a:rPr>
              <a:t>csv</a:t>
            </a:r>
            <a:r>
              <a:rPr lang="en-US" dirty="0">
                <a:solidFill>
                  <a:schemeClr val="tx2">
                    <a:lumMod val="50000"/>
                  </a:schemeClr>
                </a:solidFill>
              </a:rPr>
              <a:t> file</a:t>
            </a:r>
          </a:p>
          <a:p>
            <a:endParaRPr lang="en-US" dirty="0">
              <a:solidFill>
                <a:schemeClr val="tx2">
                  <a:lumMod val="50000"/>
                </a:schemeClr>
              </a:solidFill>
            </a:endParaRPr>
          </a:p>
          <a:p>
            <a:r>
              <a:rPr lang="en-US" u="sng" dirty="0">
                <a:solidFill>
                  <a:schemeClr val="tx2">
                    <a:lumMod val="50000"/>
                  </a:schemeClr>
                </a:solidFill>
                <a:hlinkClick r:id="rId2"/>
              </a:rPr>
              <a:t>https://catalog.data.gov/dataset/crime-in-the-united-states-2015</a:t>
            </a:r>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220452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accent2">
                    <a:lumMod val="50000"/>
                  </a:schemeClr>
                </a:solidFill>
              </a:rPr>
              <a:t>Data sources</a:t>
            </a:r>
          </a:p>
        </p:txBody>
      </p:sp>
      <p:sp>
        <p:nvSpPr>
          <p:cNvPr id="3" name="Content Placeholder 2"/>
          <p:cNvSpPr>
            <a:spLocks noGrp="1"/>
          </p:cNvSpPr>
          <p:nvPr>
            <p:ph idx="1"/>
          </p:nvPr>
        </p:nvSpPr>
        <p:spPr>
          <a:xfrm>
            <a:off x="2589212" y="1587500"/>
            <a:ext cx="8915400" cy="4953000"/>
          </a:xfrm>
        </p:spPr>
        <p:txBody>
          <a:bodyPr>
            <a:normAutofit/>
          </a:bodyPr>
          <a:lstStyle/>
          <a:p>
            <a:r>
              <a:rPr lang="en-US" dirty="0">
                <a:solidFill>
                  <a:schemeClr val="tx2">
                    <a:lumMod val="50000"/>
                  </a:schemeClr>
                </a:solidFill>
              </a:rPr>
              <a:t>Restaurant rating: </a:t>
            </a:r>
            <a:r>
              <a:rPr lang="en-US" dirty="0" err="1">
                <a:solidFill>
                  <a:schemeClr val="tx2">
                    <a:lumMod val="50000"/>
                  </a:schemeClr>
                </a:solidFill>
              </a:rPr>
              <a:t>Yelp.com</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API: </a:t>
            </a:r>
            <a:r>
              <a:rPr lang="en-US" u="sng" dirty="0">
                <a:solidFill>
                  <a:schemeClr val="tx2">
                    <a:lumMod val="50000"/>
                  </a:schemeClr>
                </a:solidFill>
                <a:hlinkClick r:id="rId2"/>
              </a:rPr>
              <a:t>https://api.yelp.com/v3/businesses/search</a:t>
            </a:r>
            <a:endParaRPr lang="en-US" u="sng"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Yelp documentation: </a:t>
            </a:r>
            <a:r>
              <a:rPr lang="en-US" u="sng" dirty="0">
                <a:solidFill>
                  <a:schemeClr val="tx2">
                    <a:lumMod val="50000"/>
                  </a:schemeClr>
                </a:solidFill>
                <a:hlinkClick r:id="rId3"/>
              </a:rPr>
              <a:t>https://www.yelp.com/developers/documentation/v3/business_search</a:t>
            </a:r>
            <a:endParaRPr lang="en-US" u="sng"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Format: </a:t>
            </a:r>
            <a:r>
              <a:rPr lang="en-US" dirty="0" err="1">
                <a:solidFill>
                  <a:schemeClr val="tx2">
                    <a:lumMod val="50000"/>
                  </a:schemeClr>
                </a:solidFill>
              </a:rPr>
              <a:t>json</a:t>
            </a:r>
            <a:endParaRPr lang="en-US" dirty="0">
              <a:solidFill>
                <a:schemeClr val="tx2">
                  <a:lumMod val="50000"/>
                </a:schemeClr>
              </a:solidFill>
            </a:endParaRPr>
          </a:p>
          <a:p>
            <a:endParaRPr lang="en-US" dirty="0">
              <a:solidFill>
                <a:schemeClr val="tx2">
                  <a:lumMod val="50000"/>
                </a:schemeClr>
              </a:solidFill>
            </a:endParaRPr>
          </a:p>
          <a:p>
            <a:r>
              <a:rPr lang="en-US" u="sng" dirty="0">
                <a:solidFill>
                  <a:schemeClr val="tx2">
                    <a:lumMod val="50000"/>
                  </a:schemeClr>
                </a:solidFill>
                <a:hlinkClick r:id="rId4"/>
              </a:rPr>
              <a:t>https://www.kaggle.com/uciml/restaurant-data-with-consumer-ratings</a:t>
            </a:r>
            <a:r>
              <a:rPr lang="en-US" dirty="0">
                <a:solidFill>
                  <a:schemeClr val="tx2">
                    <a:lumMod val="50000"/>
                  </a:schemeClr>
                </a:solidFill>
              </a:rPr>
              <a:t> - Reviewed and discarded since we were not sure about the reliability of the source.  The volume did not meet the 10,000’s criteria</a:t>
            </a:r>
          </a:p>
          <a:p>
            <a:endParaRPr lang="en-US" dirty="0">
              <a:solidFill>
                <a:schemeClr val="tx2">
                  <a:lumMod val="50000"/>
                </a:schemeClr>
              </a:solidFill>
            </a:endParaRPr>
          </a:p>
        </p:txBody>
      </p:sp>
    </p:spTree>
    <p:extLst>
      <p:ext uri="{BB962C8B-B14F-4D97-AF65-F5344CB8AC3E}">
        <p14:creationId xmlns:p14="http://schemas.microsoft.com/office/powerpoint/2010/main" val="128500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790"/>
          </a:xfrm>
        </p:spPr>
        <p:txBody>
          <a:bodyPr>
            <a:normAutofit/>
          </a:bodyPr>
          <a:lstStyle/>
          <a:p>
            <a:pPr algn="ctr"/>
            <a:r>
              <a:rPr lang="en-US" sz="3200" dirty="0">
                <a:solidFill>
                  <a:schemeClr val="accent2">
                    <a:lumMod val="50000"/>
                  </a:schemeClr>
                </a:solidFill>
              </a:rPr>
              <a:t>Process</a:t>
            </a:r>
          </a:p>
        </p:txBody>
      </p:sp>
      <p:sp>
        <p:nvSpPr>
          <p:cNvPr id="3" name="Content Placeholder 2"/>
          <p:cNvSpPr>
            <a:spLocks noGrp="1"/>
          </p:cNvSpPr>
          <p:nvPr>
            <p:ph idx="1"/>
          </p:nvPr>
        </p:nvSpPr>
        <p:spPr>
          <a:xfrm>
            <a:off x="2589212" y="1447800"/>
            <a:ext cx="8915400" cy="4826000"/>
          </a:xfrm>
        </p:spPr>
        <p:txBody>
          <a:bodyPr>
            <a:normAutofit/>
          </a:bodyPr>
          <a:lstStyle/>
          <a:p>
            <a:r>
              <a:rPr lang="en-US" dirty="0" err="1">
                <a:solidFill>
                  <a:schemeClr val="tx2">
                    <a:lumMod val="50000"/>
                  </a:schemeClr>
                </a:solidFill>
              </a:rPr>
              <a:t>Clean_crime_data.ipynb</a:t>
            </a:r>
            <a:r>
              <a:rPr lang="en-US" dirty="0">
                <a:solidFill>
                  <a:schemeClr val="tx2">
                    <a:lumMod val="50000"/>
                  </a:schemeClr>
                </a:solidFill>
              </a:rPr>
              <a:t> – Load crime data from </a:t>
            </a:r>
            <a:r>
              <a:rPr lang="en-US" dirty="0" err="1">
                <a:solidFill>
                  <a:schemeClr val="tx2">
                    <a:lumMod val="50000"/>
                  </a:schemeClr>
                </a:solidFill>
              </a:rPr>
              <a:t>data.gov</a:t>
            </a:r>
            <a:endParaRPr lang="en-US" dirty="0">
              <a:solidFill>
                <a:schemeClr val="tx2">
                  <a:lumMod val="50000"/>
                </a:schemeClr>
              </a:solidFill>
            </a:endParaRPr>
          </a:p>
          <a:p>
            <a:endParaRPr lang="en-US" dirty="0">
              <a:solidFill>
                <a:schemeClr val="tx2">
                  <a:lumMod val="50000"/>
                </a:schemeClr>
              </a:solidFill>
            </a:endParaRPr>
          </a:p>
          <a:p>
            <a:r>
              <a:rPr lang="en-US" dirty="0" err="1">
                <a:solidFill>
                  <a:schemeClr val="tx2">
                    <a:lumMod val="50000"/>
                  </a:schemeClr>
                </a:solidFill>
              </a:rPr>
              <a:t>Yelp.ipynb</a:t>
            </a:r>
            <a:r>
              <a:rPr lang="en-US" dirty="0">
                <a:solidFill>
                  <a:schemeClr val="tx2">
                    <a:lumMod val="50000"/>
                  </a:schemeClr>
                </a:solidFill>
              </a:rPr>
              <a:t> – call Yelp API and write </a:t>
            </a:r>
            <a:r>
              <a:rPr lang="en-US" dirty="0" err="1">
                <a:solidFill>
                  <a:schemeClr val="tx2">
                    <a:lumMod val="50000"/>
                  </a:schemeClr>
                </a:solidFill>
              </a:rPr>
              <a:t>yelp_data.csv</a:t>
            </a:r>
            <a:r>
              <a:rPr lang="en-US" dirty="0">
                <a:solidFill>
                  <a:schemeClr val="tx2">
                    <a:lumMod val="50000"/>
                  </a:schemeClr>
                </a:solidFill>
              </a:rPr>
              <a:t> file</a:t>
            </a:r>
          </a:p>
          <a:p>
            <a:endParaRPr lang="en-US" dirty="0">
              <a:solidFill>
                <a:schemeClr val="tx2">
                  <a:lumMod val="50000"/>
                </a:schemeClr>
              </a:solidFill>
            </a:endParaRPr>
          </a:p>
          <a:p>
            <a:r>
              <a:rPr lang="en-US" dirty="0" err="1">
                <a:solidFill>
                  <a:schemeClr val="tx2">
                    <a:lumMod val="50000"/>
                  </a:schemeClr>
                </a:solidFill>
              </a:rPr>
              <a:t>Reformat_yelp.ipny</a:t>
            </a:r>
            <a:r>
              <a:rPr lang="en-US" dirty="0">
                <a:solidFill>
                  <a:schemeClr val="tx2">
                    <a:lumMod val="50000"/>
                  </a:schemeClr>
                </a:solidFill>
              </a:rPr>
              <a:t> – Split county and state into separate columns and write </a:t>
            </a:r>
            <a:r>
              <a:rPr lang="en-US" dirty="0" err="1">
                <a:solidFill>
                  <a:schemeClr val="tx2">
                    <a:lumMod val="50000"/>
                  </a:schemeClr>
                </a:solidFill>
              </a:rPr>
              <a:t>yelp_reformat.csv</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ANALYSIS01.ipynb – Analyze the data using graphs</a:t>
            </a:r>
          </a:p>
          <a:p>
            <a:endParaRPr lang="en-US" dirty="0">
              <a:solidFill>
                <a:schemeClr val="tx2">
                  <a:lumMod val="50000"/>
                </a:schemeClr>
              </a:solidFill>
            </a:endParaRPr>
          </a:p>
          <a:p>
            <a:r>
              <a:rPr lang="en-US" dirty="0" err="1">
                <a:solidFill>
                  <a:schemeClr val="tx2">
                    <a:lumMod val="50000"/>
                  </a:schemeClr>
                </a:solidFill>
              </a:rPr>
              <a:t>Heatmap.ipynb</a:t>
            </a:r>
            <a:r>
              <a:rPr lang="en-US" dirty="0">
                <a:solidFill>
                  <a:schemeClr val="tx2">
                    <a:lumMod val="50000"/>
                  </a:schemeClr>
                </a:solidFill>
              </a:rPr>
              <a:t> – Generate heat maps</a:t>
            </a:r>
          </a:p>
          <a:p>
            <a:endParaRPr lang="en-US" dirty="0">
              <a:solidFill>
                <a:schemeClr val="tx2">
                  <a:lumMod val="50000"/>
                </a:schemeClr>
              </a:solidFill>
            </a:endParaRPr>
          </a:p>
          <a:p>
            <a:r>
              <a:rPr lang="en-US" dirty="0" err="1">
                <a:solidFill>
                  <a:schemeClr val="tx2">
                    <a:lumMod val="50000"/>
                  </a:schemeClr>
                </a:solidFill>
              </a:rPr>
              <a:t>Statistics.ipynb</a:t>
            </a:r>
            <a:r>
              <a:rPr lang="en-US" dirty="0">
                <a:solidFill>
                  <a:schemeClr val="tx2">
                    <a:lumMod val="50000"/>
                  </a:schemeClr>
                </a:solidFill>
              </a:rPr>
              <a:t> – Statistical analysis to confirm analysis</a:t>
            </a: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11439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2590"/>
          </a:xfrm>
        </p:spPr>
        <p:txBody>
          <a:bodyPr>
            <a:normAutofit/>
          </a:bodyPr>
          <a:lstStyle/>
          <a:p>
            <a:pPr algn="ctr"/>
            <a:r>
              <a:rPr lang="en-US" sz="3200" dirty="0">
                <a:solidFill>
                  <a:schemeClr val="accent2">
                    <a:lumMod val="50000"/>
                  </a:schemeClr>
                </a:solidFill>
              </a:rPr>
              <a:t>Data volume</a:t>
            </a:r>
          </a:p>
        </p:txBody>
      </p:sp>
      <p:sp>
        <p:nvSpPr>
          <p:cNvPr id="3" name="Content Placeholder 2"/>
          <p:cNvSpPr>
            <a:spLocks noGrp="1"/>
          </p:cNvSpPr>
          <p:nvPr>
            <p:ph idx="1"/>
          </p:nvPr>
        </p:nvSpPr>
        <p:spPr>
          <a:xfrm>
            <a:off x="2589212" y="1536700"/>
            <a:ext cx="8915400" cy="4374522"/>
          </a:xfrm>
        </p:spPr>
        <p:txBody>
          <a:bodyPr>
            <a:normAutofit/>
          </a:bodyPr>
          <a:lstStyle/>
          <a:p>
            <a:endParaRPr lang="en-US" dirty="0">
              <a:solidFill>
                <a:schemeClr val="tx2">
                  <a:lumMod val="50000"/>
                </a:schemeClr>
              </a:solidFill>
            </a:endParaRPr>
          </a:p>
          <a:p>
            <a:r>
              <a:rPr lang="en-US" dirty="0">
                <a:solidFill>
                  <a:schemeClr val="tx2">
                    <a:lumMod val="50000"/>
                  </a:schemeClr>
                </a:solidFill>
              </a:rPr>
              <a:t>Crime data: </a:t>
            </a:r>
          </a:p>
          <a:p>
            <a:pPr lvl="1"/>
            <a:r>
              <a:rPr lang="en-US" sz="1800" dirty="0">
                <a:solidFill>
                  <a:schemeClr val="tx2">
                    <a:lumMod val="50000"/>
                  </a:schemeClr>
                </a:solidFill>
              </a:rPr>
              <a:t>3,137 Counties</a:t>
            </a:r>
          </a:p>
          <a:p>
            <a:endParaRPr lang="en-US" dirty="0">
              <a:solidFill>
                <a:schemeClr val="tx2">
                  <a:lumMod val="50000"/>
                </a:schemeClr>
              </a:solidFill>
            </a:endParaRPr>
          </a:p>
          <a:p>
            <a:r>
              <a:rPr lang="en-US" dirty="0">
                <a:solidFill>
                  <a:schemeClr val="tx2">
                    <a:lumMod val="50000"/>
                  </a:schemeClr>
                </a:solidFill>
              </a:rPr>
              <a:t>Yelp data:</a:t>
            </a:r>
          </a:p>
          <a:p>
            <a:pPr marL="685800" lvl="1"/>
            <a:r>
              <a:rPr lang="en-US" sz="1800" dirty="0">
                <a:solidFill>
                  <a:schemeClr val="tx2">
                    <a:lumMod val="50000"/>
                  </a:schemeClr>
                </a:solidFill>
              </a:rPr>
              <a:t>105,640 restaurant ratings</a:t>
            </a:r>
          </a:p>
          <a:p>
            <a:pPr marL="685800" lvl="1"/>
            <a:r>
              <a:rPr lang="en-US" sz="1800" dirty="0">
                <a:solidFill>
                  <a:schemeClr val="tx2">
                    <a:lumMod val="50000"/>
                  </a:schemeClr>
                </a:solidFill>
              </a:rPr>
              <a:t>Accessed ratings for up to 50 restaurants per county</a:t>
            </a:r>
          </a:p>
          <a:p>
            <a:pPr marL="685800" lvl="1"/>
            <a:r>
              <a:rPr lang="en-US" sz="1800" dirty="0">
                <a:solidFill>
                  <a:schemeClr val="tx2">
                    <a:lumMod val="50000"/>
                  </a:schemeClr>
                </a:solidFill>
              </a:rPr>
              <a:t>27 counties had no restaurant ratings</a:t>
            </a:r>
          </a:p>
          <a:p>
            <a:pPr marL="685800" lvl="1"/>
            <a:r>
              <a:rPr lang="en-US" sz="1800" dirty="0">
                <a:solidFill>
                  <a:schemeClr val="tx2">
                    <a:lumMod val="50000"/>
                  </a:schemeClr>
                </a:solidFill>
              </a:rPr>
              <a:t>Process took about 1 hour to extract data</a:t>
            </a: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30336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474690"/>
          </a:xfrm>
        </p:spPr>
        <p:txBody>
          <a:bodyPr>
            <a:normAutofit fontScale="90000"/>
          </a:bodyPr>
          <a:lstStyle/>
          <a:p>
            <a:pPr algn="ctr"/>
            <a:br>
              <a:rPr lang="en-US" dirty="0">
                <a:solidFill>
                  <a:schemeClr val="accent2">
                    <a:lumMod val="50000"/>
                  </a:schemeClr>
                </a:solidFill>
              </a:rPr>
            </a:br>
            <a:br>
              <a:rPr lang="en-US" dirty="0">
                <a:solidFill>
                  <a:schemeClr val="accent2">
                    <a:lumMod val="50000"/>
                  </a:schemeClr>
                </a:solidFill>
              </a:rPr>
            </a:br>
            <a:br>
              <a:rPr lang="en-US" dirty="0">
                <a:solidFill>
                  <a:schemeClr val="accent2">
                    <a:lumMod val="50000"/>
                  </a:schemeClr>
                </a:solidFill>
              </a:rPr>
            </a:br>
            <a:r>
              <a:rPr lang="en-US" dirty="0">
                <a:solidFill>
                  <a:schemeClr val="accent2">
                    <a:lumMod val="50000"/>
                  </a:schemeClr>
                </a:solidFill>
              </a:rPr>
              <a:t>Loading Crime Data</a:t>
            </a:r>
            <a:br>
              <a:rPr lang="en-US" dirty="0">
                <a:solidFill>
                  <a:schemeClr val="accent2">
                    <a:lumMod val="50000"/>
                  </a:schemeClr>
                </a:solidFill>
              </a:rPr>
            </a:br>
            <a:endParaRPr lang="en-US" dirty="0">
              <a:solidFill>
                <a:schemeClr val="accent2">
                  <a:lumMod val="50000"/>
                </a:schemeClr>
              </a:solidFill>
            </a:endParaRPr>
          </a:p>
        </p:txBody>
      </p:sp>
    </p:spTree>
    <p:extLst>
      <p:ext uri="{BB962C8B-B14F-4D97-AF65-F5344CB8AC3E}">
        <p14:creationId xmlns:p14="http://schemas.microsoft.com/office/powerpoint/2010/main" val="311998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9BF9-94C8-854E-93E9-FA0C35199D06}"/>
              </a:ext>
            </a:extLst>
          </p:cNvPr>
          <p:cNvSpPr>
            <a:spLocks noGrp="1"/>
          </p:cNvSpPr>
          <p:nvPr>
            <p:ph type="title"/>
          </p:nvPr>
        </p:nvSpPr>
        <p:spPr>
          <a:xfrm>
            <a:off x="2592925" y="624110"/>
            <a:ext cx="8911687" cy="1369790"/>
          </a:xfrm>
        </p:spPr>
        <p:txBody>
          <a:bodyPr>
            <a:noAutofit/>
          </a:bodyPr>
          <a:lstStyle/>
          <a:p>
            <a:pPr algn="ctr"/>
            <a:r>
              <a:rPr lang="en-US" sz="2000" dirty="0">
                <a:solidFill>
                  <a:srgbClr val="6F3F0C"/>
                </a:solidFill>
              </a:rPr>
              <a:t>Found Crime data and started to prepare crime information. First we needed to clean the data. So we listed all the columns to determine which ones we need.</a:t>
            </a:r>
            <a:br>
              <a:rPr lang="en-US" sz="2000" dirty="0">
                <a:solidFill>
                  <a:srgbClr val="6F3F0C"/>
                </a:solidFill>
              </a:rPr>
            </a:br>
            <a:endParaRPr lang="en-US" sz="2000" dirty="0">
              <a:solidFill>
                <a:srgbClr val="6F3F0C"/>
              </a:solidFill>
            </a:endParaRPr>
          </a:p>
        </p:txBody>
      </p:sp>
      <p:pic>
        <p:nvPicPr>
          <p:cNvPr id="5" name="Content Placeholder 4" descr="A screenshot of a social media post&#10;&#10;Description automatically generated">
            <a:extLst>
              <a:ext uri="{FF2B5EF4-FFF2-40B4-BE49-F238E27FC236}">
                <a16:creationId xmlns:a16="http://schemas.microsoft.com/office/drawing/2014/main" id="{1E1E8305-228D-7342-B4BF-D2A7F193DBC8}"/>
              </a:ext>
            </a:extLst>
          </p:cNvPr>
          <p:cNvPicPr>
            <a:picLocks noGrp="1" noChangeAspect="1"/>
          </p:cNvPicPr>
          <p:nvPr>
            <p:ph idx="1"/>
          </p:nvPr>
        </p:nvPicPr>
        <p:blipFill>
          <a:blip r:embed="rId2"/>
          <a:stretch>
            <a:fillRect/>
          </a:stretch>
        </p:blipFill>
        <p:spPr>
          <a:xfrm>
            <a:off x="3632200" y="1558440"/>
            <a:ext cx="6254648" cy="4969359"/>
          </a:xfrm>
        </p:spPr>
      </p:pic>
    </p:spTree>
    <p:extLst>
      <p:ext uri="{BB962C8B-B14F-4D97-AF65-F5344CB8AC3E}">
        <p14:creationId xmlns:p14="http://schemas.microsoft.com/office/powerpoint/2010/main" val="1476028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649</TotalTime>
  <Words>700</Words>
  <Application>Microsoft Macintosh PowerPoint</Application>
  <PresentationFormat>Widescreen</PresentationFormat>
  <Paragraphs>105</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Century Gothic</vt:lpstr>
      <vt:lpstr>Wingdings 3</vt:lpstr>
      <vt:lpstr>Wisp</vt:lpstr>
      <vt:lpstr>Crime and Dine </vt:lpstr>
      <vt:lpstr>Motivation &amp; Hypothesis</vt:lpstr>
      <vt:lpstr>Research Questions</vt:lpstr>
      <vt:lpstr>Data sources</vt:lpstr>
      <vt:lpstr>Data sources</vt:lpstr>
      <vt:lpstr>Process</vt:lpstr>
      <vt:lpstr>Data volume</vt:lpstr>
      <vt:lpstr>   Loading Crime Data </vt:lpstr>
      <vt:lpstr>Found Crime data and started to prepare crime information. First we needed to clean the data. So we listed all the columns to determine which ones we need. </vt:lpstr>
      <vt:lpstr>Created a new DataFrame, dropped the columns we won’t use and renamed the columns for cleaner look – converted it to csv file. </vt:lpstr>
      <vt:lpstr>   Loading Restaurant Rating </vt:lpstr>
      <vt:lpstr>Yelp Documentation</vt:lpstr>
      <vt:lpstr>Set up Yelp URL headers for API calls</vt:lpstr>
      <vt:lpstr>Loop through each county and retrieve 50 restaurants</vt:lpstr>
      <vt:lpstr>Check for errors or missing values</vt:lpstr>
      <vt:lpstr>Added empty columns to capture the data we have received from crime doc.</vt:lpstr>
      <vt:lpstr>Write to CSV File </vt:lpstr>
      <vt:lpstr>Lessons Learned</vt:lpstr>
      <vt:lpstr>Restaurant Ratings </vt:lpstr>
      <vt:lpstr>Crime Rate Heatmap</vt:lpstr>
      <vt:lpstr> Population Heatmap</vt:lpstr>
      <vt:lpstr>Check for Correlation between Crime (Type of Crime across US) data &amp;  Dine (Yelp Review data)</vt:lpstr>
      <vt:lpstr>Check for Correlation between Yelp Restaurant Rating and Population</vt:lpstr>
      <vt:lpstr>Check for Correlation between Murder and Yelp Avg Restaurant Rating</vt:lpstr>
      <vt:lpstr>Check for Correlation between Robbery Rate and Yelp Avg Restaurant Rating</vt:lpstr>
      <vt:lpstr>Check for Correlation between MV Theft Rate and Yelp Avg Restaurant Rating</vt:lpstr>
      <vt:lpstr>Does the Average Rating per County differ based on the number of crimes?</vt:lpstr>
      <vt:lpstr>Crime Rate per 100k (Grouped by ratings)</vt:lpstr>
      <vt:lpstr>PowerPoint Presentation</vt:lpstr>
      <vt:lpstr>Crime Rate per 100k</vt:lpstr>
      <vt:lpstr>Population </vt:lpstr>
      <vt:lpstr>Does the type of crime differ?</vt:lpstr>
      <vt:lpstr>Robbery per 10k</vt:lpstr>
      <vt:lpstr>MV Theft per 10k</vt:lpstr>
      <vt:lpstr>Murder per 10k</vt:lpstr>
      <vt:lpstr>Larceny per 10k</vt:lpstr>
      <vt:lpstr>Burglary per 10k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Dine </dc:title>
  <dc:creator>Xeniya  Bogoslavskaya </dc:creator>
  <cp:lastModifiedBy>Xeniya  Bogoslavskaya </cp:lastModifiedBy>
  <cp:revision>25</cp:revision>
  <dcterms:created xsi:type="dcterms:W3CDTF">2019-03-23T16:05:48Z</dcterms:created>
  <dcterms:modified xsi:type="dcterms:W3CDTF">2019-03-29T23:58:26Z</dcterms:modified>
</cp:coreProperties>
</file>