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3" r:id="rId2"/>
    <p:sldId id="274" r:id="rId3"/>
    <p:sldId id="268" r:id="rId4"/>
    <p:sldId id="269" r:id="rId5"/>
    <p:sldId id="270" r:id="rId6"/>
    <p:sldId id="271" r:id="rId7"/>
    <p:sldId id="272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70"/>
    <a:srgbClr val="F3A900"/>
    <a:srgbClr val="FFFFFF"/>
    <a:srgbClr val="777777"/>
    <a:srgbClr val="345679"/>
    <a:srgbClr val="002652"/>
    <a:srgbClr val="1E497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/>
    <p:restoredTop sz="82796" autoAdjust="0"/>
  </p:normalViewPr>
  <p:slideViewPr>
    <p:cSldViewPr>
      <p:cViewPr varScale="1">
        <p:scale>
          <a:sx n="159" d="100"/>
          <a:sy n="159" d="100"/>
        </p:scale>
        <p:origin x="2128" y="184"/>
      </p:cViewPr>
      <p:guideLst>
        <p:guide orient="horz" pos="216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01F3F-85FD-4D6D-9902-DE21320E0477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D726F-AA01-4A9D-81D1-A09838CFA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6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D726F-AA01-4A9D-81D1-A09838CFA85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7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3470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347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002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1C1F-C217-4AD6-AF7C-55411A2E8AB0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2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04E1C1F-C217-4AD6-AF7C-55411A2E8AB0}" type="datetimeFigureOut">
              <a:rPr lang="en-US" smtClean="0"/>
              <a:pPr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4B1EBE8-D8A3-424D-A66F-82DC71540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00347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347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Lucida Grande"/>
        <a:buChar char="-"/>
        <a:defRPr sz="2000" kern="1200">
          <a:solidFill>
            <a:srgbClr val="00347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"/>
        <a:defRPr sz="1800" kern="1200">
          <a:solidFill>
            <a:srgbClr val="00347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347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347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cap="none" dirty="0"/>
              <a:t>MassMutual DSDP </a:t>
            </a:r>
            <a:r>
              <a:rPr lang="en-US" sz="2400" cap="none" dirty="0" smtClean="0"/>
              <a:t>2018: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Crash Course in </a:t>
            </a:r>
            <a:r>
              <a:rPr lang="en-US" sz="4400" cap="none" dirty="0">
                <a:latin typeface="Menlo" charset="0"/>
                <a:ea typeface="Menlo" charset="0"/>
                <a:cs typeface="Menlo" charset="0"/>
              </a:rPr>
              <a:t>ggplot2</a:t>
            </a:r>
            <a:endParaRPr lang="en-US" sz="4400" cap="none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200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June 15, 2018</a:t>
            </a:r>
            <a:endParaRPr lang="en-US" dirty="0" smtClean="0"/>
          </a:p>
          <a:p>
            <a:r>
              <a:rPr lang="en-US" dirty="0" smtClean="0"/>
              <a:t>R</a:t>
            </a:r>
            <a:r>
              <a:rPr lang="en-US" dirty="0"/>
              <a:t>. Jordan </a:t>
            </a:r>
            <a:r>
              <a:rPr lang="en-US" dirty="0" err="1" smtClean="0"/>
              <a:t>Crouser</a:t>
            </a:r>
            <a:endParaRPr lang="en-US" dirty="0" smtClean="0"/>
          </a:p>
          <a:p>
            <a:r>
              <a:rPr lang="en-US" dirty="0" smtClean="0"/>
              <a:t>Assistant Professor of Computer Science</a:t>
            </a:r>
          </a:p>
          <a:p>
            <a:r>
              <a:rPr lang="en-US" dirty="0" smtClean="0"/>
              <a:t>Smith College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83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Introductions</a:t>
            </a:r>
          </a:p>
          <a:p>
            <a:pPr>
              <a:buFont typeface="Wingdings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Visualization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overview</a:t>
            </a:r>
          </a:p>
          <a:p>
            <a:pPr lvl="1">
              <a:buFont typeface="Wingdings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Flashback 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early experiences in data wrangling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 typeface="Wingdings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Visualization (def.)</a:t>
            </a:r>
          </a:p>
          <a:p>
            <a:pPr lvl="1">
              <a:buFont typeface="Wingdings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 (def.)</a:t>
            </a:r>
          </a:p>
          <a:p>
            <a:pPr>
              <a:buFont typeface="Wingdings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Graphical primitives</a:t>
            </a:r>
          </a:p>
          <a:p>
            <a:pPr>
              <a:buFont typeface="Wingdings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Visual dimensions</a:t>
            </a:r>
          </a:p>
          <a:p>
            <a:pPr>
              <a:buFont typeface="Wingdings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Pre-lunch 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ctivity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mapping visual to data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dimensions</a:t>
            </a:r>
          </a:p>
          <a:p>
            <a:r>
              <a:rPr lang="en-US" dirty="0" smtClean="0"/>
              <a:t>After lunch: ggplot2 crash course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10-minute crash course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380564"/>
            <a:ext cx="2336800" cy="26289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752600" y="1914780"/>
            <a:ext cx="3624710" cy="1248222"/>
            <a:chOff x="1752600" y="1914780"/>
            <a:chExt cx="3624710" cy="1248222"/>
          </a:xfrm>
        </p:grpSpPr>
        <p:sp>
          <p:nvSpPr>
            <p:cNvPr id="6" name="TextBox 5"/>
            <p:cNvSpPr txBox="1"/>
            <p:nvPr/>
          </p:nvSpPr>
          <p:spPr>
            <a:xfrm>
              <a:off x="1752600" y="1914780"/>
              <a:ext cx="36247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3470"/>
                  </a:solidFill>
                </a:rPr>
                <a:t>“(g)</a:t>
              </a:r>
              <a:r>
                <a:rPr lang="en-US" sz="2400" dirty="0" err="1" smtClean="0">
                  <a:solidFill>
                    <a:srgbClr val="003470"/>
                  </a:solidFill>
                </a:rPr>
                <a:t>rammar</a:t>
              </a:r>
              <a:r>
                <a:rPr lang="en-US" sz="2400" dirty="0" smtClean="0">
                  <a:solidFill>
                    <a:srgbClr val="003470"/>
                  </a:solidFill>
                </a:rPr>
                <a:t> of (g)</a:t>
              </a:r>
              <a:r>
                <a:rPr lang="en-US" sz="2400" dirty="0" err="1" smtClean="0">
                  <a:solidFill>
                    <a:srgbClr val="003470"/>
                  </a:solidFill>
                </a:rPr>
                <a:t>raphics</a:t>
              </a:r>
              <a:r>
                <a:rPr lang="en-US" sz="2400" dirty="0" smtClean="0">
                  <a:solidFill>
                    <a:srgbClr val="003470"/>
                  </a:solidFill>
                </a:rPr>
                <a:t>”</a:t>
              </a:r>
              <a:endParaRPr lang="en-US" sz="2400" dirty="0">
                <a:solidFill>
                  <a:srgbClr val="003470"/>
                </a:solidFill>
              </a:endParaRPr>
            </a:p>
          </p:txBody>
        </p:sp>
        <p:sp>
          <p:nvSpPr>
            <p:cNvPr id="7" name="Circular Arrow 6"/>
            <p:cNvSpPr/>
            <p:nvPr/>
          </p:nvSpPr>
          <p:spPr>
            <a:xfrm rot="7055293" flipV="1">
              <a:off x="3362651" y="1960602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103194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98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</a:t>
            </a:r>
            <a:r>
              <a:rPr lang="en-US" dirty="0" smtClean="0"/>
              <a:t>s the “Grammar of Graphics”?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Big idea</a:t>
            </a:r>
            <a:r>
              <a:rPr lang="en-US" dirty="0"/>
              <a:t>: independently specify plot </a:t>
            </a:r>
            <a:r>
              <a:rPr lang="en-US" i="1" dirty="0"/>
              <a:t>building blocks </a:t>
            </a:r>
            <a:r>
              <a:rPr lang="en-US" dirty="0"/>
              <a:t>and combine them to create </a:t>
            </a:r>
            <a:r>
              <a:rPr lang="en-US" dirty="0" smtClean="0"/>
              <a:t>graphical displays</a:t>
            </a:r>
            <a:endParaRPr lang="en-US" dirty="0"/>
          </a:p>
          <a:p>
            <a:r>
              <a:rPr lang="en-US" dirty="0"/>
              <a:t>Building </a:t>
            </a:r>
            <a:r>
              <a:rPr lang="en-US" dirty="0" smtClean="0"/>
              <a:t>blocks include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data (obvi.)</a:t>
            </a:r>
            <a:endParaRPr lang="en-US" dirty="0"/>
          </a:p>
          <a:p>
            <a:pPr lvl="1"/>
            <a:r>
              <a:rPr lang="en-US" dirty="0" smtClean="0"/>
              <a:t>geometric objects (the literal stuff we draw)</a:t>
            </a:r>
          </a:p>
          <a:p>
            <a:pPr lvl="1"/>
            <a:r>
              <a:rPr lang="en-US" dirty="0"/>
              <a:t>aesthetic </a:t>
            </a:r>
            <a:r>
              <a:rPr lang="en-US" dirty="0" smtClean="0"/>
              <a:t>mappings (how we draw that stuff)</a:t>
            </a:r>
            <a:endParaRPr lang="en-US" dirty="0"/>
          </a:p>
          <a:p>
            <a:pPr lvl="1"/>
            <a:r>
              <a:rPr lang="en-US" dirty="0"/>
              <a:t>statistical </a:t>
            </a:r>
            <a:r>
              <a:rPr lang="en-US" dirty="0" smtClean="0"/>
              <a:t>transformations (underlying model)</a:t>
            </a:r>
            <a:endParaRPr lang="en-US" dirty="0"/>
          </a:p>
          <a:p>
            <a:pPr lvl="1"/>
            <a:r>
              <a:rPr lang="en-US" dirty="0" smtClean="0"/>
              <a:t>scales (range of values, colors, etc.)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aceting (small multiples)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3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Geometric </a:t>
            </a:r>
            <a:r>
              <a:rPr lang="en-US" dirty="0"/>
              <a:t>o</a:t>
            </a:r>
            <a:r>
              <a:rPr lang="en-US" dirty="0" smtClean="0"/>
              <a:t>bjects </a:t>
            </a:r>
            <a:r>
              <a:rPr lang="en-US" dirty="0"/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ggplot2</a:t>
            </a:r>
            <a:r>
              <a:rPr lang="en-US" dirty="0" smtClean="0"/>
              <a:t>, the actual </a:t>
            </a:r>
            <a:r>
              <a:rPr lang="en-US" dirty="0"/>
              <a:t>marks we put on a </a:t>
            </a:r>
            <a:r>
              <a:rPr lang="en-US" dirty="0" smtClean="0"/>
              <a:t>plot are called </a:t>
            </a:r>
            <a:r>
              <a:rPr lang="en-US" i="1" dirty="0" smtClean="0"/>
              <a:t>geometric </a:t>
            </a:r>
            <a:r>
              <a:rPr lang="en-US" i="1" dirty="0"/>
              <a:t>objects </a:t>
            </a:r>
            <a:r>
              <a:rPr lang="en-US" dirty="0"/>
              <a:t>or 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geoms</a:t>
            </a:r>
            <a:endParaRPr lang="en-US" dirty="0" smtClean="0"/>
          </a:p>
          <a:p>
            <a:r>
              <a:rPr lang="en-US" dirty="0" smtClean="0"/>
              <a:t>Examples:</a:t>
            </a:r>
            <a:endParaRPr lang="en-US" dirty="0"/>
          </a:p>
          <a:p>
            <a:pPr lvl="1"/>
            <a:r>
              <a:rPr lang="en-US" dirty="0"/>
              <a:t>points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geom_point</a:t>
            </a:r>
            <a:r>
              <a:rPr lang="en-US" dirty="0"/>
              <a:t>, for scatter plots, dot plots, </a:t>
            </a:r>
            <a:r>
              <a:rPr lang="en-US" dirty="0" smtClean="0"/>
              <a:t>etc.)</a:t>
            </a:r>
            <a:endParaRPr lang="en-US" dirty="0"/>
          </a:p>
          <a:p>
            <a:pPr lvl="1"/>
            <a:r>
              <a:rPr lang="en-US" dirty="0"/>
              <a:t>lines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geom_line</a:t>
            </a:r>
            <a:r>
              <a:rPr lang="en-US" dirty="0"/>
              <a:t>, for time series, trend lines, </a:t>
            </a:r>
            <a:r>
              <a:rPr lang="en-US" dirty="0" smtClean="0"/>
              <a:t>etc.)</a:t>
            </a:r>
            <a:endParaRPr lang="en-US" dirty="0"/>
          </a:p>
          <a:p>
            <a:pPr lvl="1"/>
            <a:r>
              <a:rPr lang="en-US" dirty="0"/>
              <a:t>boxplot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geom_boxplot</a:t>
            </a:r>
            <a:r>
              <a:rPr lang="en-US" dirty="0"/>
              <a:t>, for, well, boxplots!)</a:t>
            </a:r>
          </a:p>
          <a:p>
            <a:pPr lvl="1"/>
            <a:r>
              <a:rPr lang="en-US" dirty="0" smtClean="0"/>
              <a:t>… and </a:t>
            </a:r>
            <a:r>
              <a:rPr lang="en-US" dirty="0"/>
              <a:t>many </a:t>
            </a:r>
            <a:r>
              <a:rPr lang="en-US" dirty="0" smtClean="0"/>
              <a:t>more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1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 </a:t>
            </a:r>
            <a:r>
              <a:rPr lang="en-US" dirty="0" smtClean="0"/>
              <a:t>mapping </a:t>
            </a:r>
            <a:r>
              <a:rPr lang="en-US" dirty="0"/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 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ggplot2</a:t>
            </a:r>
            <a:r>
              <a:rPr lang="en-US" dirty="0" smtClean="0"/>
              <a:t>, an</a:t>
            </a:r>
            <a:r>
              <a:rPr lang="en-US" dirty="0"/>
              <a:t> </a:t>
            </a:r>
            <a:r>
              <a:rPr lang="en-US" i="1" dirty="0"/>
              <a:t>aesthetic</a:t>
            </a:r>
            <a:r>
              <a:rPr lang="en-US" dirty="0"/>
              <a:t> means “something you can see</a:t>
            </a:r>
            <a:r>
              <a:rPr lang="en-US" dirty="0" smtClean="0"/>
              <a:t>”</a:t>
            </a:r>
          </a:p>
          <a:p>
            <a:r>
              <a:rPr lang="en-US" dirty="0"/>
              <a:t>Aesthetic mappings are set with the 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dirty="0"/>
              <a:t> 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type of 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geom</a:t>
            </a:r>
            <a:r>
              <a:rPr lang="en-US" dirty="0"/>
              <a:t> accepts only a subset of all </a:t>
            </a:r>
            <a:r>
              <a:rPr lang="en-US" dirty="0" smtClean="0"/>
              <a:t>aesthetics. </a:t>
            </a:r>
          </a:p>
          <a:p>
            <a:r>
              <a:rPr lang="en-US" dirty="0" smtClean="0"/>
              <a:t>Examples </a:t>
            </a:r>
            <a:r>
              <a:rPr lang="en-US" dirty="0"/>
              <a:t>include:</a:t>
            </a:r>
          </a:p>
          <a:p>
            <a:pPr lvl="1"/>
            <a:r>
              <a:rPr lang="en-US" dirty="0"/>
              <a:t>position (i.e., on the x and y axes)</a:t>
            </a:r>
          </a:p>
          <a:p>
            <a:pPr lvl="1"/>
            <a:r>
              <a:rPr lang="en-US" dirty="0"/>
              <a:t>color (“outside” color)</a:t>
            </a:r>
          </a:p>
          <a:p>
            <a:pPr lvl="1"/>
            <a:r>
              <a:rPr lang="en-US" dirty="0"/>
              <a:t>fill (“inside” color)</a:t>
            </a:r>
          </a:p>
          <a:p>
            <a:pPr lvl="1"/>
            <a:r>
              <a:rPr lang="en-US" dirty="0"/>
              <a:t>shape (of points)</a:t>
            </a:r>
          </a:p>
          <a:p>
            <a:pPr lvl="1"/>
            <a:r>
              <a:rPr lang="en-US" dirty="0"/>
              <a:t>line type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mr-IN" dirty="0" smtClean="0"/>
              <a:t>…</a:t>
            </a:r>
            <a:r>
              <a:rPr lang="en-US" dirty="0" smtClean="0"/>
              <a:t> and many more!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6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you really need to know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057400"/>
            <a:ext cx="2336800" cy="2628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4519" y="4686300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geoms</a:t>
            </a:r>
            <a:r>
              <a:rPr lang="en-US" sz="4000" dirty="0" smtClean="0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4000" dirty="0" err="1" smtClean="0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4000" dirty="0" smtClean="0">
                <a:solidFill>
                  <a:srgbClr val="00347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4000" dirty="0">
              <a:solidFill>
                <a:srgbClr val="00347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2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ggplot2</a:t>
            </a:r>
            <a:r>
              <a:rPr lang="en-US" dirty="0" smtClean="0">
                <a:ea typeface="Courier" charset="0"/>
                <a:cs typeface="Courier" charset="0"/>
              </a:rPr>
              <a:t> refresher</a:t>
            </a:r>
            <a:endParaRPr lang="en-US" dirty="0">
              <a:ea typeface="Courier" charset="0"/>
              <a:cs typeface="Courier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50649"/>
            <a:ext cx="8607624" cy="5223466"/>
          </a:xfrm>
        </p:spPr>
      </p:pic>
    </p:spTree>
    <p:extLst>
      <p:ext uri="{BB962C8B-B14F-4D97-AF65-F5344CB8AC3E}">
        <p14:creationId xmlns:p14="http://schemas.microsoft.com/office/powerpoint/2010/main" val="8436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20406</TotalTime>
  <Words>178</Words>
  <Application>Microsoft Macintosh PowerPoint</Application>
  <PresentationFormat>On-screen Show (4:3)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Courier</vt:lpstr>
      <vt:lpstr>Lucida Grande</vt:lpstr>
      <vt:lpstr>Mangal</vt:lpstr>
      <vt:lpstr>Menlo</vt:lpstr>
      <vt:lpstr>Wingdings</vt:lpstr>
      <vt:lpstr>Arial</vt:lpstr>
      <vt:lpstr>Clarity</vt:lpstr>
      <vt:lpstr>MassMutual DSDP 2018:  Crash Course in ggplot2</vt:lpstr>
      <vt:lpstr>Outline</vt:lpstr>
      <vt:lpstr>10-minute crash course</vt:lpstr>
      <vt:lpstr>What is the “Grammar of Graphics”?</vt:lpstr>
      <vt:lpstr>Geometric objects (geom)</vt:lpstr>
      <vt:lpstr>Aesthetic mapping (aes)</vt:lpstr>
      <vt:lpstr>All you really need to know…</vt:lpstr>
      <vt:lpstr>Lab: ggplot2 refresher</vt:lpstr>
    </vt:vector>
  </TitlesOfParts>
  <Company>UNC Charlotte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rchang</dc:creator>
  <cp:lastModifiedBy>R. Jordan Crouser</cp:lastModifiedBy>
  <cp:revision>334</cp:revision>
  <cp:lastPrinted>2017-02-03T13:51:19Z</cp:lastPrinted>
  <dcterms:created xsi:type="dcterms:W3CDTF">2010-09-06T14:11:22Z</dcterms:created>
  <dcterms:modified xsi:type="dcterms:W3CDTF">2018-06-14T13:50:39Z</dcterms:modified>
</cp:coreProperties>
</file>