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74" r:id="rId3"/>
    <p:sldId id="268" r:id="rId4"/>
    <p:sldId id="269" r:id="rId5"/>
    <p:sldId id="270" r:id="rId6"/>
    <p:sldId id="271" r:id="rId7"/>
    <p:sldId id="27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3A900"/>
    <a:srgbClr val="FFFFFF"/>
    <a:srgbClr val="777777"/>
    <a:srgbClr val="345679"/>
    <a:srgbClr val="002652"/>
    <a:srgbClr val="1E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/>
    <p:restoredTop sz="82796" autoAdjust="0"/>
  </p:normalViewPr>
  <p:slideViewPr>
    <p:cSldViewPr>
      <p:cViewPr varScale="1">
        <p:scale>
          <a:sx n="159" d="100"/>
          <a:sy n="159" d="100"/>
        </p:scale>
        <p:origin x="2128" y="184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Workshop 1.2: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Crash Course in </a:t>
            </a:r>
            <a:r>
              <a:rPr lang="en-US" cap="none" dirty="0">
                <a:latin typeface="Menlo" charset="0"/>
                <a:ea typeface="Menlo" charset="0"/>
                <a:cs typeface="Menlo" charset="0"/>
              </a:rPr>
              <a:t>ggplot2</a:t>
            </a:r>
            <a:endParaRPr lang="en-US" cap="none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June 15, 2018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dirty="0"/>
              <a:t>. Jordan </a:t>
            </a:r>
            <a:r>
              <a:rPr lang="en-US" dirty="0" err="1" smtClean="0"/>
              <a:t>Crouser</a:t>
            </a:r>
            <a:endParaRPr lang="en-US" dirty="0" smtClean="0"/>
          </a:p>
          <a:p>
            <a:r>
              <a:rPr lang="en-US" dirty="0" smtClean="0"/>
              <a:t>Assistant Professor of Computer Science</a:t>
            </a:r>
          </a:p>
          <a:p>
            <a:r>
              <a:rPr lang="en-US" dirty="0" smtClean="0"/>
              <a:t>Smith College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Introductions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Visualization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Flashback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early experiences in data wrangling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Visualization (def.)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(def.)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Graphical primitives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 dimensions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Pre-lunch 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ctivity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mapping visual to 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dimensions</a:t>
            </a:r>
          </a:p>
          <a:p>
            <a:r>
              <a:rPr lang="en-US" dirty="0" smtClean="0"/>
              <a:t>After lunch: ggplot2 crash course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10-minute crash course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380564"/>
            <a:ext cx="2336800" cy="26289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52600" y="1914780"/>
            <a:ext cx="3624710" cy="1248222"/>
            <a:chOff x="1752600" y="1914780"/>
            <a:chExt cx="3624710" cy="1248222"/>
          </a:xfrm>
        </p:grpSpPr>
        <p:sp>
          <p:nvSpPr>
            <p:cNvPr id="6" name="TextBox 5"/>
            <p:cNvSpPr txBox="1"/>
            <p:nvPr/>
          </p:nvSpPr>
          <p:spPr>
            <a:xfrm>
              <a:off x="1752600" y="1914780"/>
              <a:ext cx="3624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3470"/>
                  </a:solidFill>
                </a:rPr>
                <a:t>“(g)</a:t>
              </a:r>
              <a:r>
                <a:rPr lang="en-US" sz="2400" dirty="0" err="1" smtClean="0">
                  <a:solidFill>
                    <a:srgbClr val="003470"/>
                  </a:solidFill>
                </a:rPr>
                <a:t>rammar</a:t>
              </a:r>
              <a:r>
                <a:rPr lang="en-US" sz="2400" dirty="0" smtClean="0">
                  <a:solidFill>
                    <a:srgbClr val="003470"/>
                  </a:solidFill>
                </a:rPr>
                <a:t> of (g)</a:t>
              </a:r>
              <a:r>
                <a:rPr lang="en-US" sz="2400" dirty="0" err="1" smtClean="0">
                  <a:solidFill>
                    <a:srgbClr val="003470"/>
                  </a:solidFill>
                </a:rPr>
                <a:t>raphics</a:t>
              </a:r>
              <a:r>
                <a:rPr lang="en-US" sz="2400" dirty="0" smtClean="0">
                  <a:solidFill>
                    <a:srgbClr val="003470"/>
                  </a:solidFill>
                </a:rPr>
                <a:t>”</a:t>
              </a:r>
              <a:endParaRPr lang="en-US" sz="2400" dirty="0">
                <a:solidFill>
                  <a:srgbClr val="003470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7055293" flipV="1">
              <a:off x="3362651" y="1960602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103194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</a:t>
            </a:r>
            <a:r>
              <a:rPr lang="en-US" dirty="0" smtClean="0"/>
              <a:t>s the “Grammar of Graphics”?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Big idea</a:t>
            </a:r>
            <a:r>
              <a:rPr lang="en-US" dirty="0"/>
              <a:t>: independently specify plot </a:t>
            </a:r>
            <a:r>
              <a:rPr lang="en-US" i="1" dirty="0"/>
              <a:t>building blocks </a:t>
            </a:r>
            <a:r>
              <a:rPr lang="en-US" dirty="0"/>
              <a:t>and combine them to create </a:t>
            </a:r>
            <a:r>
              <a:rPr lang="en-US" dirty="0" smtClean="0"/>
              <a:t>graphical displays</a:t>
            </a:r>
            <a:endParaRPr lang="en-US" dirty="0"/>
          </a:p>
          <a:p>
            <a:r>
              <a:rPr lang="en-US" dirty="0"/>
              <a:t>Building </a:t>
            </a:r>
            <a:r>
              <a:rPr lang="en-US" dirty="0" smtClean="0"/>
              <a:t>blocks include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data (obvi.)</a:t>
            </a:r>
            <a:endParaRPr lang="en-US" dirty="0"/>
          </a:p>
          <a:p>
            <a:pPr lvl="1"/>
            <a:r>
              <a:rPr lang="en-US" dirty="0" smtClean="0"/>
              <a:t>geometric objects (the literal stuff we draw)</a:t>
            </a:r>
          </a:p>
          <a:p>
            <a:pPr lvl="1"/>
            <a:r>
              <a:rPr lang="en-US" dirty="0"/>
              <a:t>aesthetic </a:t>
            </a:r>
            <a:r>
              <a:rPr lang="en-US" dirty="0" smtClean="0"/>
              <a:t>mappings (how we draw that stuff)</a:t>
            </a:r>
            <a:endParaRPr lang="en-US" dirty="0"/>
          </a:p>
          <a:p>
            <a:pPr lvl="1"/>
            <a:r>
              <a:rPr lang="en-US" dirty="0"/>
              <a:t>statistical </a:t>
            </a:r>
            <a:r>
              <a:rPr lang="en-US" dirty="0" smtClean="0"/>
              <a:t>transformations (underlying model)</a:t>
            </a:r>
            <a:endParaRPr lang="en-US" dirty="0"/>
          </a:p>
          <a:p>
            <a:pPr lvl="1"/>
            <a:r>
              <a:rPr lang="en-US" dirty="0" smtClean="0"/>
              <a:t>scales (range of values, colors, etc.)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aceting (small multiples)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</a:t>
            </a:r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 smtClean="0"/>
              <a:t>, the actual </a:t>
            </a:r>
            <a:r>
              <a:rPr lang="en-US" dirty="0"/>
              <a:t>marks we put on a </a:t>
            </a:r>
            <a:r>
              <a:rPr lang="en-US" dirty="0" smtClean="0"/>
              <a:t>plot are called </a:t>
            </a:r>
            <a:r>
              <a:rPr lang="en-US" i="1" dirty="0" smtClean="0"/>
              <a:t>geometric </a:t>
            </a:r>
            <a:r>
              <a:rPr lang="en-US" i="1" dirty="0"/>
              <a:t>objects </a:t>
            </a:r>
            <a:r>
              <a:rPr lang="en-US" dirty="0"/>
              <a:t>or 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geoms</a:t>
            </a:r>
            <a:endParaRPr lang="en-US" dirty="0" smtClean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/>
              <a:t>points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dirty="0"/>
              <a:t>, for scatter plots, dot plots, </a:t>
            </a:r>
            <a:r>
              <a:rPr lang="en-US" dirty="0" smtClean="0"/>
              <a:t>etc.)</a:t>
            </a:r>
            <a:endParaRPr lang="en-US" dirty="0"/>
          </a:p>
          <a:p>
            <a:pPr lvl="1"/>
            <a:r>
              <a:rPr lang="en-US" dirty="0"/>
              <a:t>lines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dirty="0"/>
              <a:t>, for time series, trend lines, </a:t>
            </a:r>
            <a:r>
              <a:rPr lang="en-US" dirty="0" smtClean="0"/>
              <a:t>etc.)</a:t>
            </a:r>
            <a:endParaRPr lang="en-US" dirty="0"/>
          </a:p>
          <a:p>
            <a:pPr lvl="1"/>
            <a:r>
              <a:rPr lang="en-US" dirty="0"/>
              <a:t>boxplot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dirty="0"/>
              <a:t>, for, well, boxplots!)</a:t>
            </a:r>
          </a:p>
          <a:p>
            <a:pPr lvl="1"/>
            <a:r>
              <a:rPr lang="en-US" dirty="0" smtClean="0"/>
              <a:t>… and </a:t>
            </a:r>
            <a:r>
              <a:rPr lang="en-US" dirty="0"/>
              <a:t>many </a:t>
            </a:r>
            <a:r>
              <a:rPr lang="en-US" dirty="0" smtClean="0"/>
              <a:t>more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</a:t>
            </a:r>
            <a:r>
              <a:rPr lang="en-US" dirty="0" smtClean="0"/>
              <a:t>mapping </a:t>
            </a:r>
            <a:r>
              <a:rPr lang="en-US" dirty="0"/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 smtClean="0"/>
              <a:t>, an</a:t>
            </a:r>
            <a:r>
              <a:rPr lang="en-US" dirty="0"/>
              <a:t> </a:t>
            </a:r>
            <a:r>
              <a:rPr lang="en-US" i="1" dirty="0"/>
              <a:t>aesthetic</a:t>
            </a:r>
            <a:r>
              <a:rPr lang="en-US" dirty="0"/>
              <a:t> means “something you can see</a:t>
            </a:r>
            <a:r>
              <a:rPr lang="en-US" dirty="0" smtClean="0"/>
              <a:t>”</a:t>
            </a:r>
          </a:p>
          <a:p>
            <a:r>
              <a:rPr lang="en-US" dirty="0"/>
              <a:t>Aesthetic mappings are set with the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 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type of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 accepts only a subset of all </a:t>
            </a:r>
            <a:r>
              <a:rPr lang="en-US" dirty="0" smtClean="0"/>
              <a:t>aesthetics. </a:t>
            </a:r>
          </a:p>
          <a:p>
            <a:r>
              <a:rPr lang="en-US" dirty="0" smtClean="0"/>
              <a:t>Examples </a:t>
            </a:r>
            <a:r>
              <a:rPr lang="en-US" dirty="0"/>
              <a:t>include:</a:t>
            </a:r>
          </a:p>
          <a:p>
            <a:pPr lvl="1"/>
            <a:r>
              <a:rPr lang="en-US" dirty="0"/>
              <a:t>position (i.e., on the x and y axes)</a:t>
            </a:r>
          </a:p>
          <a:p>
            <a:pPr lvl="1"/>
            <a:r>
              <a:rPr lang="en-US" dirty="0"/>
              <a:t>color (“outside” color)</a:t>
            </a:r>
          </a:p>
          <a:p>
            <a:pPr lvl="1"/>
            <a:r>
              <a:rPr lang="en-US" dirty="0"/>
              <a:t>fill (“inside” color)</a:t>
            </a:r>
          </a:p>
          <a:p>
            <a:pPr lvl="1"/>
            <a:r>
              <a:rPr lang="en-US" dirty="0"/>
              <a:t>shape (of points)</a:t>
            </a:r>
          </a:p>
          <a:p>
            <a:pPr lvl="1"/>
            <a:r>
              <a:rPr lang="en-US" dirty="0"/>
              <a:t>line type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 and many more!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you really need to know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57400"/>
            <a:ext cx="23368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4519" y="4686300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geoms</a:t>
            </a:r>
            <a:r>
              <a:rPr lang="en-US" sz="4000" dirty="0" smtClean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4000" dirty="0" err="1" smtClean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4000" dirty="0" smtClean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4000" dirty="0">
              <a:solidFill>
                <a:srgbClr val="00347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 smtClean="0">
                <a:ea typeface="Courier" charset="0"/>
                <a:cs typeface="Courier" charset="0"/>
              </a:rPr>
              <a:t> refresher</a:t>
            </a:r>
            <a:endParaRPr lang="en-US" dirty="0">
              <a:ea typeface="Courier" charset="0"/>
              <a:cs typeface="Courier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50649"/>
            <a:ext cx="8607624" cy="5223466"/>
          </a:xfrm>
        </p:spPr>
      </p:pic>
    </p:spTree>
    <p:extLst>
      <p:ext uri="{BB962C8B-B14F-4D97-AF65-F5344CB8AC3E}">
        <p14:creationId xmlns:p14="http://schemas.microsoft.com/office/powerpoint/2010/main" val="8436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19308</TotalTime>
  <Words>177</Words>
  <Application>Microsoft Macintosh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Courier</vt:lpstr>
      <vt:lpstr>Lucida Grande</vt:lpstr>
      <vt:lpstr>Mangal</vt:lpstr>
      <vt:lpstr>Menlo</vt:lpstr>
      <vt:lpstr>Wingdings</vt:lpstr>
      <vt:lpstr>Arial</vt:lpstr>
      <vt:lpstr>Clarity</vt:lpstr>
      <vt:lpstr>Workshop 1.2: Crash Course in ggplot2</vt:lpstr>
      <vt:lpstr>Outline</vt:lpstr>
      <vt:lpstr>10-minute crash course</vt:lpstr>
      <vt:lpstr>What is the “Grammar of Graphics”?</vt:lpstr>
      <vt:lpstr>Geometric objects (geom)</vt:lpstr>
      <vt:lpstr>Aesthetic mapping (aes)</vt:lpstr>
      <vt:lpstr>All you really need to know…</vt:lpstr>
      <vt:lpstr>Lab: ggplot2 refresher</vt:lpstr>
    </vt:vector>
  </TitlesOfParts>
  <Company>UNC Charlotte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R. Jordan Crouser</cp:lastModifiedBy>
  <cp:revision>331</cp:revision>
  <cp:lastPrinted>2017-02-03T13:51:19Z</cp:lastPrinted>
  <dcterms:created xsi:type="dcterms:W3CDTF">2010-09-06T14:11:22Z</dcterms:created>
  <dcterms:modified xsi:type="dcterms:W3CDTF">2018-06-13T19:32:55Z</dcterms:modified>
</cp:coreProperties>
</file>