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95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10" r:id="rId14"/>
    <p:sldId id="407" r:id="rId15"/>
    <p:sldId id="408" r:id="rId16"/>
    <p:sldId id="409" r:id="rId17"/>
    <p:sldId id="342" r:id="rId18"/>
    <p:sldId id="344" r:id="rId19"/>
    <p:sldId id="345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34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900"/>
    <a:srgbClr val="003470"/>
    <a:srgbClr val="002652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57"/>
    <p:restoredTop sz="82759" autoAdjust="0"/>
  </p:normalViewPr>
  <p:slideViewPr>
    <p:cSldViewPr>
      <p:cViewPr varScale="1">
        <p:scale>
          <a:sx n="71" d="100"/>
          <a:sy n="71" d="100"/>
        </p:scale>
        <p:origin x="176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9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schemeCategory10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9-30 at 2.12.08 PM.png"/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18704" b="1736"/>
          <a:stretch/>
        </p:blipFill>
        <p:spPr>
          <a:xfrm>
            <a:off x="0" y="381000"/>
            <a:ext cx="9144000" cy="647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cap="none" dirty="0"/>
              <a:t>MassMutual </a:t>
            </a:r>
            <a:r>
              <a:rPr lang="en-US" sz="2700" cap="none" dirty="0" smtClean="0"/>
              <a:t>DSDP 2017: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4900" dirty="0" smtClean="0"/>
              <a:t>Introduction to d3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June </a:t>
            </a:r>
            <a:r>
              <a:rPr lang="en-US" sz="2400" dirty="0" smtClean="0"/>
              <a:t>12, </a:t>
            </a:r>
            <a:r>
              <a:rPr lang="en-US" sz="2400" dirty="0" smtClean="0"/>
              <a:t>2017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R. Jordan </a:t>
            </a:r>
            <a:r>
              <a:rPr lang="en-US" sz="2400" dirty="0" err="1" smtClean="0"/>
              <a:t>Crouser</a:t>
            </a:r>
            <a:r>
              <a:rPr lang="en-US" sz="2400" dirty="0" smtClean="0"/>
              <a:t> &amp; Amelia McNamara</a:t>
            </a:r>
          </a:p>
          <a:p>
            <a:r>
              <a:rPr lang="en-US" dirty="0" smtClean="0"/>
              <a:t>Statistical &amp; Data Sciences</a:t>
            </a:r>
          </a:p>
          <a:p>
            <a:r>
              <a:rPr lang="en-US" sz="2400" dirty="0" smtClean="0"/>
              <a:t>Smith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svg.selectAll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("circle") 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.data(data)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.enter().append("circle")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", x) 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("cy", y) 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("r", 2.5);</a:t>
            </a:r>
          </a:p>
          <a:p>
            <a:pPr>
              <a:spcBef>
                <a:spcPts val="0"/>
              </a:spcBef>
              <a:buNone/>
            </a:pPr>
            <a:endParaRPr lang="en-US" b="0" dirty="0" smtClean="0">
              <a:latin typeface="+mn-lt"/>
              <a:cs typeface="Courier New" pitchFamily="49" charset="0"/>
            </a:endParaRPr>
          </a:p>
          <a:p>
            <a:r>
              <a:rPr lang="en-US" b="0" dirty="0" smtClean="0">
                <a:latin typeface="+mn-lt"/>
                <a:cs typeface="Courier New" pitchFamily="49" charset="0"/>
              </a:rPr>
              <a:t>The first line may be surprising: why select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&lt;circle&gt; </a:t>
            </a:r>
            <a:r>
              <a:rPr lang="en-US" b="0" dirty="0" smtClean="0">
                <a:latin typeface="+mn-lt"/>
                <a:cs typeface="Courier New" pitchFamily="49" charset="0"/>
              </a:rPr>
              <a:t>elements that don’t exist yet? </a:t>
            </a:r>
          </a:p>
          <a:p>
            <a:endParaRPr lang="en-US" b="0" dirty="0" smtClean="0">
              <a:latin typeface="+mn-lt"/>
              <a:cs typeface="Courier New" pitchFamily="49" charset="0"/>
            </a:endParaRP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b="0" dirty="0" smtClean="0">
                <a:latin typeface="+mn-lt"/>
                <a:cs typeface="Courier New" pitchFamily="49" charset="0"/>
              </a:rPr>
              <a:t>You’re telling D3 that you want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circles</a:t>
            </a:r>
            <a:r>
              <a:rPr lang="en-US" b="0" dirty="0" smtClean="0">
                <a:latin typeface="+mn-lt"/>
                <a:cs typeface="Courier New" pitchFamily="49" charset="0"/>
              </a:rPr>
              <a:t> to correspond to </a:t>
            </a:r>
            <a:r>
              <a:rPr lang="en-US" b="0" dirty="0" smtClean="0">
                <a:latin typeface="Courier New"/>
                <a:cs typeface="Courier New"/>
              </a:rPr>
              <a:t>data</a:t>
            </a:r>
            <a:r>
              <a:rPr lang="en-US" b="0" dirty="0" smtClean="0">
                <a:latin typeface="+mn-lt"/>
                <a:cs typeface="Courier New" pitchFamily="49" charset="0"/>
              </a:rPr>
              <a:t> elements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</a:t>
            </a:r>
            <a:r>
              <a:rPr lang="en-US" dirty="0" smtClean="0"/>
              <a:t>example (breakdown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circle =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svg.selectAll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("circle")   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.data(data); 	// Data method computes the join,       			// defining enter() and exit()  </a:t>
            </a:r>
          </a:p>
          <a:p>
            <a:pPr>
              <a:spcBef>
                <a:spcPts val="0"/>
              </a:spcBef>
              <a:buNone/>
            </a:pP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// Appending to the enter selection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creates the missing elements</a:t>
            </a:r>
          </a:p>
          <a:p>
            <a:pPr>
              <a:spcBef>
                <a:spcPts val="0"/>
              </a:spcBef>
              <a:buNone/>
            </a:pP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circle.enter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().append("circle")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("cx", x(d)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d.x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;     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New elements are bound to 	  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}) 		   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data, so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we can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compute </a:t>
            </a: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("cy", y(d) { 	// attributes using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accessor</a:t>
            </a: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d.y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; 		// functions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("r", 2.5);</a:t>
            </a:r>
          </a:p>
        </p:txBody>
      </p:sp>
    </p:spTree>
    <p:extLst>
      <p:ext uri="{BB962C8B-B14F-4D97-AF65-F5344CB8AC3E}">
        <p14:creationId xmlns:p14="http://schemas.microsoft.com/office/powerpoint/2010/main" val="8017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smtClean="0"/>
              <a:t>external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n-lt"/>
                <a:cs typeface="Courier New" pitchFamily="49" charset="0"/>
              </a:rPr>
              <a:t>CSV: </a:t>
            </a:r>
            <a:r>
              <a:rPr lang="en-US" b="0" dirty="0" smtClean="0">
                <a:latin typeface="Courier New"/>
                <a:cs typeface="Courier New"/>
              </a:rPr>
              <a:t>d3.csv()</a:t>
            </a:r>
          </a:p>
          <a:p>
            <a:r>
              <a:rPr lang="en-US" b="0" dirty="0" smtClean="0">
                <a:latin typeface="+mn-lt"/>
                <a:cs typeface="Courier New" pitchFamily="49" charset="0"/>
              </a:rPr>
              <a:t>JSON: </a:t>
            </a:r>
            <a:r>
              <a:rPr lang="en-US" b="0" dirty="0" smtClean="0">
                <a:latin typeface="Courier New"/>
                <a:cs typeface="Courier New"/>
              </a:rPr>
              <a:t>d3.json()</a:t>
            </a:r>
          </a:p>
          <a:p>
            <a:r>
              <a:rPr lang="en-US" b="0" dirty="0" smtClean="0">
                <a:latin typeface="+mn-lt"/>
                <a:cs typeface="Courier New" pitchFamily="49" charset="0"/>
              </a:rPr>
              <a:t>Data </a:t>
            </a:r>
            <a:r>
              <a:rPr lang="en-US" b="0" dirty="0" smtClean="0">
                <a:latin typeface="+mn-lt"/>
                <a:cs typeface="Courier New" pitchFamily="49" charset="0"/>
              </a:rPr>
              <a:t>loaded asynchronously (browser won't stall)</a:t>
            </a:r>
          </a:p>
          <a:p>
            <a:r>
              <a:rPr lang="en-US" b="0" dirty="0" smtClean="0">
                <a:latin typeface="+mn-lt"/>
                <a:cs typeface="Courier New" pitchFamily="49" charset="0"/>
              </a:rPr>
              <a:t>Everything </a:t>
            </a:r>
            <a:r>
              <a:rPr lang="en-US" b="0" dirty="0" smtClean="0">
                <a:latin typeface="+mn-lt"/>
                <a:cs typeface="Courier New" pitchFamily="49" charset="0"/>
              </a:rPr>
              <a:t>is returned as an </a:t>
            </a:r>
            <a:r>
              <a:rPr lang="en-US" b="0" dirty="0" smtClean="0">
                <a:latin typeface="+mn-lt"/>
                <a:cs typeface="Courier New" pitchFamily="49" charset="0"/>
              </a:rPr>
              <a:t>array =&gt; JavaScript's </a:t>
            </a:r>
            <a:r>
              <a:rPr lang="en-US" b="0" dirty="0" smtClean="0">
                <a:latin typeface="+mn-lt"/>
                <a:cs typeface="Courier New" pitchFamily="49" charset="0"/>
              </a:rPr>
              <a:t>built in array functions work:</a:t>
            </a:r>
          </a:p>
          <a:p>
            <a:pPr lvl="1"/>
            <a:r>
              <a:rPr lang="en-US" b="0" dirty="0" smtClean="0">
                <a:latin typeface="Courier New"/>
                <a:cs typeface="Courier New"/>
              </a:rPr>
              <a:t>array.{</a:t>
            </a:r>
            <a:r>
              <a:rPr lang="en-US" b="0" dirty="0" err="1" smtClean="0">
                <a:latin typeface="Courier New"/>
                <a:cs typeface="Courier New"/>
              </a:rPr>
              <a:t>filter,map,sort</a:t>
            </a:r>
            <a:r>
              <a:rPr lang="en-US" b="0" dirty="0" smtClean="0">
                <a:latin typeface="Courier New"/>
                <a:cs typeface="Courier New"/>
              </a:rPr>
              <a:t>,…}</a:t>
            </a:r>
          </a:p>
          <a:p>
            <a:r>
              <a:rPr lang="en-US" b="0" dirty="0" smtClean="0">
                <a:latin typeface="+mn-lt"/>
                <a:cs typeface="Courier New" pitchFamily="49" charset="0"/>
              </a:rPr>
              <a:t>Additional </a:t>
            </a:r>
            <a:r>
              <a:rPr lang="en-US" b="0" dirty="0" smtClean="0">
                <a:latin typeface="+mn-lt"/>
                <a:cs typeface="Courier New" pitchFamily="49" charset="0"/>
              </a:rPr>
              <a:t>data-transform methods; explore the API</a:t>
            </a:r>
          </a:p>
          <a:p>
            <a:pPr lvl="1"/>
            <a:r>
              <a:rPr lang="en-US" b="0" dirty="0" smtClean="0">
                <a:latin typeface="Courier New"/>
                <a:cs typeface="Courier New"/>
              </a:rPr>
              <a:t>d3.{</a:t>
            </a:r>
            <a:r>
              <a:rPr lang="en-US" b="0" dirty="0" err="1" smtClean="0">
                <a:latin typeface="Courier New"/>
                <a:cs typeface="Courier New"/>
              </a:rPr>
              <a:t>nest,keys,values</a:t>
            </a:r>
            <a:r>
              <a:rPr lang="en-US" b="0" dirty="0" smtClean="0">
                <a:latin typeface="Courier New"/>
                <a:cs typeface="Courier New"/>
              </a:rPr>
              <a:t>,…}</a:t>
            </a:r>
          </a:p>
        </p:txBody>
      </p:sp>
    </p:spTree>
    <p:extLst>
      <p:ext uri="{BB962C8B-B14F-4D97-AF65-F5344CB8AC3E}">
        <p14:creationId xmlns:p14="http://schemas.microsoft.com/office/powerpoint/2010/main" val="10050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Map </a:t>
            </a:r>
            <a:r>
              <a:rPr lang="en-US" dirty="0">
                <a:cs typeface="Courier New" pitchFamily="49" charset="0"/>
              </a:rPr>
              <a:t>from data space to visual </a:t>
            </a:r>
            <a:r>
              <a:rPr lang="en-US" dirty="0" smtClean="0">
                <a:cs typeface="Courier New" pitchFamily="49" charset="0"/>
              </a:rPr>
              <a:t>space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62000" y="2438400"/>
            <a:ext cx="7315200" cy="3628845"/>
            <a:chOff x="762000" y="2438400"/>
            <a:chExt cx="7315200" cy="3628845"/>
          </a:xfrm>
        </p:grpSpPr>
        <p:sp>
          <p:nvSpPr>
            <p:cNvPr id="4" name="Rectangle 3"/>
            <p:cNvSpPr/>
            <p:nvPr/>
          </p:nvSpPr>
          <p:spPr>
            <a:xfrm>
              <a:off x="1866899" y="2667000"/>
              <a:ext cx="4191001" cy="533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003470"/>
                  </a:solidFill>
                </a:rPr>
                <a:t>20 		</a:t>
              </a:r>
              <a:r>
                <a:rPr lang="en-US" b="1" dirty="0" smtClean="0">
                  <a:solidFill>
                    <a:srgbClr val="003470"/>
                  </a:solidFill>
                </a:rPr>
                <a:t>	</a:t>
              </a:r>
              <a:r>
                <a:rPr lang="en-US" b="1" smtClean="0">
                  <a:solidFill>
                    <a:srgbClr val="003470"/>
                  </a:solidFill>
                </a:rPr>
                <a:t>	75</a:t>
              </a:r>
              <a:endParaRPr lang="en-US" b="1" dirty="0">
                <a:solidFill>
                  <a:srgbClr val="00347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4800600"/>
              <a:ext cx="73152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3470"/>
                  </a:solidFill>
                </a:rPr>
                <a:t>0   							100</a:t>
              </a:r>
              <a:endParaRPr lang="en-US" sz="2400" b="1" dirty="0">
                <a:solidFill>
                  <a:srgbClr val="00347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762000" y="3200400"/>
              <a:ext cx="1104900" cy="1600200"/>
            </a:xfrm>
            <a:prstGeom prst="line">
              <a:avLst/>
            </a:prstGeom>
            <a:ln w="38100">
              <a:solidFill>
                <a:srgbClr val="003470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57900" y="3200400"/>
              <a:ext cx="2019300" cy="1600200"/>
            </a:xfrm>
            <a:prstGeom prst="line">
              <a:avLst/>
            </a:prstGeom>
            <a:ln w="38100">
              <a:solidFill>
                <a:srgbClr val="00347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905000" y="2438400"/>
              <a:ext cx="4038600" cy="152400"/>
              <a:chOff x="1905000" y="2438400"/>
              <a:chExt cx="4038600" cy="1524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9050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3622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2004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4290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862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4196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9530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4864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7912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762000" y="5943600"/>
              <a:ext cx="7315200" cy="0"/>
            </a:xfrm>
            <a:prstGeom prst="line">
              <a:avLst/>
            </a:prstGeom>
            <a:ln w="38100">
              <a:solidFill>
                <a:srgbClr val="0034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2000" y="5791200"/>
              <a:ext cx="7315200" cy="276045"/>
              <a:chOff x="1905000" y="2438400"/>
              <a:chExt cx="4038600" cy="152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050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2004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4290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862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4196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9530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864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791200" y="2438400"/>
                <a:ext cx="152400" cy="152400"/>
              </a:xfrm>
              <a:prstGeom prst="ellipse">
                <a:avLst/>
              </a:prstGeom>
              <a:solidFill>
                <a:srgbClr val="003470"/>
              </a:solidFill>
              <a:ln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Ordinal </a:t>
            </a:r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Map a discrete domain to a discrete range</a:t>
            </a:r>
          </a:p>
          <a:p>
            <a:r>
              <a:rPr lang="en-US" b="0" dirty="0" smtClean="0"/>
              <a:t>Essentially an explicit mapping 	 </a:t>
            </a:r>
          </a:p>
          <a:p>
            <a:pPr>
              <a:buNone/>
            </a:pPr>
            <a:r>
              <a:rPr lang="en-US" sz="3600" b="0" dirty="0" smtClean="0"/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d3.scaleOrdinal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    	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.domain(["A", "B", "C", "D"])    	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.range([0, 10, 20, 30]); </a:t>
            </a:r>
          </a:p>
          <a:p>
            <a:pPr>
              <a:spcBef>
                <a:spcPts val="0"/>
              </a:spcBef>
              <a:buNone/>
            </a:pP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("B"); // 10</a:t>
            </a:r>
          </a:p>
          <a:p>
            <a:pPr>
              <a:spcBef>
                <a:spcPts val="0"/>
              </a:spcBef>
              <a:buNone/>
            </a:pP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0" dirty="0" smtClean="0"/>
              <a:t>Often used to assign categorical colors 	  </a:t>
            </a:r>
          </a:p>
          <a:p>
            <a:pPr>
              <a:buNone/>
            </a:pPr>
            <a:r>
              <a:rPr lang="en-US" b="0" dirty="0" smtClean="0"/>
              <a:t>	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d3.scaleOrdinal()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range(d3.schemeCategory10)</a:t>
            </a:r>
            <a:endParaRPr lang="en-US" b="0" dirty="0"/>
          </a:p>
        </p:txBody>
      </p:sp>
      <p:sp>
        <p:nvSpPr>
          <p:cNvPr id="5" name="Circular Arrow 4"/>
          <p:cNvSpPr/>
          <p:nvPr/>
        </p:nvSpPr>
        <p:spPr>
          <a:xfrm rot="16525144" flipH="1" flipV="1">
            <a:off x="6776087" y="5633012"/>
            <a:ext cx="842959" cy="775542"/>
          </a:xfrm>
          <a:prstGeom prst="circularArrow">
            <a:avLst>
              <a:gd name="adj1" fmla="val 1411"/>
              <a:gd name="adj2" fmla="val 1563058"/>
              <a:gd name="adj3" fmla="val 20880751"/>
              <a:gd name="adj4" fmla="val 15253580"/>
              <a:gd name="adj5" fmla="val 7233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r="50000" b="-5500"/>
          <a:stretch/>
        </p:blipFill>
        <p:spPr>
          <a:xfrm>
            <a:off x="2240468" y="6144731"/>
            <a:ext cx="4572000" cy="434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7662" y="5257482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3470"/>
                </a:solidFill>
              </a:rPr>
              <a:t>Predefined range</a:t>
            </a:r>
          </a:p>
          <a:p>
            <a:pPr algn="ctr"/>
            <a:r>
              <a:rPr lang="en-US" dirty="0" smtClean="0">
                <a:solidFill>
                  <a:srgbClr val="003470"/>
                </a:solidFill>
              </a:rPr>
              <a:t>(perceptually sound)</a:t>
            </a:r>
            <a:endParaRPr lang="en-US" dirty="0">
              <a:solidFill>
                <a:srgbClr val="003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Quantitative </a:t>
            </a:r>
            <a:r>
              <a:rPr lang="en-US" smtClean="0"/>
              <a:t>scales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Map a continuous (numeric) domain to a continuous range</a:t>
            </a:r>
          </a:p>
          <a:p>
            <a:pPr>
              <a:buNone/>
            </a:pPr>
            <a:r>
              <a:rPr lang="en-US" sz="3500" b="0" dirty="0" smtClean="0"/>
              <a:t>	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d3.scaleLinear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Others include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scaleSqrt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(), 	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domain([12, 24])   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scaleLog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etc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9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		.range([0, 720]);		</a:t>
            </a:r>
          </a:p>
          <a:p>
            <a:pPr>
              <a:spcBef>
                <a:spcPts val="0"/>
              </a:spcBef>
              <a:buNone/>
            </a:pPr>
            <a:endParaRPr lang="en-US" sz="19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	x(16); // 240	</a:t>
            </a:r>
          </a:p>
          <a:p>
            <a:pPr>
              <a:spcBef>
                <a:spcPts val="0"/>
              </a:spcBef>
              <a:buNone/>
            </a:pPr>
            <a:endParaRPr lang="en-US" sz="19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0" dirty="0" smtClean="0"/>
              <a:t>Typically, domains are derived from data:	  </a:t>
            </a:r>
          </a:p>
          <a:p>
            <a:pPr>
              <a:buNone/>
            </a:pPr>
            <a:r>
              <a:rPr lang="en-US" b="0" dirty="0" smtClean="0"/>
              <a:t>	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.domain([0, d3.max(numbers)])</a:t>
            </a:r>
            <a:r>
              <a:rPr lang="en-US" b="0" dirty="0" smtClean="0"/>
              <a:t>	  	  </a:t>
            </a:r>
          </a:p>
          <a:p>
            <a:pPr>
              <a:buNone/>
            </a:pPr>
            <a:r>
              <a:rPr lang="en-US" b="0" dirty="0" smtClean="0"/>
              <a:t>			or	  	  </a:t>
            </a:r>
          </a:p>
          <a:p>
            <a:pPr>
              <a:buNone/>
            </a:pPr>
            <a:r>
              <a:rPr lang="en-US" b="0" dirty="0" smtClean="0"/>
              <a:t>	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.domain(d3.extent(numbers)) 	// To compute min/max 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			// 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simultaneously</a:t>
            </a:r>
          </a:p>
          <a:p>
            <a:pPr>
              <a:buNone/>
            </a:pPr>
            <a:endParaRPr lang="en-US" sz="19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0" dirty="0" smtClean="0"/>
              <a:t>Need </a:t>
            </a:r>
            <a:r>
              <a:rPr lang="en-US" b="0" dirty="0" smtClean="0"/>
              <a:t>a compound (“</a:t>
            </a:r>
            <a:r>
              <a:rPr lang="en-US" b="0" dirty="0" err="1" smtClean="0"/>
              <a:t>polylinear</a:t>
            </a:r>
            <a:r>
              <a:rPr lang="en-US" b="0" dirty="0" smtClean="0"/>
              <a:t>”) </a:t>
            </a:r>
            <a:r>
              <a:rPr lang="en-US" b="0" dirty="0" smtClean="0"/>
              <a:t>scale?</a:t>
            </a:r>
            <a:r>
              <a:rPr lang="en-US" dirty="0" smtClean="0"/>
              <a:t> </a:t>
            </a:r>
            <a:r>
              <a:rPr lang="en-US" dirty="0" smtClean="0"/>
              <a:t>No problem: t</a:t>
            </a:r>
            <a:r>
              <a:rPr lang="en-US" b="0" dirty="0" smtClean="0"/>
              <a:t>he </a:t>
            </a:r>
            <a:r>
              <a:rPr lang="en-US" b="0" dirty="0" smtClean="0"/>
              <a:t>domain and range can have more than two values!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156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(and Area) Generators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  <a:cs typeface="Courier New" pitchFamily="49" charset="0"/>
              </a:rPr>
              <a:t>Can use scales to generate lines and regions</a:t>
            </a:r>
          </a:p>
          <a:p>
            <a:pPr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x = d3.scale.linear(),    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    y = d3.scale.linear();	</a:t>
            </a:r>
          </a:p>
          <a:p>
            <a:pPr>
              <a:spcBef>
                <a:spcPts val="0"/>
              </a:spcBef>
              <a:buNone/>
            </a:pP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line = d3.svg.line() 	// Line generator    	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	.x(function(d) { return x(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d.x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); })    	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	.y(function(d) { return y(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d.y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); });    	    </a:t>
            </a:r>
          </a:p>
          <a:p>
            <a:pPr>
              <a:spcBef>
                <a:spcPts val="0"/>
              </a:spcBef>
              <a:buNone/>
            </a:pP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svg.append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("path")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// Pass data to the line generator    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	.datum(objects)    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("class", "line")    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("d", line);</a:t>
            </a:r>
          </a:p>
          <a:p>
            <a:pPr>
              <a:spcBef>
                <a:spcPts val="0"/>
              </a:spcBef>
              <a:buNone/>
            </a:pP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directory</a:t>
            </a:r>
          </a:p>
          <a:p>
            <a:r>
              <a:rPr lang="en-US" dirty="0" smtClean="0"/>
              <a:t>Create an empty </a:t>
            </a:r>
            <a:r>
              <a:rPr lang="en-US" b="1" dirty="0" err="1" smtClean="0"/>
              <a:t>index.html</a:t>
            </a:r>
            <a:r>
              <a:rPr lang="en-US" dirty="0" smtClean="0"/>
              <a:t> file inside the directory</a:t>
            </a:r>
          </a:p>
          <a:p>
            <a:r>
              <a:rPr lang="en-US" dirty="0" smtClean="0"/>
              <a:t>Start up a little web server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048000"/>
            <a:ext cx="7429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77240"/>
            <a:ext cx="8229600" cy="585160"/>
          </a:xfrm>
        </p:spPr>
      </p:pic>
    </p:spTree>
    <p:extLst>
      <p:ext uri="{BB962C8B-B14F-4D97-AF65-F5344CB8AC3E}">
        <p14:creationId xmlns:p14="http://schemas.microsoft.com/office/powerpoint/2010/main" val="6419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8102948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JavaScript library designed to make web-based visualization easier</a:t>
            </a:r>
          </a:p>
          <a:p>
            <a:r>
              <a:rPr lang="en-US" b="0" dirty="0" smtClean="0"/>
              <a:t>Data </a:t>
            </a:r>
            <a:r>
              <a:rPr lang="en-US" b="0" i="1" dirty="0" smtClean="0"/>
              <a:t>transformation</a:t>
            </a:r>
            <a:r>
              <a:rPr lang="en-US" b="0" dirty="0" smtClean="0"/>
              <a:t>, rather than new representation</a:t>
            </a:r>
          </a:p>
          <a:p>
            <a:r>
              <a:rPr lang="en-US" b="0" dirty="0" smtClean="0"/>
              <a:t>Visualization problems reduced to constructing and updating a DOM</a:t>
            </a:r>
          </a:p>
          <a:p>
            <a:r>
              <a:rPr lang="en-US" b="0" dirty="0" smtClean="0"/>
              <a:t>DOM responds to changes in underlying data (stream or interaction)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 algn="ctr">
              <a:buNone/>
            </a:pPr>
            <a:endParaRPr lang="en-US" sz="1200" b="0" dirty="0" smtClean="0"/>
          </a:p>
          <a:p>
            <a:pPr algn="ctr">
              <a:buNone/>
            </a:pPr>
            <a:r>
              <a:rPr lang="en-US" sz="1200" b="0" dirty="0" smtClean="0"/>
              <a:t>Much of what follows comes from Mike </a:t>
            </a:r>
            <a:r>
              <a:rPr lang="en-US" sz="1200" b="0" dirty="0" err="1" smtClean="0"/>
              <a:t>Bostock's</a:t>
            </a:r>
            <a:r>
              <a:rPr lang="en-US" sz="1200" b="0" dirty="0" smtClean="0"/>
              <a:t> VIZBI 2012 workshop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6584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#1: pure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class="chart"&gt;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div style="width: 40px;"&gt;4&lt;/div&gt;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div style="width: 80px;"&gt;8&lt;/div&gt;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div style="width: 150px;"&gt;15&lt;/div&gt;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div style="width: 160px;"&gt;16&lt;/div&gt;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div style="width: 230px;"&gt;23&lt;/div&gt;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div style="width: 420px;"&gt;42&lt;/div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&lt;style&gt;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.chart div {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10px sans-serif;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background-color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steelblue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text-align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right;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padding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3px;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margin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1px;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635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white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;}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&lt;/style&gt;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#2: with d3.js (setup)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&lt;div class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="chart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"&gt;&lt;/div&gt;</a:t>
            </a:r>
          </a:p>
          <a:p>
            <a:pPr marL="0" indent="0">
              <a:buNone/>
            </a:pP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&lt;style&gt;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.chart div {  </a:t>
            </a:r>
          </a:p>
          <a:p>
            <a:pPr marL="46355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font: 10px sans-serif;  </a:t>
            </a:r>
          </a:p>
          <a:p>
            <a:pPr marL="46355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background-color: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steelblue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;  </a:t>
            </a:r>
          </a:p>
          <a:p>
            <a:pPr marL="46355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text-align: right;  </a:t>
            </a:r>
          </a:p>
          <a:p>
            <a:pPr marL="46355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padding: 3px;  </a:t>
            </a:r>
          </a:p>
          <a:p>
            <a:pPr marL="46355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margin: 1px;  </a:t>
            </a:r>
          </a:p>
          <a:p>
            <a:pPr marL="46355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color: white;}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&lt;/style&gt;</a:t>
            </a:r>
          </a:p>
          <a:p>
            <a:pPr marL="0" indent="0">
              <a:buNone/>
            </a:pP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&lt;script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="https://d3js.org/d3.v4.min.js"&gt;&lt;/script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90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#2: with 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var data = [4, 8, 15, 16, 23, 42];</a:t>
            </a:r>
          </a:p>
          <a:p>
            <a:pPr marL="0" indent="0">
              <a:buNone/>
            </a:pP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d3.select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(".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chart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")	//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container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selectAll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") 	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want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bind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data(data)    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Bind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data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 smtClean="0">
                <a:latin typeface="Courier New" charset="0"/>
                <a:ea typeface="Courier New" charset="0"/>
                <a:cs typeface="Courier New" charset="0"/>
              </a:rPr>
              <a:t>selection</a:t>
            </a: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 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enter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append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")  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Append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new </a:t>
            </a:r>
            <a:r>
              <a:rPr lang="pt-BR" sz="1700" dirty="0" err="1" smtClean="0">
                <a:latin typeface="Courier New" charset="0"/>
                <a:ea typeface="Courier New" charset="0"/>
                <a:cs typeface="Courier New" charset="0"/>
              </a:rPr>
              <a:t>elements</a:t>
            </a: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pt-BR" sz="1700" dirty="0" err="1" smtClean="0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t-BR" sz="1700" dirty="0" err="1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pt-BR" sz="1700" dirty="0" err="1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b="1" dirty="0" err="1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pt-BR" sz="1700" b="1" dirty="0" smtClean="0">
                <a:latin typeface="Courier New" charset="0"/>
                <a:ea typeface="Courier New" charset="0"/>
                <a:cs typeface="Courier New" charset="0"/>
              </a:rPr>
              <a:t> * 10 + "</a:t>
            </a:r>
            <a:r>
              <a:rPr lang="pt-BR" sz="1700" b="1" dirty="0" err="1" smtClean="0">
                <a:latin typeface="Courier New" charset="0"/>
                <a:ea typeface="Courier New" charset="0"/>
                <a:cs typeface="Courier New" charset="0"/>
              </a:rPr>
              <a:t>px</a:t>
            </a:r>
            <a:r>
              <a:rPr lang="pt-BR" sz="1700" b="1" dirty="0" smtClean="0">
                <a:latin typeface="Courier New" charset="0"/>
                <a:ea typeface="Courier New" charset="0"/>
                <a:cs typeface="Courier New" charset="0"/>
              </a:rPr>
              <a:t>"; 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590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#3: with d3.js and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var data = [4, 8, 15, 16, 23, 42];</a:t>
            </a:r>
          </a:p>
          <a:p>
            <a:pPr marL="0" indent="0">
              <a:buNone/>
            </a:pPr>
            <a:r>
              <a:rPr lang="mr-IN" sz="1700" b="1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mr-IN" sz="17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700" b="1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700" b="1" dirty="0">
                <a:latin typeface="Courier New" charset="0"/>
                <a:ea typeface="Courier New" charset="0"/>
                <a:cs typeface="Courier New" charset="0"/>
              </a:rPr>
              <a:t> = d3.scaleLinear()</a:t>
            </a:r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700" b="1" dirty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mr-IN" sz="1700" b="1" dirty="0" err="1">
                <a:latin typeface="Courier New" charset="0"/>
                <a:ea typeface="Courier New" charset="0"/>
                <a:cs typeface="Courier New" charset="0"/>
              </a:rPr>
              <a:t>domain</a:t>
            </a:r>
            <a:r>
              <a:rPr lang="mr-IN" sz="1700" b="1" dirty="0">
                <a:latin typeface="Courier New" charset="0"/>
                <a:ea typeface="Courier New" charset="0"/>
                <a:cs typeface="Courier New" charset="0"/>
              </a:rPr>
              <a:t>([0, d3.max(</a:t>
            </a:r>
            <a:r>
              <a:rPr lang="mr-IN" sz="17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700" b="1" dirty="0">
                <a:latin typeface="Courier New" charset="0"/>
                <a:ea typeface="Courier New" charset="0"/>
                <a:cs typeface="Courier New" charset="0"/>
              </a:rPr>
              <a:t>)])</a:t>
            </a:r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700" b="1" dirty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mr-IN" sz="17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700" b="1" dirty="0">
                <a:latin typeface="Courier New" charset="0"/>
                <a:ea typeface="Courier New" charset="0"/>
                <a:cs typeface="Courier New" charset="0"/>
              </a:rPr>
              <a:t>([0, 430]);</a:t>
            </a:r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d3.select(".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chart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")	//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container</a:t>
            </a: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 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selectAll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") 	//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want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bind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7150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.data(data)    	//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Bind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data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selection</a:t>
            </a: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 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enter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append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")  	//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Append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new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", </a:t>
            </a: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	    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mr-IN" sz="1700" b="1" dirty="0" err="1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7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700" b="1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7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700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700" b="1" dirty="0">
                <a:latin typeface="Courier New" charset="0"/>
                <a:ea typeface="Courier New" charset="0"/>
                <a:cs typeface="Courier New" charset="0"/>
              </a:rPr>
              <a:t>) + "</a:t>
            </a:r>
            <a:r>
              <a:rPr lang="mr-IN" sz="1700" b="1" dirty="0" err="1">
                <a:latin typeface="Courier New" charset="0"/>
                <a:ea typeface="Courier New" charset="0"/>
                <a:cs typeface="Courier New" charset="0"/>
              </a:rPr>
              <a:t>px</a:t>
            </a:r>
            <a:r>
              <a:rPr lang="mr-IN" sz="1700" b="1" dirty="0">
                <a:latin typeface="Courier New" charset="0"/>
                <a:ea typeface="Courier New" charset="0"/>
                <a:cs typeface="Courier New" charset="0"/>
              </a:rPr>
              <a:t>";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})</a:t>
            </a: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; });</a:t>
            </a:r>
          </a:p>
          <a:p>
            <a:pPr marL="0" indent="0">
              <a:buNone/>
            </a:pP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&lt;/script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#4: with d3.js and SVG (setup)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svg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class="chart"&gt;&lt;/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svg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&lt;style&gt;</a:t>
            </a:r>
          </a:p>
          <a:p>
            <a:pPr marL="0" indent="0">
              <a:buNone/>
            </a:pP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.chart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rect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fill: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steelblue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;}</a:t>
            </a:r>
          </a:p>
          <a:p>
            <a:pPr marL="0" indent="0">
              <a:buNone/>
            </a:pPr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chart text 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fill: white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font: 10px sans-serif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text-anchor: end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;}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style&gt;</a:t>
            </a:r>
          </a:p>
          <a:p>
            <a:pPr marL="0" indent="0">
              <a:buNone/>
            </a:pP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&lt;script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="https://d3js.org/d3.v4.min.js"&gt;&lt;/script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270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#4: with d3.js and SVG (setup)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var data = [4, 8, 15, 16, 23, 42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var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= 420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barHeight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= 20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var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= d3.scaleLinear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domain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([0, d3.max(data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)])</a:t>
            </a: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range([0,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pPr marL="0" indent="0">
              <a:buNone/>
            </a:pP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var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chart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= d3.select(".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chart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attr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attr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barHeight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pt-BR" sz="1700" dirty="0" err="1">
                <a:latin typeface="Courier New" charset="0"/>
                <a:ea typeface="Courier New" charset="0"/>
                <a:cs typeface="Courier New" charset="0"/>
              </a:rPr>
              <a:t>data.length</a:t>
            </a: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pt-BR" sz="17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#4: with d3.js and SVG (setup)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r-IN" sz="17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bar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chart.selectAll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enter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append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attr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transform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700" dirty="0" err="1" smtClean="0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700" dirty="0" err="1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mr-IN" sz="1700" dirty="0" err="1">
                <a:latin typeface="Courier New" charset="0"/>
                <a:ea typeface="Courier New" charset="0"/>
                <a:cs typeface="Courier New" charset="0"/>
              </a:rPr>
              <a:t>translate</a:t>
            </a:r>
            <a:r>
              <a:rPr lang="mr-IN" sz="1700" dirty="0">
                <a:latin typeface="Courier New" charset="0"/>
                <a:ea typeface="Courier New" charset="0"/>
                <a:cs typeface="Courier New" charset="0"/>
              </a:rPr>
              <a:t>(0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,"+i*</a:t>
            </a:r>
            <a:r>
              <a:rPr lang="mr-IN" sz="1700" dirty="0" err="1" smtClean="0">
                <a:latin typeface="Courier New" charset="0"/>
                <a:ea typeface="Courier New" charset="0"/>
                <a:cs typeface="Courier New" charset="0"/>
              </a:rPr>
              <a:t>barHeight</a:t>
            </a:r>
            <a:r>
              <a:rPr lang="mr-IN" sz="1700" dirty="0" smtClean="0">
                <a:latin typeface="Courier New" charset="0"/>
                <a:ea typeface="Courier New" charset="0"/>
                <a:cs typeface="Courier New" charset="0"/>
              </a:rPr>
              <a:t>+")";});</a:t>
            </a:r>
            <a:endParaRPr lang="en-US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bar.append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rect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attr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("width", x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attr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("height",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barHeight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- 1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bar.append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text")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attr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("x", function(d) { return x(d) - 3; 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attr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("y",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barHeight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/ 2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attr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dy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", ".35em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.text(function(d) { return d; 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sz="1700" dirty="0">
                <a:latin typeface="Courier New" charset="0"/>
                <a:ea typeface="Courier New" charset="0"/>
                <a:cs typeface="Courier New" charset="0"/>
              </a:rPr>
              <a:t>&lt;/script</a:t>
            </a:r>
            <a:r>
              <a:rPr lang="pt-BR" sz="17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pt-BR" sz="17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of D3’s strengths? Weaknesses?</a:t>
            </a:r>
          </a:p>
          <a:p>
            <a:endParaRPr lang="en-US" dirty="0" smtClean="0"/>
          </a:p>
          <a:p>
            <a:r>
              <a:rPr lang="en-US" dirty="0"/>
              <a:t>What are some of R</a:t>
            </a:r>
            <a:r>
              <a:rPr lang="en-US" dirty="0" smtClean="0"/>
              <a:t>’s </a:t>
            </a:r>
            <a:r>
              <a:rPr lang="en-US" dirty="0"/>
              <a:t>strengths? Weaknesses?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19" y="4800600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D3?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Uses existing web standards (HTML and SVG)</a:t>
            </a:r>
          </a:p>
          <a:p>
            <a:pPr lvl="1"/>
            <a:r>
              <a:rPr lang="en-US" b="0" dirty="0" smtClean="0"/>
              <a:t>SVG </a:t>
            </a:r>
            <a:r>
              <a:rPr lang="en-US" b="0" dirty="0" smtClean="0"/>
              <a:t>visual </a:t>
            </a:r>
            <a:r>
              <a:rPr lang="en-US" b="0" dirty="0" smtClean="0"/>
              <a:t>primitives: </a:t>
            </a:r>
            <a:r>
              <a:rPr lang="en-US" b="0" dirty="0" err="1" smtClean="0">
                <a:latin typeface="Courier New"/>
                <a:cs typeface="Courier New"/>
              </a:rPr>
              <a:t>rect</a:t>
            </a:r>
            <a:r>
              <a:rPr lang="en-US" b="0" dirty="0" smtClean="0">
                <a:latin typeface="Courier New"/>
                <a:cs typeface="Courier New"/>
              </a:rPr>
              <a:t>, circle</a:t>
            </a:r>
            <a:r>
              <a:rPr lang="en-US" b="0" dirty="0" smtClean="0">
                <a:latin typeface="Courier New"/>
                <a:cs typeface="Courier New"/>
              </a:rPr>
              <a:t>, </a:t>
            </a:r>
            <a:r>
              <a:rPr lang="en-US" b="0" dirty="0" smtClean="0">
                <a:latin typeface="Courier New"/>
                <a:cs typeface="Courier New"/>
              </a:rPr>
              <a:t>path, etc.</a:t>
            </a:r>
          </a:p>
          <a:p>
            <a:pPr lvl="1"/>
            <a:r>
              <a:rPr lang="en-US" b="0" dirty="0" smtClean="0"/>
              <a:t>Low point of entry</a:t>
            </a:r>
          </a:p>
          <a:p>
            <a:pPr lvl="1"/>
            <a:r>
              <a:rPr lang="en-US" b="0" dirty="0" smtClean="0"/>
              <a:t>Future-proofing</a:t>
            </a:r>
          </a:p>
          <a:p>
            <a:pPr lvl="1"/>
            <a:endParaRPr lang="en-US" b="0" dirty="0" smtClean="0"/>
          </a:p>
          <a:p>
            <a:r>
              <a:rPr lang="en-US" b="0" dirty="0" smtClean="0"/>
              <a:t>Compatibility with existing tools (like CSS and debuggers)</a:t>
            </a:r>
          </a:p>
          <a:p>
            <a:pPr lvl="1"/>
            <a:r>
              <a:rPr lang="en-US" b="0" dirty="0" smtClean="0"/>
              <a:t>Use what you already know!</a:t>
            </a:r>
          </a:p>
          <a:p>
            <a:pPr lvl="1"/>
            <a:r>
              <a:rPr lang="en-US" b="0" dirty="0" smtClean="0"/>
              <a:t>Use the browser's JavaScript console to debug </a:t>
            </a:r>
            <a:r>
              <a:rPr lang="en-US" b="0" dirty="0" smtClean="0"/>
              <a:t>interactively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9758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D3’s </a:t>
            </a:r>
            <a:r>
              <a:rPr lang="en-US" b="0" dirty="0" smtClean="0"/>
              <a:t>atomic operand (much like jQuery)</a:t>
            </a:r>
          </a:p>
          <a:p>
            <a:pPr>
              <a:buNone/>
            </a:pPr>
            <a:r>
              <a:rPr lang="en-US" sz="32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d3.selectAll("circle")	// return all elements with 				// the circle tag</a:t>
            </a:r>
          </a:p>
          <a:p>
            <a:pPr>
              <a:buNone/>
            </a:pP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0" dirty="0" smtClean="0"/>
              <a:t>Can select by any facet:</a:t>
            </a:r>
          </a:p>
          <a:p>
            <a:pPr lvl="1"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 // &lt;any id="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 // &lt;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        // &lt;any class="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=bar]    // &lt;any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="bar"&gt;	</a:t>
            </a:r>
          </a:p>
          <a:p>
            <a:pPr lvl="1"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foo bar     // &lt;foo&gt;&lt;bar&gt;&lt;/foo&gt;</a:t>
            </a:r>
          </a:p>
          <a:p>
            <a:pPr lvl="1">
              <a:buNone/>
            </a:pPr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0" dirty="0" smtClean="0"/>
              <a:t>Result is an array of elements that match description</a:t>
            </a:r>
          </a:p>
          <a:p>
            <a:pPr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440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Select all &lt;circle&gt; elements	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circle = d3.selectAll("circle");	</a:t>
            </a:r>
          </a:p>
          <a:p>
            <a:pPr>
              <a:spcBef>
                <a:spcPts val="0"/>
              </a:spcBef>
              <a:buNone/>
            </a:pP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Set some attributes and styles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circle.attr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", 20); 		// Center x value = 20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circle.attr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("cy", 12); 		// Center y value = 12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circle.attr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("r", 24); 		// radius = 24px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circle.style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("fill", "red");</a:t>
            </a:r>
          </a:p>
        </p:txBody>
      </p:sp>
    </p:spTree>
    <p:extLst>
      <p:ext uri="{BB962C8B-B14F-4D97-AF65-F5344CB8AC3E}">
        <p14:creationId xmlns:p14="http://schemas.microsoft.com/office/powerpoint/2010/main" val="14334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0" dirty="0" smtClean="0">
                <a:latin typeface="+mj-lt"/>
                <a:cs typeface="Courier New" pitchFamily="49" charset="0"/>
              </a:rPr>
              <a:t>Method chaining allows shorter (and more readable) code</a:t>
            </a:r>
          </a:p>
          <a:p>
            <a:pPr>
              <a:spcBef>
                <a:spcPts val="0"/>
              </a:spcBef>
              <a:buNone/>
            </a:pPr>
            <a:endParaRPr lang="en-US" sz="36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Select all &lt;circle&gt; elements	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and set some attributes and styles</a:t>
            </a:r>
          </a:p>
          <a:p>
            <a:pPr>
              <a:spcBef>
                <a:spcPts val="0"/>
              </a:spcBef>
              <a:buNone/>
            </a:pP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d3.selectAll("circle") 	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", 20) 	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("cy", 12) 	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("r", 24) 	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.style("fill", "red");</a:t>
            </a:r>
          </a:p>
        </p:txBody>
      </p:sp>
    </p:spTree>
    <p:extLst>
      <p:ext uri="{BB962C8B-B14F-4D97-AF65-F5344CB8AC3E}">
        <p14:creationId xmlns:p14="http://schemas.microsoft.com/office/powerpoint/2010/main" val="20207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Selection.append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0" dirty="0" smtClean="0">
                <a:latin typeface="+mj-lt"/>
                <a:cs typeface="Courier New" pitchFamily="49" charset="0"/>
              </a:rPr>
              <a:t>To build dynamic visualizations, we need to be able to add new elements as well</a:t>
            </a:r>
          </a:p>
          <a:p>
            <a:pPr>
              <a:spcBef>
                <a:spcPts val="0"/>
              </a:spcBef>
            </a:pP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h1 = d3.selectAll("section")    	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.style("background", "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steelblue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")  	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.append("h1") 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.text("Hello!");</a:t>
            </a:r>
          </a:p>
          <a:p>
            <a:pPr>
              <a:spcBef>
                <a:spcPts val="0"/>
              </a:spcBef>
              <a:buNone/>
            </a:pP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 smtClean="0">
                <a:latin typeface="+mn-lt"/>
                <a:cs typeface="Courier New" pitchFamily="49" charset="0"/>
              </a:rPr>
              <a:t>Use caution with method chaining: </a:t>
            </a:r>
            <a:r>
              <a:rPr lang="en-US" b="0" dirty="0" smtClean="0">
                <a:latin typeface="Courier New"/>
                <a:cs typeface="Courier New"/>
              </a:rPr>
              <a:t>append</a:t>
            </a:r>
            <a:r>
              <a:rPr lang="en-US" b="0" dirty="0" smtClean="0">
                <a:latin typeface="+mn-lt"/>
                <a:cs typeface="Courier New" pitchFamily="49" charset="0"/>
              </a:rPr>
              <a:t> returns a new selection!</a:t>
            </a:r>
          </a:p>
        </p:txBody>
      </p:sp>
    </p:spTree>
    <p:extLst>
      <p:ext uri="{BB962C8B-B14F-4D97-AF65-F5344CB8AC3E}">
        <p14:creationId xmlns:p14="http://schemas.microsoft.com/office/powerpoint/2010/main" val="1338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r>
              <a:rPr lang="en-US" dirty="0" smtClean="0"/>
              <a:t>data </a:t>
            </a:r>
            <a:r>
              <a:rPr lang="en-US" dirty="0" smtClean="0"/>
              <a:t>to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b="0" dirty="0" smtClean="0">
                <a:latin typeface="+mn-lt"/>
                <a:cs typeface="Courier New" pitchFamily="49" charset="0"/>
              </a:rPr>
              <a:t>Data are arrays</a:t>
            </a:r>
          </a:p>
          <a:p>
            <a:pPr>
              <a:spcBef>
                <a:spcPts val="0"/>
              </a:spcBef>
            </a:pPr>
            <a:endParaRPr lang="en-US" b="0" dirty="0" smtClean="0">
              <a:latin typeface="+mn-lt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 smtClean="0">
                <a:latin typeface="+mn-lt"/>
                <a:cs typeface="Courier New" pitchFamily="49" charset="0"/>
              </a:rPr>
              <a:t>Could be numbers:	  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latin typeface="+mn-lt"/>
                <a:cs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data = [1, 1, 2, 3, 5, 8];</a:t>
            </a:r>
          </a:p>
          <a:p>
            <a:pPr>
              <a:spcBef>
                <a:spcPts val="0"/>
              </a:spcBef>
              <a:buNone/>
            </a:pPr>
            <a:endParaRPr lang="en-US" b="0" dirty="0" smtClean="0">
              <a:latin typeface="+mn-lt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 smtClean="0">
                <a:latin typeface="+mn-lt"/>
                <a:cs typeface="Courier New" pitchFamily="49" charset="0"/>
              </a:rPr>
              <a:t>Or objects:	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cs typeface="Courier New" pitchFamily="49" charset="0"/>
              </a:rPr>
              <a:t>	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data = [  		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{x: 10.0, y: 9.14}, 		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{x:  8.0, y: 8.14},  		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{x: 13.0, y: 8.74} 	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];</a:t>
            </a:r>
          </a:p>
          <a:p>
            <a:pPr>
              <a:spcBef>
                <a:spcPts val="0"/>
              </a:spcBef>
              <a:buNone/>
            </a:pP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 smtClean="0">
                <a:latin typeface="+mn-lt"/>
                <a:cs typeface="Courier New" pitchFamily="49" charset="0"/>
              </a:rPr>
              <a:t>D3 provides a pattern for managing the mapping from data to elements: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enter(), update(), exit()</a:t>
            </a:r>
          </a:p>
        </p:txBody>
      </p:sp>
    </p:spTree>
    <p:extLst>
      <p:ext uri="{BB962C8B-B14F-4D97-AF65-F5344CB8AC3E}">
        <p14:creationId xmlns:p14="http://schemas.microsoft.com/office/powerpoint/2010/main" val="10449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with joins (in 60 seconds)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" r="-4525"/>
          <a:stretch>
            <a:fillRect/>
          </a:stretch>
        </p:blipFill>
        <p:spPr>
          <a:xfrm>
            <a:off x="1447800" y="990600"/>
            <a:ext cx="5943600" cy="3522133"/>
          </a:xfr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Courier New"/>
                <a:cs typeface="Courier New"/>
              </a:rPr>
              <a:t>.enter() </a:t>
            </a:r>
            <a:r>
              <a:rPr lang="en-US" dirty="0" smtClean="0">
                <a:cs typeface="Courier New" pitchFamily="49" charset="0"/>
              </a:rPr>
              <a:t>figure </a:t>
            </a:r>
            <a:r>
              <a:rPr lang="en-US" dirty="0" smtClean="0">
                <a:cs typeface="Courier New" pitchFamily="49" charset="0"/>
              </a:rPr>
              <a:t>out what’s changed in the dataset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.update()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assign </a:t>
            </a:r>
            <a:r>
              <a:rPr lang="en-US" dirty="0" smtClean="0">
                <a:cs typeface="Courier New" pitchFamily="49" charset="0"/>
              </a:rPr>
              <a:t>data items to visual elements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.exit()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delete items no </a:t>
            </a:r>
            <a:r>
              <a:rPr lang="en-US" dirty="0" smtClean="0">
                <a:cs typeface="Courier New" pitchFamily="49" charset="0"/>
              </a:rPr>
              <a:t>longer being displayed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15917</TotalTime>
  <Words>916</Words>
  <Application>Microsoft Macintosh PowerPoint</Application>
  <PresentationFormat>On-screen Show (4:3)</PresentationFormat>
  <Paragraphs>288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Courier New</vt:lpstr>
      <vt:lpstr>Lucida Grande</vt:lpstr>
      <vt:lpstr>Wingdings</vt:lpstr>
      <vt:lpstr>Arial</vt:lpstr>
      <vt:lpstr>Clarity</vt:lpstr>
      <vt:lpstr> MassMutual DSDP 2017: Introduction to d3</vt:lpstr>
      <vt:lpstr>D3.js</vt:lpstr>
      <vt:lpstr>Why use D3?</vt:lpstr>
      <vt:lpstr>Selections</vt:lpstr>
      <vt:lpstr>Selection example</vt:lpstr>
      <vt:lpstr>Selection example</vt:lpstr>
      <vt:lpstr>Selection.append</vt:lpstr>
      <vt:lpstr>Mapping data to elements</vt:lpstr>
      <vt:lpstr>Thinking with joins (in 60 seconds)</vt:lpstr>
      <vt:lpstr>D3 example</vt:lpstr>
      <vt:lpstr>D3 example (breakdown)</vt:lpstr>
      <vt:lpstr>Working with external data</vt:lpstr>
      <vt:lpstr>Scales</vt:lpstr>
      <vt:lpstr>Ordinal scales</vt:lpstr>
      <vt:lpstr>Quantitative scales</vt:lpstr>
      <vt:lpstr>Line (and Area) Generators</vt:lpstr>
      <vt:lpstr>Let’s play!</vt:lpstr>
      <vt:lpstr>Our data</vt:lpstr>
      <vt:lpstr>Our goal</vt:lpstr>
      <vt:lpstr>Attempt #1: pure HTML</vt:lpstr>
      <vt:lpstr>Attempt #2: with d3.js (setup)</vt:lpstr>
      <vt:lpstr>Attempt #2: with d3.js</vt:lpstr>
      <vt:lpstr>Attempt #3: with d3.js and scales</vt:lpstr>
      <vt:lpstr>Attempt #4: with d3.js and SVG (setup)</vt:lpstr>
      <vt:lpstr>Attempt #4: with d3.js and SVG (setup)</vt:lpstr>
      <vt:lpstr>Attempt #4: with d3.js and SVG (setup)</vt:lpstr>
      <vt:lpstr>Discussion</vt:lpstr>
    </vt:vector>
  </TitlesOfParts>
  <Company>UNC Charlotte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Microsoft Office User</cp:lastModifiedBy>
  <cp:revision>276</cp:revision>
  <dcterms:created xsi:type="dcterms:W3CDTF">2010-09-06T14:11:22Z</dcterms:created>
  <dcterms:modified xsi:type="dcterms:W3CDTF">2017-06-12T11:33:45Z</dcterms:modified>
</cp:coreProperties>
</file>