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5"/>
  </p:notesMasterIdLst>
  <p:sldIdLst>
    <p:sldId id="256" r:id="rId2"/>
    <p:sldId id="273" r:id="rId3"/>
    <p:sldId id="274" r:id="rId4"/>
    <p:sldId id="275" r:id="rId5"/>
    <p:sldId id="257" r:id="rId6"/>
    <p:sldId id="258" r:id="rId7"/>
    <p:sldId id="259" r:id="rId8"/>
    <p:sldId id="267" r:id="rId9"/>
    <p:sldId id="260" r:id="rId10"/>
    <p:sldId id="268" r:id="rId11"/>
    <p:sldId id="261" r:id="rId12"/>
    <p:sldId id="262" r:id="rId13"/>
    <p:sldId id="263" r:id="rId14"/>
    <p:sldId id="269" r:id="rId15"/>
    <p:sldId id="270" r:id="rId16"/>
    <p:sldId id="264" r:id="rId17"/>
    <p:sldId id="265" r:id="rId18"/>
    <p:sldId id="266" r:id="rId19"/>
    <p:sldId id="271" r:id="rId20"/>
    <p:sldId id="272" r:id="rId21"/>
    <p:sldId id="278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94"/>
  </p:normalViewPr>
  <p:slideViewPr>
    <p:cSldViewPr snapToGrid="0">
      <p:cViewPr varScale="1">
        <p:scale>
          <a:sx n="146" d="100"/>
          <a:sy n="146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87ABE-5BB3-A141-8273-36E60D7A7661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431AF-7053-7147-92F5-7E56AA879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6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19.4% of models were yellow or green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431AF-7053-7147-92F5-7E56AA8799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5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includes alternate utilizations of models.  42.9% of instances are in green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431AF-7053-7147-92F5-7E56AA8799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0% of models shown to reduce overdiagnosis, 54.8% of instances show potential to improve overdiagnosis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431AF-7053-7147-92F5-7E56AA8799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6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Currently 0% of models are shown to have high healthcare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431AF-7053-7147-92F5-7E56AA8799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8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8.3% of models in green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431AF-7053-7147-92F5-7E56AA8799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5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21.9% of models in green and yellow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431AF-7053-7147-92F5-7E56AA8799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803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8.3% of models were retrainable</a:t>
            </a:r>
          </a:p>
          <a:p>
            <a:r>
              <a:rPr lang="en-US" dirty="0"/>
              <a:t>13.9% of models were unclear on </a:t>
            </a:r>
            <a:r>
              <a:rPr lang="en-US" dirty="0" err="1"/>
              <a:t>retrainability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431AF-7053-7147-92F5-7E56AA8799D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70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good metrics were measured to observe this outcome, but 8.3% of models can be openly retrained as needed, and are plainly capable of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431AF-7053-7147-92F5-7E56AA8799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5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8416-08F4-F4C6-9913-6FECB5CE4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1151C-8B84-E0B2-D5A6-DA3B729CB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E86A4-A722-331B-4652-1C0C13E06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59B-4278-D043-A319-75E49F45D8D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E67E9-FBBC-55E1-7C93-5DFF264B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D13E0-355D-2C33-E86D-3CAA6CE8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28A2-8476-8E4C-B8AD-AE54B7A1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82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C0B4-FBBE-DB44-F6CA-D65ED4D4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69D96-093B-E87C-FC49-C98EBF4C6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A1CF1-330A-A68C-A269-442764FE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59B-4278-D043-A319-75E49F45D8D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B68D-C930-5A19-637E-0D39AEC0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A9AC-F7C9-CE31-422E-C5E7DCD8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28A2-8476-8E4C-B8AD-AE54B7A1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8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08B232-2C78-B012-9998-537982621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4A52C-83D3-4D06-E3AD-71FE3EDB4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73C11-F554-05A3-8429-F22B918CC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59B-4278-D043-A319-75E49F45D8D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7E587-F6F4-012B-C4FE-B14F1C96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D1AE-BA5E-8BE0-63C8-F7C00EF6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28A2-8476-8E4C-B8AD-AE54B7A1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4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30676-1ADA-8D20-F347-8369A54D0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829E-5BE0-D01D-DB7A-5BEE7BFE3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55F82-21C0-6840-7936-69E9038D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59B-4278-D043-A319-75E49F45D8D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11931-EC34-6136-CC67-E73070B1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86C82-7157-D77F-A247-D4CF9671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28A2-8476-8E4C-B8AD-AE54B7A1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99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29388-B6D3-3572-6144-D1982B2A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43C1-847B-5673-0141-0DEB7CB2C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84BBB-C3DD-F1B9-59C1-A5E8E3F4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59B-4278-D043-A319-75E49F45D8D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7D67F-0691-0BF3-17B5-7BF3D119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E3ADB-DF9D-99E5-0637-62DD91A7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28A2-8476-8E4C-B8AD-AE54B7A1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B831-DF9B-F577-AF4D-B66E45E6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4551E-1A9C-EEF5-629D-ADA9F22C3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2C49F-810F-C6A3-1E44-DC7A9C36F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7CB13-B778-7753-2F14-956E418F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59B-4278-D043-A319-75E49F45D8D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7E6B4-E356-9658-6A2B-55147677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A6C37-5191-A019-D88A-5123A0F2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28A2-8476-8E4C-B8AD-AE54B7A1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4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7C71-CD49-5932-F4ED-9E049DCCA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D2B73-A053-1604-CADA-2D038A48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F0E3F-B687-4F69-B493-88A828617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68F33-EADB-A425-A1BF-5A5AA5E61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0A230-D516-F5B2-D96B-3D231456C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FE8BF-69E0-1C63-4BA2-AEA8E2C32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59B-4278-D043-A319-75E49F45D8D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508802-C25F-C8CB-1D5F-D6EC91A4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F42A09-A14E-3E4C-2AC1-A4F08F70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28A2-8476-8E4C-B8AD-AE54B7A1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D94D-E532-ABD2-A83B-2BEF3CED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5AE7C-DA40-2C23-94D7-8DCE1D32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59B-4278-D043-A319-75E49F45D8D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52254-FA6F-3B67-DBE2-B02E49231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EE8E7-9261-C7AB-F260-50736282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28A2-8476-8E4C-B8AD-AE54B7A1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1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4A1C6-4B69-5B79-9FFE-1C31162C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59B-4278-D043-A319-75E49F45D8D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B3D76-E8E7-1D8B-7518-44A23FA2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6B709-5FBD-FEC8-859C-F7BE3F0E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28A2-8476-8E4C-B8AD-AE54B7A1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7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9EE1B-1D23-D106-E1C2-D74F7CD3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A1F0A-9348-43A0-EB28-845304CA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5B59B-9021-B047-1A67-467167398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F9B93-5C30-93A4-EBB2-CF420350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59B-4278-D043-A319-75E49F45D8D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63715-03A2-982C-99AD-CDC10E85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54037-10A1-75E2-7C4C-EEA22612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28A2-8476-8E4C-B8AD-AE54B7A1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9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2B5FF-6F8A-1615-0DEF-E772C55D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36764-0A88-9629-4162-5369681F2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9C35E-3998-A6FE-0716-6C457449D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1A85-8CEF-D7B1-5FD2-28A66E76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C459B-4278-D043-A319-75E49F45D8D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A7D80-D312-440F-A816-55672373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20D92-3911-5476-7E4D-819E56CF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E28A2-8476-8E4C-B8AD-AE54B7A1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5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F2678-30F1-0849-0EDA-F8F54B3F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0E1BD-D5FF-144C-5879-3E64A83AF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AB402-0F8A-A917-435D-2E01CFBAE2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C459B-4278-D043-A319-75E49F45D8D5}" type="datetimeFigureOut">
              <a:rPr lang="en-US" smtClean="0"/>
              <a:t>12/3/23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2D608-1586-1B57-D93F-2F3659490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5C37E-6792-8ECC-6460-7B716C702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E28A2-8476-8E4C-B8AD-AE54B7A1C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2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C894-8DAA-74B1-682D-CD0A8762F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Intelligence and its Use in the Clinic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E3A25-4D44-B47A-A7AF-057FAD983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492343" cy="1655762"/>
          </a:xfrm>
        </p:spPr>
        <p:txBody>
          <a:bodyPr/>
          <a:lstStyle/>
          <a:p>
            <a:r>
              <a:rPr lang="en-US" dirty="0"/>
              <a:t>An analysis of adherence to best practices by AI models in the last 10 years</a:t>
            </a:r>
          </a:p>
          <a:p>
            <a:endParaRPr lang="en-US" dirty="0"/>
          </a:p>
          <a:p>
            <a:r>
              <a:rPr lang="en-US" dirty="0"/>
              <a:t>John Snell</a:t>
            </a:r>
          </a:p>
        </p:txBody>
      </p:sp>
    </p:spTree>
    <p:extLst>
      <p:ext uri="{BB962C8B-B14F-4D97-AF65-F5344CB8AC3E}">
        <p14:creationId xmlns:p14="http://schemas.microsoft.com/office/powerpoint/2010/main" val="384445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AB75-CE4E-3BE8-D3AC-56EEFB6A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2: Outcomes of AI tools should be clinically meaningful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D8CF7E-B213-FBCE-3FBC-E84A47D43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474097"/>
              </p:ext>
            </p:extLst>
          </p:nvPr>
        </p:nvGraphicFramePr>
        <p:xfrm>
          <a:off x="838200" y="3705203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89999001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266317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610691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4233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No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91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Likely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091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393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NA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4684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D2D6FC-A8C3-A806-C9DA-EE4E0794C88A}"/>
              </a:ext>
            </a:extLst>
          </p:cNvPr>
          <p:cNvSpPr txBox="1"/>
          <p:nvPr/>
        </p:nvSpPr>
        <p:spPr>
          <a:xfrm>
            <a:off x="6374675" y="3244334"/>
            <a:ext cx="3222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Benchmarked Against Physicians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CE77D-CCB5-6DDF-CE81-D02F6BB7ABCD}"/>
              </a:ext>
            </a:extLst>
          </p:cNvPr>
          <p:cNvSpPr txBox="1"/>
          <p:nvPr/>
        </p:nvSpPr>
        <p:spPr>
          <a:xfrm rot="16200000">
            <a:off x="-475368" y="4280903"/>
            <a:ext cx="1980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Is Likely to be Meaningful</a:t>
            </a:r>
          </a:p>
        </p:txBody>
      </p:sp>
    </p:spTree>
    <p:extLst>
      <p:ext uri="{BB962C8B-B14F-4D97-AF65-F5344CB8AC3E}">
        <p14:creationId xmlns:p14="http://schemas.microsoft.com/office/powerpoint/2010/main" val="362197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AB75-CE4E-3BE8-D3AC-56EEFB6A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3: AI tools should aim to reduce overdiagnosis and overtreatment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E08BF-4693-1827-8CBF-12C5A93ACF0E}"/>
              </a:ext>
            </a:extLst>
          </p:cNvPr>
          <p:cNvSpPr txBox="1"/>
          <p:nvPr/>
        </p:nvSpPr>
        <p:spPr>
          <a:xfrm>
            <a:off x="838200" y="1690688"/>
            <a:ext cx="1050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the model limit incorrect diagnoses in patients, limiting improper treatment?</a:t>
            </a:r>
          </a:p>
          <a:p>
            <a:r>
              <a:rPr lang="en-US" dirty="0"/>
              <a:t>This metric is adjacent to this goal.  Tested models were measured for efficacy, not generally clinically applied.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0EF14B-9D86-CF0D-0EA2-9DCD69C10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333" y="2452011"/>
            <a:ext cx="7139334" cy="44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AB75-CE4E-3BE8-D3AC-56EEFB6A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4: AI tools should aspire to have high healthcare value and avoid diverting resources from higher priority areas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37284-DE20-BFFF-F639-46DF6D409822}"/>
              </a:ext>
            </a:extLst>
          </p:cNvPr>
          <p:cNvSpPr txBox="1"/>
          <p:nvPr/>
        </p:nvSpPr>
        <p:spPr>
          <a:xfrm>
            <a:off x="984069" y="2037806"/>
            <a:ext cx="88881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the model have a high value per dollar ratio?</a:t>
            </a:r>
          </a:p>
          <a:p>
            <a:endParaRPr lang="en-US" dirty="0"/>
          </a:p>
          <a:p>
            <a:r>
              <a:rPr lang="en-US" dirty="0"/>
              <a:t>This metric is not able to well characterized through the method of analysis performed here. </a:t>
            </a:r>
          </a:p>
        </p:txBody>
      </p:sp>
    </p:spTree>
    <p:extLst>
      <p:ext uri="{BB962C8B-B14F-4D97-AF65-F5344CB8AC3E}">
        <p14:creationId xmlns:p14="http://schemas.microsoft.com/office/powerpoint/2010/main" val="771017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AB75-CE4E-3BE8-D3AC-56EEFB6A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5: AI tools should consider the biographical drivers of health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ABF8D-A9FF-0D8E-1537-EBB9D08A0947}"/>
              </a:ext>
            </a:extLst>
          </p:cNvPr>
          <p:cNvSpPr txBox="1"/>
          <p:nvPr/>
        </p:nvSpPr>
        <p:spPr>
          <a:xfrm>
            <a:off x="838200" y="1776548"/>
            <a:ext cx="90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models either pretrained or retrainable to include social/genetic determinants of health?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D809E-F822-D3AF-FE92-EA1455FF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0469"/>
            <a:ext cx="6096000" cy="3762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B676A-ABF9-41B1-C8A3-51B3FC0E5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60469"/>
            <a:ext cx="6096000" cy="376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73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AB75-CE4E-3BE8-D3AC-56EEFB6A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5: AI tools should consider the biographical drivers of health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42BD5A-2976-DB54-D8E4-7AF15BFE3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08353"/>
              </p:ext>
            </p:extLst>
          </p:nvPr>
        </p:nvGraphicFramePr>
        <p:xfrm>
          <a:off x="838200" y="3429000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22383842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31984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065129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18817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Unclear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267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Unclear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401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742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4431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C6AF7E1-305F-490C-04EC-A34DAC5F68BE}"/>
              </a:ext>
            </a:extLst>
          </p:cNvPr>
          <p:cNvSpPr txBox="1"/>
          <p:nvPr/>
        </p:nvSpPr>
        <p:spPr>
          <a:xfrm>
            <a:off x="6096000" y="3012214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</a:t>
            </a:r>
            <a:r>
              <a:rPr lang="en-US" dirty="0" err="1"/>
              <a:t>Retrainability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3C040-2982-BFAF-1E44-973B71E09960}"/>
              </a:ext>
            </a:extLst>
          </p:cNvPr>
          <p:cNvSpPr txBox="1"/>
          <p:nvPr/>
        </p:nvSpPr>
        <p:spPr>
          <a:xfrm rot="16200000">
            <a:off x="-703370" y="4149465"/>
            <a:ext cx="250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Pretraining Status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AC015-0F33-5EB4-F160-6E43212B129E}"/>
              </a:ext>
            </a:extLst>
          </p:cNvPr>
          <p:cNvSpPr txBox="1"/>
          <p:nvPr/>
        </p:nvSpPr>
        <p:spPr>
          <a:xfrm>
            <a:off x="838200" y="1776548"/>
            <a:ext cx="90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models either pretrained or retrainable to include social/genetic determinants of health?  </a:t>
            </a:r>
          </a:p>
        </p:txBody>
      </p:sp>
    </p:spTree>
    <p:extLst>
      <p:ext uri="{BB962C8B-B14F-4D97-AF65-F5344CB8AC3E}">
        <p14:creationId xmlns:p14="http://schemas.microsoft.com/office/powerpoint/2010/main" val="2031470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AB75-CE4E-3BE8-D3AC-56EEFB6A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5: AI tools should consider the biographical drivers of health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9ABF8D-A9FF-0D8E-1537-EBB9D08A0947}"/>
              </a:ext>
            </a:extLst>
          </p:cNvPr>
          <p:cNvSpPr txBox="1"/>
          <p:nvPr/>
        </p:nvSpPr>
        <p:spPr>
          <a:xfrm>
            <a:off x="838200" y="17765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6AF7E1-305F-490C-04EC-A34DAC5F68BE}"/>
              </a:ext>
            </a:extLst>
          </p:cNvPr>
          <p:cNvSpPr txBox="1"/>
          <p:nvPr/>
        </p:nvSpPr>
        <p:spPr>
          <a:xfrm>
            <a:off x="6096000" y="3012214"/>
            <a:ext cx="2091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</a:t>
            </a:r>
            <a:r>
              <a:rPr lang="en-US" dirty="0" err="1"/>
              <a:t>Retrainability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3C040-2982-BFAF-1E44-973B71E09960}"/>
              </a:ext>
            </a:extLst>
          </p:cNvPr>
          <p:cNvSpPr txBox="1"/>
          <p:nvPr/>
        </p:nvSpPr>
        <p:spPr>
          <a:xfrm rot="16200000">
            <a:off x="-416704" y="4314924"/>
            <a:ext cx="186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Availability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D1F681-2C47-06AD-F140-59CE175A4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60336"/>
              </p:ext>
            </p:extLst>
          </p:nvPr>
        </p:nvGraphicFramePr>
        <p:xfrm>
          <a:off x="838200" y="3453542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256462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996241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037025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58765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Unclear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505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75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372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Partial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795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2438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63B417-1389-61FB-ACC1-8F18CD287E28}"/>
              </a:ext>
            </a:extLst>
          </p:cNvPr>
          <p:cNvSpPr txBox="1"/>
          <p:nvPr/>
        </p:nvSpPr>
        <p:spPr>
          <a:xfrm>
            <a:off x="838200" y="1776548"/>
            <a:ext cx="9006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models either pretrained or retrainable to include social/genetic determinants of health?  </a:t>
            </a:r>
          </a:p>
        </p:txBody>
      </p:sp>
    </p:spTree>
    <p:extLst>
      <p:ext uri="{BB962C8B-B14F-4D97-AF65-F5344CB8AC3E}">
        <p14:creationId xmlns:p14="http://schemas.microsoft.com/office/powerpoint/2010/main" val="2166309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AB75-CE4E-3BE8-D3AC-56EEFB6A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6: AI tools should be designed to be easily tailored to the local population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289AF-504D-C5E5-051D-99E81268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337" y="2265860"/>
            <a:ext cx="7341325" cy="4542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B112A-31E2-D589-E250-B51F3909AEA7}"/>
              </a:ext>
            </a:extLst>
          </p:cNvPr>
          <p:cNvSpPr txBox="1"/>
          <p:nvPr/>
        </p:nvSpPr>
        <p:spPr>
          <a:xfrm>
            <a:off x="838200" y="1793608"/>
            <a:ext cx="585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the model be tailored to a physician’s local populations?</a:t>
            </a:r>
          </a:p>
        </p:txBody>
      </p:sp>
    </p:spTree>
    <p:extLst>
      <p:ext uri="{BB962C8B-B14F-4D97-AF65-F5344CB8AC3E}">
        <p14:creationId xmlns:p14="http://schemas.microsoft.com/office/powerpoint/2010/main" val="198765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AB75-CE4E-3BE8-D3AC-56EEFB6A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7: AI tools should promote a learning healthcare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2F9E1-A1AD-EF97-706C-074BF99B9F8B}"/>
              </a:ext>
            </a:extLst>
          </p:cNvPr>
          <p:cNvSpPr txBox="1"/>
          <p:nvPr/>
        </p:nvSpPr>
        <p:spPr>
          <a:xfrm>
            <a:off x="838200" y="1828800"/>
            <a:ext cx="9124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model set up in such a way that it can be regularly updated as new data comes in so as to improve learning by both the model and physicians?</a:t>
            </a:r>
          </a:p>
          <a:p>
            <a:endParaRPr lang="en-US" dirty="0"/>
          </a:p>
          <a:p>
            <a:r>
              <a:rPr lang="en-US" dirty="0"/>
              <a:t>This metric is not able to well characterized through the method of analysis performed here.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AEB0A-EFE6-5C52-5555-86F35639D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304" y="3234282"/>
            <a:ext cx="5856514" cy="362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98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AB75-CE4E-3BE8-D3AC-56EEFB6A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8: AI tools should facilitate shared decision-making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DB4ADA-DD70-73DE-CDFC-C8B7B93F6A3D}"/>
              </a:ext>
            </a:extLst>
          </p:cNvPr>
          <p:cNvSpPr txBox="1"/>
          <p:nvPr/>
        </p:nvSpPr>
        <p:spPr>
          <a:xfrm>
            <a:off x="838200" y="1828800"/>
            <a:ext cx="91244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model set up in such a way that it facilitates shared decision making between physicians and patients?</a:t>
            </a:r>
          </a:p>
          <a:p>
            <a:endParaRPr lang="en-US" dirty="0"/>
          </a:p>
          <a:p>
            <a:r>
              <a:rPr lang="en-US" dirty="0"/>
              <a:t>This metric is not able to well characterized through the method of analysis performed here.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94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C0B-0789-9969-9085-7B5909AD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Adherence to Best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FC3A1E-149C-8DC3-1992-1025AC18C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293077"/>
              </p:ext>
            </p:extLst>
          </p:nvPr>
        </p:nvGraphicFramePr>
        <p:xfrm>
          <a:off x="838200" y="1783080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912758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38190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Principle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Adherence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31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19.4%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54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42.9%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343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Up to 54.8%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187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Characterized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62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77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Up to 22.2%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6971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Not Characterized *** (Up to 8.3%)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832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Characterized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22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451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19B7FB-4CE7-F219-5D6F-5A2749A39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888" y="326390"/>
            <a:ext cx="9294223" cy="620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9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C0B-0789-9969-9085-7B5909AD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Adherence to Best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FC3A1E-149C-8DC3-1992-1025AC18C8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465863"/>
              </p:ext>
            </p:extLst>
          </p:nvPr>
        </p:nvGraphicFramePr>
        <p:xfrm>
          <a:off x="838200" y="1783080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912758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381903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Principle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Adherence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931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19.4%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054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42.9%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343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 to 54.8%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87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Characterized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20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73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Up to 22.2%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971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Characterized *** (Up to 8.3%)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832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Principle 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Not Characterized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22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69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CE6D-6E8A-B91B-8AC6-96039908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67752-B8A6-4DF0-C733-72796FF6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How to Alleviate Health Disparities</a:t>
            </a:r>
          </a:p>
          <a:p>
            <a:r>
              <a:rPr lang="en-US" dirty="0"/>
              <a:t>Be presented alongside proposed value</a:t>
            </a:r>
          </a:p>
          <a:p>
            <a:r>
              <a:rPr lang="en-US" dirty="0"/>
              <a:t>Reduce ‘Black Box’ nature of current models</a:t>
            </a:r>
          </a:p>
          <a:p>
            <a:r>
              <a:rPr lang="en-US" dirty="0"/>
              <a:t>Improve ability to retrain/augment existing models</a:t>
            </a:r>
          </a:p>
          <a:p>
            <a:r>
              <a:rPr lang="en-US" dirty="0"/>
              <a:t>Make non-paid models from research publicly available!!!</a:t>
            </a:r>
          </a:p>
        </p:txBody>
      </p:sp>
    </p:spTree>
    <p:extLst>
      <p:ext uri="{BB962C8B-B14F-4D97-AF65-F5344CB8AC3E}">
        <p14:creationId xmlns:p14="http://schemas.microsoft.com/office/powerpoint/2010/main" val="233279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5B7928-983E-1239-4F78-8354C67B629E}"/>
              </a:ext>
            </a:extLst>
          </p:cNvPr>
          <p:cNvSpPr txBox="1"/>
          <p:nvPr/>
        </p:nvSpPr>
        <p:spPr>
          <a:xfrm>
            <a:off x="3030898" y="2644170"/>
            <a:ext cx="61302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195801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5B7928-983E-1239-4F78-8354C67B629E}"/>
              </a:ext>
            </a:extLst>
          </p:cNvPr>
          <p:cNvSpPr txBox="1"/>
          <p:nvPr/>
        </p:nvSpPr>
        <p:spPr>
          <a:xfrm>
            <a:off x="3204538" y="2644170"/>
            <a:ext cx="57829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6085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CE395-146A-A92A-21CB-ABAA25F76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83" y="2342605"/>
            <a:ext cx="1360129" cy="13476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BFF9B3-E7EB-FBF9-B8D0-EBC2541DF599}"/>
              </a:ext>
            </a:extLst>
          </p:cNvPr>
          <p:cNvSpPr txBox="1"/>
          <p:nvPr/>
        </p:nvSpPr>
        <p:spPr>
          <a:xfrm>
            <a:off x="1848158" y="1898468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Health Disparities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B2145-90EF-0AF0-91E7-0B8B163B1BD0}"/>
              </a:ext>
            </a:extLst>
          </p:cNvPr>
          <p:cNvSpPr txBox="1"/>
          <p:nvPr/>
        </p:nvSpPr>
        <p:spPr>
          <a:xfrm>
            <a:off x="4821452" y="2890391"/>
            <a:ext cx="25490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ARTIFICIAL</a:t>
            </a:r>
            <a:br>
              <a:rPr lang="en-US" sz="3200" dirty="0"/>
            </a:br>
            <a:r>
              <a:rPr lang="en-US" sz="3200" dirty="0"/>
              <a:t>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39A71-452E-FA34-2445-7D312F9E4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049" y="801188"/>
            <a:ext cx="2114356" cy="1691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40028F-A618-D4B6-7BF9-42881A9A33FC}"/>
              </a:ext>
            </a:extLst>
          </p:cNvPr>
          <p:cNvSpPr txBox="1"/>
          <p:nvPr/>
        </p:nvSpPr>
        <p:spPr>
          <a:xfrm>
            <a:off x="5049335" y="505098"/>
            <a:ext cx="20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Improved Outcomes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B3661-A00E-8AEE-5AA3-0291CA70E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1088" y="2729987"/>
            <a:ext cx="2191435" cy="1227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BC0EB-F637-A93B-02BC-3BA3CEF46983}"/>
              </a:ext>
            </a:extLst>
          </p:cNvPr>
          <p:cNvSpPr txBox="1"/>
          <p:nvPr/>
        </p:nvSpPr>
        <p:spPr>
          <a:xfrm>
            <a:off x="8907650" y="2342605"/>
            <a:ext cx="16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Improved Value</a:t>
            </a:r>
          </a:p>
        </p:txBody>
      </p:sp>
      <p:pic>
        <p:nvPicPr>
          <p:cNvPr id="11266" name="Picture 2" descr="Earth globe with people vector 3674954 Vector Art at Vecteezy">
            <a:extLst>
              <a:ext uri="{FF2B5EF4-FFF2-40B4-BE49-F238E27FC236}">
                <a16:creationId xmlns:a16="http://schemas.microsoft.com/office/drawing/2014/main" id="{B7497689-0EC6-D930-8B73-38153561C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599" y="4862924"/>
            <a:ext cx="1639736" cy="168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8ED260-39AC-4738-DA07-759FCED2093E}"/>
              </a:ext>
            </a:extLst>
          </p:cNvPr>
          <p:cNvSpPr txBox="1"/>
          <p:nvPr/>
        </p:nvSpPr>
        <p:spPr>
          <a:xfrm>
            <a:off x="3550691" y="4493592"/>
            <a:ext cx="135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 Utility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BC0605-44E1-FD56-B6C5-5862435FAF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8472" y="4862924"/>
            <a:ext cx="2289178" cy="16775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0C66B9-8BCA-6352-FE80-2C1681EDC83F}"/>
              </a:ext>
            </a:extLst>
          </p:cNvPr>
          <p:cNvSpPr txBox="1"/>
          <p:nvPr/>
        </p:nvSpPr>
        <p:spPr>
          <a:xfrm>
            <a:off x="6525459" y="4667840"/>
            <a:ext cx="238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Improved Transparency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67F2C-742A-D473-A8B4-DFEF240FADD9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550691" y="3163115"/>
            <a:ext cx="1270761" cy="265885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F87BFA-2C33-9772-D199-D9C159252452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468502" y="3343589"/>
            <a:ext cx="1272586" cy="85411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FEBB95-6CD5-53C4-44A8-0F3F4C2CEEA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162227" y="2492673"/>
            <a:ext cx="0" cy="397718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9F6647-2E48-D4D3-D7CE-5C1A5D537FF4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958149" y="3975241"/>
            <a:ext cx="758406" cy="692599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C39ADF-C64D-5CC5-C38B-17CF89A0A73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229467" y="3926597"/>
            <a:ext cx="875582" cy="566995"/>
          </a:xfrm>
          <a:prstGeom prst="straightConnector1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21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5B7928-983E-1239-4F78-8354C67B629E}"/>
              </a:ext>
            </a:extLst>
          </p:cNvPr>
          <p:cNvSpPr txBox="1"/>
          <p:nvPr/>
        </p:nvSpPr>
        <p:spPr>
          <a:xfrm>
            <a:off x="3081392" y="1905506"/>
            <a:ext cx="60292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dirty="0"/>
              <a:t>But…</a:t>
            </a:r>
          </a:p>
          <a:p>
            <a:pPr algn="ctr"/>
            <a:r>
              <a:rPr lang="en-US" sz="9600" dirty="0"/>
              <a:t>Is this true?</a:t>
            </a:r>
          </a:p>
        </p:txBody>
      </p:sp>
    </p:spTree>
    <p:extLst>
      <p:ext uri="{BB962C8B-B14F-4D97-AF65-F5344CB8AC3E}">
        <p14:creationId xmlns:p14="http://schemas.microsoft.com/office/powerpoint/2010/main" val="207829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E1C8C5-035D-5DE4-A7A3-B1761CC13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DC0AF3-0F67-8DCB-6837-0BC880F462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AI tools should aim to alleviate existing health disparities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Outcomes of AI tools should be clinically meaningful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AI tools should aim to reduce overdiagnosis and overtreatment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AI tools should aspire to have high healthcare value and avoid diverting resources from higher priority areas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7A569-2AEA-F901-2235-F9BFA93D4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dirty="0"/>
              <a:t>AI tools should consider the biographical drivers of health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AI tools should be designed to be easily tailored to the local population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AI tools should promote a learning healthcare system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AI tools should facilitate shared decision-making</a:t>
            </a:r>
          </a:p>
          <a:p>
            <a:pPr marL="514350" indent="-514350">
              <a:buFont typeface="+mj-lt"/>
              <a:buAutoNum type="arabicPeriod" startAt="5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2E34B-E865-2330-15B4-5A83162EB6A8}"/>
              </a:ext>
            </a:extLst>
          </p:cNvPr>
          <p:cNvSpPr txBox="1"/>
          <p:nvPr/>
        </p:nvSpPr>
        <p:spPr>
          <a:xfrm>
            <a:off x="0" y="6611779"/>
            <a:ext cx="62776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Badal, K. et al. (2023) Guiding principles for the responsible development of artificial intelligence tools for healthcare.</a:t>
            </a:r>
          </a:p>
        </p:txBody>
      </p:sp>
    </p:spTree>
    <p:extLst>
      <p:ext uri="{BB962C8B-B14F-4D97-AF65-F5344CB8AC3E}">
        <p14:creationId xmlns:p14="http://schemas.microsoft.com/office/powerpoint/2010/main" val="48966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26F4-B06A-CAD1-69FC-267B7D34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0BCB-3C30-0AA7-61E1-4D2D29D71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16634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42 Papers were analyzed from the years 2010 through 2022</a:t>
            </a:r>
          </a:p>
          <a:p>
            <a:r>
              <a:rPr lang="en-US" dirty="0"/>
              <a:t>Initial data collection based on Vasey et al. 2021 (37 papers)</a:t>
            </a:r>
          </a:p>
          <a:p>
            <a:pPr lvl="1"/>
            <a:r>
              <a:rPr lang="en-US" dirty="0"/>
              <a:t>Their metric of interest was association between clinician diagnostic performance and use of machine-learning based clinical diagnostic systems</a:t>
            </a:r>
          </a:p>
          <a:p>
            <a:pPr lvl="1"/>
            <a:r>
              <a:rPr lang="en-US" dirty="0"/>
              <a:t>They found no robust evidence of using algorithms to support rather than replace clinicians</a:t>
            </a:r>
          </a:p>
          <a:p>
            <a:r>
              <a:rPr lang="en-US" dirty="0"/>
              <a:t>5 additional papers of interest were added to diversify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26" name="Picture 2" descr="Flowchart of Study Inclusion">
            <a:extLst>
              <a:ext uri="{FF2B5EF4-FFF2-40B4-BE49-F238E27FC236}">
                <a16:creationId xmlns:a16="http://schemas.microsoft.com/office/drawing/2014/main" id="{095AD97B-6F88-FB27-EAD0-F49020788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499" y="1590855"/>
            <a:ext cx="421132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326E60-078D-4EEE-63AA-421F9FE3FCDF}"/>
              </a:ext>
            </a:extLst>
          </p:cNvPr>
          <p:cNvSpPr txBox="1"/>
          <p:nvPr/>
        </p:nvSpPr>
        <p:spPr>
          <a:xfrm>
            <a:off x="7806499" y="5992297"/>
            <a:ext cx="256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Vasey et al. 2021 Figure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D21E71-6C70-4B58-3922-FF0CD223421F}"/>
              </a:ext>
            </a:extLst>
          </p:cNvPr>
          <p:cNvSpPr txBox="1"/>
          <p:nvPr/>
        </p:nvSpPr>
        <p:spPr>
          <a:xfrm>
            <a:off x="-78376" y="6644703"/>
            <a:ext cx="874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effectLst/>
                <a:latin typeface="Helvetica" pitchFamily="2" charset="0"/>
              </a:rPr>
              <a:t>Vasey, B. et al. (2021). Association of Clinician Diagnostic Performance With Machine Learning-Based Decision Support Systems: A Systematic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2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AB75-CE4E-3BE8-D3AC-56EEFB6A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1: AI tools should aim to alleviate existing health disparities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11DFC1-0D19-8720-A7BB-9C09EA1F8341}"/>
              </a:ext>
            </a:extLst>
          </p:cNvPr>
          <p:cNvSpPr txBox="1"/>
          <p:nvPr/>
        </p:nvSpPr>
        <p:spPr>
          <a:xfrm>
            <a:off x="853440" y="1889760"/>
            <a:ext cx="7035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disadvantaged groups equally access and benefit from the AI model?</a:t>
            </a:r>
          </a:p>
          <a:p>
            <a:r>
              <a:rPr lang="en-US" dirty="0"/>
              <a:t>Can less specialized physicians use the model in smaller settings?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0598E-3A2E-126C-449A-40906EA8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1036"/>
            <a:ext cx="6070446" cy="3746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3FD1B-BC86-3A28-21D2-D147D480E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0446" y="2741036"/>
            <a:ext cx="6070447" cy="374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4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8FD0-15A7-1DEC-BEF6-5FBFBAFA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1: AI tools should aim to alleviate existing health disparities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215E4B-FA0E-90B2-A952-6B900D881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134316"/>
              </p:ext>
            </p:extLst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6578110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328127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78232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88064786"/>
                    </a:ext>
                  </a:extLst>
                </a:gridCol>
              </a:tblGrid>
              <a:tr h="161403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6130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541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651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Partial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11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4650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AAE0056-08DF-8ACE-EAA4-3D0D51BF4E4C}"/>
              </a:ext>
            </a:extLst>
          </p:cNvPr>
          <p:cNvSpPr txBox="1"/>
          <p:nvPr/>
        </p:nvSpPr>
        <p:spPr>
          <a:xfrm>
            <a:off x="6783978" y="2717562"/>
            <a:ext cx="1788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6D545-C70D-9061-9713-38373EB254CA}"/>
              </a:ext>
            </a:extLst>
          </p:cNvPr>
          <p:cNvSpPr txBox="1"/>
          <p:nvPr/>
        </p:nvSpPr>
        <p:spPr>
          <a:xfrm rot="16200000">
            <a:off x="-447063" y="3984172"/>
            <a:ext cx="182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Availability</a:t>
            </a:r>
          </a:p>
        </p:txBody>
      </p:sp>
    </p:spTree>
    <p:extLst>
      <p:ext uri="{BB962C8B-B14F-4D97-AF65-F5344CB8AC3E}">
        <p14:creationId xmlns:p14="http://schemas.microsoft.com/office/powerpoint/2010/main" val="410792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AB75-CE4E-3BE8-D3AC-56EEFB6A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Principle 2: Outcomes of AI tools should be clinically meaningful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5209F-81C4-6D1C-9C4E-A9094025715E}"/>
              </a:ext>
            </a:extLst>
          </p:cNvPr>
          <p:cNvSpPr txBox="1"/>
          <p:nvPr/>
        </p:nvSpPr>
        <p:spPr>
          <a:xfrm>
            <a:off x="838200" y="1690688"/>
            <a:ext cx="1034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model perform in a meaningful manner in any capacity clinically?  Has it been tested against clinicians?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91129F-1699-C79A-BA2F-30433A8D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7" y="3109823"/>
            <a:ext cx="6073433" cy="3748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19061-4930-9BD5-0F26-EC7DE575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109823"/>
            <a:ext cx="6073434" cy="374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7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</TotalTime>
  <Words>991</Words>
  <Application>Microsoft Macintosh PowerPoint</Application>
  <PresentationFormat>Widescreen</PresentationFormat>
  <Paragraphs>199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Office Theme</vt:lpstr>
      <vt:lpstr>Artificial Intelligence and its Use in the Clinic</vt:lpstr>
      <vt:lpstr>PowerPoint Presentation</vt:lpstr>
      <vt:lpstr>PowerPoint Presentation</vt:lpstr>
      <vt:lpstr>PowerPoint Presentation</vt:lpstr>
      <vt:lpstr>Core Principles</vt:lpstr>
      <vt:lpstr>Data Collection</vt:lpstr>
      <vt:lpstr>Principle 1: AI tools should aim to alleviate existing health disparities</vt:lpstr>
      <vt:lpstr>Principle 1: AI tools should aim to alleviate existing health disparities</vt:lpstr>
      <vt:lpstr>Principle 2: Outcomes of AI tools should be clinically meaningful</vt:lpstr>
      <vt:lpstr>Principle 2: Outcomes of AI tools should be clinically meaningful</vt:lpstr>
      <vt:lpstr>Principle 3: AI tools should aim to reduce overdiagnosis and overtreatment</vt:lpstr>
      <vt:lpstr>Principle 4: AI tools should aspire to have high healthcare value and avoid diverting resources from higher priority areas</vt:lpstr>
      <vt:lpstr>Principle 5: AI tools should consider the biographical drivers of health</vt:lpstr>
      <vt:lpstr>Principle 5: AI tools should consider the biographical drivers of health</vt:lpstr>
      <vt:lpstr>Principle 5: AI tools should consider the biographical drivers of health</vt:lpstr>
      <vt:lpstr>Principle 6: AI tools should be designed to be easily tailored to the local population</vt:lpstr>
      <vt:lpstr>Principle 7: AI tools should promote a learning healthcare system</vt:lpstr>
      <vt:lpstr>Principle 8: AI tools should facilitate shared decision-making</vt:lpstr>
      <vt:lpstr>Overall Adherence to Best Practices</vt:lpstr>
      <vt:lpstr>Overall Adherence to Best Practices</vt:lpstr>
      <vt:lpstr>Steps For Improvement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and its Use in the Clinic</dc:title>
  <dc:creator>John Snell</dc:creator>
  <cp:lastModifiedBy>John Snell</cp:lastModifiedBy>
  <cp:revision>4</cp:revision>
  <dcterms:created xsi:type="dcterms:W3CDTF">2023-12-04T01:30:24Z</dcterms:created>
  <dcterms:modified xsi:type="dcterms:W3CDTF">2023-12-04T17:06:49Z</dcterms:modified>
</cp:coreProperties>
</file>