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144000" cy="6858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47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65FB-FE1C-4DA5-BFA1-80A1042A565F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AEE1D-DE39-4D5A-B99D-50E782167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794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65FB-FE1C-4DA5-BFA1-80A1042A565F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AEE1D-DE39-4D5A-B99D-50E782167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953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65FB-FE1C-4DA5-BFA1-80A1042A565F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AEE1D-DE39-4D5A-B99D-50E782167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968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65FB-FE1C-4DA5-BFA1-80A1042A565F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AEE1D-DE39-4D5A-B99D-50E782167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87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65FB-FE1C-4DA5-BFA1-80A1042A565F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AEE1D-DE39-4D5A-B99D-50E782167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809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65FB-FE1C-4DA5-BFA1-80A1042A565F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AEE1D-DE39-4D5A-B99D-50E782167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511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65FB-FE1C-4DA5-BFA1-80A1042A565F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AEE1D-DE39-4D5A-B99D-50E782167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027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65FB-FE1C-4DA5-BFA1-80A1042A565F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AEE1D-DE39-4D5A-B99D-50E782167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567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65FB-FE1C-4DA5-BFA1-80A1042A565F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AEE1D-DE39-4D5A-B99D-50E782167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232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65FB-FE1C-4DA5-BFA1-80A1042A565F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AEE1D-DE39-4D5A-B99D-50E782167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834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65FB-FE1C-4DA5-BFA1-80A1042A565F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AEE1D-DE39-4D5A-B99D-50E782167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942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965FB-FE1C-4DA5-BFA1-80A1042A565F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AEE1D-DE39-4D5A-B99D-50E782167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40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slides/intro_LCI.html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80CA26-C770-427D-80BD-E39829098FB6}"/>
              </a:ext>
            </a:extLst>
          </p:cNvPr>
          <p:cNvSpPr txBox="1"/>
          <p:nvPr/>
        </p:nvSpPr>
        <p:spPr>
          <a:xfrm>
            <a:off x="206792" y="474049"/>
            <a:ext cx="1044004" cy="3000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dirty="0">
                <a:hlinkClick r:id="rId2" action="ppaction://hlinkfile"/>
              </a:rPr>
              <a:t>01-intro_LCI</a:t>
            </a:r>
            <a:endParaRPr lang="en-US" sz="135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83991D-348F-4AEF-AA92-0992AE1CBC84}"/>
              </a:ext>
            </a:extLst>
          </p:cNvPr>
          <p:cNvSpPr txBox="1"/>
          <p:nvPr/>
        </p:nvSpPr>
        <p:spPr>
          <a:xfrm>
            <a:off x="293311" y="1232337"/>
            <a:ext cx="1525867" cy="5078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dirty="0"/>
              <a:t>02-Eso_Dx_Staging</a:t>
            </a:r>
          </a:p>
          <a:p>
            <a:r>
              <a:rPr lang="en-US" sz="1350" dirty="0"/>
              <a:t>TNM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72452C-04D3-47D5-99CD-EE28939D5096}"/>
              </a:ext>
            </a:extLst>
          </p:cNvPr>
          <p:cNvSpPr txBox="1"/>
          <p:nvPr/>
        </p:nvSpPr>
        <p:spPr>
          <a:xfrm>
            <a:off x="279012" y="3780072"/>
            <a:ext cx="1554465" cy="71558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dirty="0"/>
              <a:t>04-Eso_Rx_Options</a:t>
            </a:r>
          </a:p>
          <a:p>
            <a:r>
              <a:rPr lang="en-US" sz="1350" dirty="0"/>
              <a:t>- Non-obstructing</a:t>
            </a:r>
          </a:p>
          <a:p>
            <a:r>
              <a:rPr lang="en-US" sz="1350" dirty="0"/>
              <a:t>- Obstructing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CC4B27-74BF-42B0-A562-D799BD75A8F3}"/>
              </a:ext>
            </a:extLst>
          </p:cNvPr>
          <p:cNvSpPr txBox="1"/>
          <p:nvPr/>
        </p:nvSpPr>
        <p:spPr>
          <a:xfrm>
            <a:off x="2181073" y="2366769"/>
            <a:ext cx="1089081" cy="60785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dirty="0"/>
              <a:t>06-Eso_Early</a:t>
            </a:r>
          </a:p>
          <a:p>
            <a:r>
              <a:rPr lang="en-US" sz="1000" dirty="0"/>
              <a:t>Non-Obstruct</a:t>
            </a:r>
          </a:p>
          <a:p>
            <a:r>
              <a:rPr lang="en-US" sz="1000" dirty="0"/>
              <a:t>EMR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C02B10-6E30-45C0-A0C0-E1770A88C27E}"/>
              </a:ext>
            </a:extLst>
          </p:cNvPr>
          <p:cNvSpPr txBox="1"/>
          <p:nvPr/>
        </p:nvSpPr>
        <p:spPr>
          <a:xfrm>
            <a:off x="2174274" y="4853444"/>
            <a:ext cx="1437253" cy="45397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dirty="0"/>
              <a:t>08-Eso_Advanced</a:t>
            </a:r>
          </a:p>
          <a:p>
            <a:r>
              <a:rPr lang="en-US" sz="1000" dirty="0"/>
              <a:t>Obstructing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FCAC26-BD9F-4DF4-9676-7BE1D1466BC6}"/>
              </a:ext>
            </a:extLst>
          </p:cNvPr>
          <p:cNvSpPr txBox="1"/>
          <p:nvPr/>
        </p:nvSpPr>
        <p:spPr>
          <a:xfrm>
            <a:off x="4136983" y="1761682"/>
            <a:ext cx="1281376" cy="3000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dirty="0"/>
              <a:t>12-Eso_Surgery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AD4664-4D8E-4A86-ACC7-208973955CA6}"/>
              </a:ext>
            </a:extLst>
          </p:cNvPr>
          <p:cNvSpPr txBox="1"/>
          <p:nvPr/>
        </p:nvSpPr>
        <p:spPr>
          <a:xfrm>
            <a:off x="6156270" y="1510651"/>
            <a:ext cx="982257" cy="3000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dirty="0"/>
              <a:t>34-Exercise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E0A542-1E48-4B6B-92FD-87186F7B6984}"/>
              </a:ext>
            </a:extLst>
          </p:cNvPr>
          <p:cNvSpPr txBox="1"/>
          <p:nvPr/>
        </p:nvSpPr>
        <p:spPr>
          <a:xfrm>
            <a:off x="4273517" y="558966"/>
            <a:ext cx="694421" cy="3000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dirty="0"/>
              <a:t>30-Risk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E1C121-1ED9-49C9-AD50-939FC2470425}"/>
              </a:ext>
            </a:extLst>
          </p:cNvPr>
          <p:cNvSpPr txBox="1"/>
          <p:nvPr/>
        </p:nvSpPr>
        <p:spPr>
          <a:xfrm>
            <a:off x="4280869" y="1151689"/>
            <a:ext cx="993605" cy="3000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dirty="0"/>
              <a:t>32-Surgeon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1A7EDA-CFFB-4CA8-B281-97EAE7D23911}"/>
              </a:ext>
            </a:extLst>
          </p:cNvPr>
          <p:cNvSpPr txBox="1"/>
          <p:nvPr/>
        </p:nvSpPr>
        <p:spPr>
          <a:xfrm>
            <a:off x="3776820" y="4315941"/>
            <a:ext cx="2001702" cy="3000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/>
              <a:t>13-Eso</a:t>
            </a:r>
            <a:r>
              <a:rPr lang="en-US" sz="1350" dirty="0"/>
              <a:t>_Locally_Advanced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3722B1-347F-45FF-9CC9-17F757F03EAA}"/>
              </a:ext>
            </a:extLst>
          </p:cNvPr>
          <p:cNvSpPr txBox="1"/>
          <p:nvPr/>
        </p:nvSpPr>
        <p:spPr>
          <a:xfrm>
            <a:off x="3785993" y="5234741"/>
            <a:ext cx="1490408" cy="3000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dirty="0"/>
              <a:t>16-Eso_Metastatic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B3E52BF-F4A7-43FB-991B-849220B42D60}"/>
              </a:ext>
            </a:extLst>
          </p:cNvPr>
          <p:cNvSpPr txBox="1"/>
          <p:nvPr/>
        </p:nvSpPr>
        <p:spPr>
          <a:xfrm>
            <a:off x="4176100" y="6420187"/>
            <a:ext cx="710194" cy="3000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dirty="0"/>
              <a:t>26-Port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2A3A7E-2695-438A-A64F-02E65324D99E}"/>
              </a:ext>
            </a:extLst>
          </p:cNvPr>
          <p:cNvSpPr txBox="1"/>
          <p:nvPr/>
        </p:nvSpPr>
        <p:spPr>
          <a:xfrm>
            <a:off x="6291538" y="3238221"/>
            <a:ext cx="1056700" cy="3000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dirty="0"/>
              <a:t>22-Nutrition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DA7FF1E-6B93-4A1D-939F-71E97E5B02B7}"/>
              </a:ext>
            </a:extLst>
          </p:cNvPr>
          <p:cNvSpPr txBox="1"/>
          <p:nvPr/>
        </p:nvSpPr>
        <p:spPr>
          <a:xfrm>
            <a:off x="7489622" y="2636745"/>
            <a:ext cx="1304844" cy="3000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dirty="0"/>
              <a:t>24-Gastrostomy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014706-F15B-4FDA-929E-0FF445FCFF40}"/>
              </a:ext>
            </a:extLst>
          </p:cNvPr>
          <p:cNvSpPr txBox="1"/>
          <p:nvPr/>
        </p:nvSpPr>
        <p:spPr>
          <a:xfrm>
            <a:off x="7497701" y="3852700"/>
            <a:ext cx="1296765" cy="3000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dirty="0"/>
              <a:t>36-Jejunostomy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AF2B6AA-440C-4CB4-BB8F-ABB9B6F3F7E1}"/>
              </a:ext>
            </a:extLst>
          </p:cNvPr>
          <p:cNvSpPr txBox="1"/>
          <p:nvPr/>
        </p:nvSpPr>
        <p:spPr>
          <a:xfrm>
            <a:off x="6125628" y="535530"/>
            <a:ext cx="1582100" cy="3000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dirty="0"/>
              <a:t>38-Nutrition postop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961DDD26-E017-4927-A5F5-5FF419988030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1833477" y="4137863"/>
            <a:ext cx="340797" cy="9425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09E349E6-7C10-4532-BAAC-5F63049F2046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1833477" y="2670699"/>
            <a:ext cx="347596" cy="14671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62E6B706-B407-4A29-9CA7-05AF6E3554CF}"/>
              </a:ext>
            </a:extLst>
          </p:cNvPr>
          <p:cNvCxnSpPr>
            <a:cxnSpLocks/>
            <a:stCxn id="8" idx="3"/>
            <a:endCxn id="14" idx="1"/>
          </p:cNvCxnSpPr>
          <p:nvPr/>
        </p:nvCxnSpPr>
        <p:spPr>
          <a:xfrm flipV="1">
            <a:off x="3611527" y="4465982"/>
            <a:ext cx="165293" cy="6144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96898BA7-51DE-46BD-8E97-6877ED4284E0}"/>
              </a:ext>
            </a:extLst>
          </p:cNvPr>
          <p:cNvCxnSpPr>
            <a:cxnSpLocks/>
            <a:stCxn id="8" idx="3"/>
            <a:endCxn id="16" idx="1"/>
          </p:cNvCxnSpPr>
          <p:nvPr/>
        </p:nvCxnSpPr>
        <p:spPr>
          <a:xfrm>
            <a:off x="3611527" y="5080429"/>
            <a:ext cx="174466" cy="3043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A3B3B90E-3560-4944-B416-BCAEADF5C367}"/>
              </a:ext>
            </a:extLst>
          </p:cNvPr>
          <p:cNvSpPr txBox="1"/>
          <p:nvPr/>
        </p:nvSpPr>
        <p:spPr>
          <a:xfrm>
            <a:off x="6916678" y="4631931"/>
            <a:ext cx="1039580" cy="3000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dirty="0"/>
              <a:t>The Journey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E3C4382-20C2-43CA-A990-B05BCE6C5053}"/>
              </a:ext>
            </a:extLst>
          </p:cNvPr>
          <p:cNvSpPr txBox="1"/>
          <p:nvPr/>
        </p:nvSpPr>
        <p:spPr>
          <a:xfrm>
            <a:off x="6916679" y="4934659"/>
            <a:ext cx="748923" cy="3000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dirty="0"/>
              <a:t>Support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EA634EA-47EA-4937-A08B-BB5C070EB1BA}"/>
              </a:ext>
            </a:extLst>
          </p:cNvPr>
          <p:cNvSpPr txBox="1"/>
          <p:nvPr/>
        </p:nvSpPr>
        <p:spPr>
          <a:xfrm>
            <a:off x="6916678" y="5246410"/>
            <a:ext cx="1607299" cy="3000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dirty="0"/>
              <a:t>Information Sources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51BD69EE-A415-4C7A-9380-BF9BE2D634B9}"/>
              </a:ext>
            </a:extLst>
          </p:cNvPr>
          <p:cNvCxnSpPr>
            <a:cxnSpLocks/>
            <a:stCxn id="7" idx="2"/>
          </p:cNvCxnSpPr>
          <p:nvPr/>
        </p:nvCxnSpPr>
        <p:spPr>
          <a:xfrm rot="16200000" flipH="1">
            <a:off x="2058728" y="3641513"/>
            <a:ext cx="1871963" cy="53819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88DC23E-30BA-4C60-9E12-B4A363AD95A5}"/>
              </a:ext>
            </a:extLst>
          </p:cNvPr>
          <p:cNvSpPr txBox="1"/>
          <p:nvPr/>
        </p:nvSpPr>
        <p:spPr>
          <a:xfrm>
            <a:off x="3801446" y="5820023"/>
            <a:ext cx="1459502" cy="3000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dirty="0"/>
              <a:t>40-Chemotherapy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C8337FE-F416-4D0F-AD72-FE6BB6E39710}"/>
              </a:ext>
            </a:extLst>
          </p:cNvPr>
          <p:cNvSpPr txBox="1"/>
          <p:nvPr/>
        </p:nvSpPr>
        <p:spPr>
          <a:xfrm>
            <a:off x="6916678" y="5542759"/>
            <a:ext cx="863121" cy="3000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dirty="0"/>
              <a:t>Prognosis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A28A31B-0411-49F1-8B1E-278E64A9B59C}"/>
              </a:ext>
            </a:extLst>
          </p:cNvPr>
          <p:cNvSpPr txBox="1"/>
          <p:nvPr/>
        </p:nvSpPr>
        <p:spPr>
          <a:xfrm>
            <a:off x="195303" y="2083278"/>
            <a:ext cx="1721882" cy="5078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dirty="0"/>
              <a:t>03-EsoCA_Care_Team</a:t>
            </a:r>
          </a:p>
          <a:p>
            <a:endParaRPr lang="en-US" sz="1350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00CEE77-6867-4084-83A8-233FEE1F5A8D}"/>
              </a:ext>
            </a:extLst>
          </p:cNvPr>
          <p:cNvCxnSpPr>
            <a:cxnSpLocks/>
            <a:stCxn id="35" idx="2"/>
            <a:endCxn id="6" idx="0"/>
          </p:cNvCxnSpPr>
          <p:nvPr/>
        </p:nvCxnSpPr>
        <p:spPr>
          <a:xfrm>
            <a:off x="1056244" y="2591109"/>
            <a:ext cx="1" cy="1188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CCAA9F39-E16F-4769-AE38-C6AA5519A84D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 flipV="1">
            <a:off x="3270154" y="1911723"/>
            <a:ext cx="866829" cy="758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CB71A611-3A61-496E-AACA-76F0C2076F1E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 flipV="1">
            <a:off x="5276401" y="3388262"/>
            <a:ext cx="1015137" cy="1996520"/>
          </a:xfrm>
          <a:prstGeom prst="bentConnector3">
            <a:avLst>
              <a:gd name="adj1" fmla="val 645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4046550D-3B88-45A1-BD04-0A70E31659DB}"/>
              </a:ext>
            </a:extLst>
          </p:cNvPr>
          <p:cNvSpPr txBox="1"/>
          <p:nvPr/>
        </p:nvSpPr>
        <p:spPr>
          <a:xfrm>
            <a:off x="609216" y="130659"/>
            <a:ext cx="1473673" cy="30008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350" b="1" dirty="0"/>
              <a:t>Staging/Diagnosis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59FABEE-888B-41B2-9009-885D5E8CC4E9}"/>
              </a:ext>
            </a:extLst>
          </p:cNvPr>
          <p:cNvSpPr txBox="1"/>
          <p:nvPr/>
        </p:nvSpPr>
        <p:spPr>
          <a:xfrm>
            <a:off x="6874851" y="177764"/>
            <a:ext cx="758541" cy="30008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350" b="1" dirty="0"/>
              <a:t>Support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D7B6B2F-D4F7-4105-ADB6-17153DC22EAA}"/>
              </a:ext>
            </a:extLst>
          </p:cNvPr>
          <p:cNvSpPr txBox="1"/>
          <p:nvPr/>
        </p:nvSpPr>
        <p:spPr>
          <a:xfrm>
            <a:off x="4527449" y="208450"/>
            <a:ext cx="927305" cy="30008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350" b="1" dirty="0"/>
              <a:t>Treatment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8576477-6C77-4839-B9C5-9A7774E65F03}"/>
              </a:ext>
            </a:extLst>
          </p:cNvPr>
          <p:cNvSpPr txBox="1"/>
          <p:nvPr/>
        </p:nvSpPr>
        <p:spPr>
          <a:xfrm>
            <a:off x="7413092" y="3238221"/>
            <a:ext cx="1421736" cy="3000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dirty="0"/>
              <a:t>XX-Feeding Tubes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F5987DC-1FC8-4C2C-B423-456B83F803A4}"/>
              </a:ext>
            </a:extLst>
          </p:cNvPr>
          <p:cNvSpPr txBox="1"/>
          <p:nvPr/>
        </p:nvSpPr>
        <p:spPr>
          <a:xfrm>
            <a:off x="1377253" y="455586"/>
            <a:ext cx="1536254" cy="3000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dirty="0"/>
              <a:t>015-Eso-Symptoms</a:t>
            </a:r>
          </a:p>
        </p:txBody>
      </p:sp>
      <p:cxnSp>
        <p:nvCxnSpPr>
          <p:cNvPr id="84" name="Connector: Elbow 49">
            <a:extLst>
              <a:ext uri="{FF2B5EF4-FFF2-40B4-BE49-F238E27FC236}">
                <a16:creationId xmlns:a16="http://schemas.microsoft.com/office/drawing/2014/main" id="{A035A45B-DB78-4D23-A038-A79F29BEB803}"/>
              </a:ext>
            </a:extLst>
          </p:cNvPr>
          <p:cNvCxnSpPr>
            <a:cxnSpLocks/>
            <a:stCxn id="83" idx="2"/>
            <a:endCxn id="5" idx="0"/>
          </p:cNvCxnSpPr>
          <p:nvPr/>
        </p:nvCxnSpPr>
        <p:spPr>
          <a:xfrm flipH="1">
            <a:off x="1056245" y="755668"/>
            <a:ext cx="1089135" cy="476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or: Elbow 49">
            <a:extLst>
              <a:ext uri="{FF2B5EF4-FFF2-40B4-BE49-F238E27FC236}">
                <a16:creationId xmlns:a16="http://schemas.microsoft.com/office/drawing/2014/main" id="{AC212AA1-810B-4510-BA78-02F56112F41F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728794" y="774131"/>
            <a:ext cx="327451" cy="458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36B1369E-F08C-4D98-9D7E-88492302FFD2}"/>
              </a:ext>
            </a:extLst>
          </p:cNvPr>
          <p:cNvCxnSpPr>
            <a:cxnSpLocks/>
            <a:stCxn id="5" idx="2"/>
            <a:endCxn id="35" idx="0"/>
          </p:cNvCxnSpPr>
          <p:nvPr/>
        </p:nvCxnSpPr>
        <p:spPr>
          <a:xfrm flipH="1">
            <a:off x="1056244" y="1740168"/>
            <a:ext cx="1" cy="343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C583AA99-2382-40C0-9F02-DD797900A223}"/>
              </a:ext>
            </a:extLst>
          </p:cNvPr>
          <p:cNvCxnSpPr>
            <a:cxnSpLocks/>
            <a:stCxn id="14" idx="0"/>
            <a:endCxn id="10" idx="2"/>
          </p:cNvCxnSpPr>
          <p:nvPr/>
        </p:nvCxnSpPr>
        <p:spPr>
          <a:xfrm flipV="1">
            <a:off x="4777671" y="2061764"/>
            <a:ext cx="0" cy="2254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99C12838-96C9-4892-8A46-C3C4773B0DCE}"/>
              </a:ext>
            </a:extLst>
          </p:cNvPr>
          <p:cNvCxnSpPr>
            <a:cxnSpLocks/>
            <a:stCxn id="10" idx="0"/>
            <a:endCxn id="13" idx="2"/>
          </p:cNvCxnSpPr>
          <p:nvPr/>
        </p:nvCxnSpPr>
        <p:spPr>
          <a:xfrm flipV="1">
            <a:off x="4777671" y="1451771"/>
            <a:ext cx="1" cy="309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752872E6-36F0-4A67-81A0-DBFE4995C251}"/>
              </a:ext>
            </a:extLst>
          </p:cNvPr>
          <p:cNvCxnSpPr>
            <a:stCxn id="16" idx="2"/>
            <a:endCxn id="46" idx="0"/>
          </p:cNvCxnSpPr>
          <p:nvPr/>
        </p:nvCxnSpPr>
        <p:spPr>
          <a:xfrm>
            <a:off x="4531197" y="5534823"/>
            <a:ext cx="0" cy="2852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116FD506-76CB-4080-B905-8197F7E61DEB}"/>
              </a:ext>
            </a:extLst>
          </p:cNvPr>
          <p:cNvCxnSpPr/>
          <p:nvPr/>
        </p:nvCxnSpPr>
        <p:spPr>
          <a:xfrm>
            <a:off x="4518208" y="6120105"/>
            <a:ext cx="9241" cy="2852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4798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472</TotalTime>
  <Words>67</Words>
  <Application>Microsoft Office PowerPoint</Application>
  <PresentationFormat>Letter Paper (8.5x11 in)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Salo, Jonathan</dc:creator>
  <cp:lastModifiedBy>Salo, Jonathan</cp:lastModifiedBy>
  <cp:revision>9</cp:revision>
  <cp:lastPrinted>2022-01-15T11:55:59Z</cp:lastPrinted>
  <dcterms:created xsi:type="dcterms:W3CDTF">2021-10-27T12:13:38Z</dcterms:created>
  <dcterms:modified xsi:type="dcterms:W3CDTF">2022-01-15T13:47:57Z</dcterms:modified>
</cp:coreProperties>
</file>