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65FB-FE1C-4DA5-BFA1-80A1042A565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EE1D-DE39-4D5A-B99D-50E782167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slides/intro_LCI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0CA26-C770-427D-80BD-E39829098FB6}"/>
              </a:ext>
            </a:extLst>
          </p:cNvPr>
          <p:cNvSpPr txBox="1"/>
          <p:nvPr/>
        </p:nvSpPr>
        <p:spPr>
          <a:xfrm>
            <a:off x="206792" y="474049"/>
            <a:ext cx="10440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hlinkClick r:id="rId2" action="ppaction://hlinkfile"/>
              </a:rPr>
              <a:t>01-intro_LCI</a:t>
            </a:r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3991D-348F-4AEF-AA92-0992AE1CBC84}"/>
              </a:ext>
            </a:extLst>
          </p:cNvPr>
          <p:cNvSpPr txBox="1"/>
          <p:nvPr/>
        </p:nvSpPr>
        <p:spPr>
          <a:xfrm>
            <a:off x="293311" y="1232337"/>
            <a:ext cx="1525867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02-Eso_Dx_Staging</a:t>
            </a:r>
          </a:p>
          <a:p>
            <a:r>
              <a:rPr lang="en-US" sz="1350" dirty="0"/>
              <a:t>TNM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452C-04D3-47D5-99CD-EE28939D5096}"/>
              </a:ext>
            </a:extLst>
          </p:cNvPr>
          <p:cNvSpPr txBox="1"/>
          <p:nvPr/>
        </p:nvSpPr>
        <p:spPr>
          <a:xfrm>
            <a:off x="279012" y="3780072"/>
            <a:ext cx="1554465" cy="715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04-Eso_Rx_Options</a:t>
            </a:r>
          </a:p>
          <a:p>
            <a:r>
              <a:rPr lang="en-US" sz="1350" dirty="0"/>
              <a:t>- Early Stage</a:t>
            </a:r>
          </a:p>
          <a:p>
            <a:r>
              <a:rPr lang="en-US" sz="1350" dirty="0"/>
              <a:t>- Advanced Stage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C4B27-74BF-42B0-A562-D799BD75A8F3}"/>
              </a:ext>
            </a:extLst>
          </p:cNvPr>
          <p:cNvSpPr txBox="1"/>
          <p:nvPr/>
        </p:nvSpPr>
        <p:spPr>
          <a:xfrm>
            <a:off x="2181073" y="2366769"/>
            <a:ext cx="1089081" cy="453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06-Eso_Early</a:t>
            </a:r>
          </a:p>
          <a:p>
            <a:r>
              <a:rPr lang="en-US" sz="1000" dirty="0"/>
              <a:t>EMR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02B10-6E30-45C0-A0C0-E1770A88C27E}"/>
              </a:ext>
            </a:extLst>
          </p:cNvPr>
          <p:cNvSpPr txBox="1"/>
          <p:nvPr/>
        </p:nvSpPr>
        <p:spPr>
          <a:xfrm>
            <a:off x="2174274" y="4853444"/>
            <a:ext cx="1437253" cy="6078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08-Eso_Advanced</a:t>
            </a:r>
          </a:p>
          <a:p>
            <a:r>
              <a:rPr lang="en-US" sz="1000" dirty="0"/>
              <a:t>Locally Advanced</a:t>
            </a:r>
            <a:br>
              <a:rPr lang="en-US" sz="1000" dirty="0"/>
            </a:br>
            <a:r>
              <a:rPr lang="en-US" sz="1000" dirty="0"/>
              <a:t>Metastatic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CAC26-BD9F-4DF4-9676-7BE1D1466BC6}"/>
              </a:ext>
            </a:extLst>
          </p:cNvPr>
          <p:cNvSpPr txBox="1"/>
          <p:nvPr/>
        </p:nvSpPr>
        <p:spPr>
          <a:xfrm>
            <a:off x="4136983" y="1762435"/>
            <a:ext cx="128137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12-Eso_Surgery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D4664-4D8E-4A86-ACC7-208973955CA6}"/>
              </a:ext>
            </a:extLst>
          </p:cNvPr>
          <p:cNvSpPr txBox="1"/>
          <p:nvPr/>
        </p:nvSpPr>
        <p:spPr>
          <a:xfrm>
            <a:off x="5976777" y="1762435"/>
            <a:ext cx="982257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34-Exercise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0A542-1E48-4B6B-92FD-87186F7B6984}"/>
              </a:ext>
            </a:extLst>
          </p:cNvPr>
          <p:cNvSpPr txBox="1"/>
          <p:nvPr/>
        </p:nvSpPr>
        <p:spPr>
          <a:xfrm>
            <a:off x="4430461" y="558966"/>
            <a:ext cx="6944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30-Risk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C121-1ED9-49C9-AD50-939FC2470425}"/>
              </a:ext>
            </a:extLst>
          </p:cNvPr>
          <p:cNvSpPr txBox="1"/>
          <p:nvPr/>
        </p:nvSpPr>
        <p:spPr>
          <a:xfrm>
            <a:off x="4280869" y="1151689"/>
            <a:ext cx="99360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32-Surgeon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A7EDA-CFFB-4CA8-B281-97EAE7D23911}"/>
              </a:ext>
            </a:extLst>
          </p:cNvPr>
          <p:cNvSpPr txBox="1"/>
          <p:nvPr/>
        </p:nvSpPr>
        <p:spPr>
          <a:xfrm>
            <a:off x="3776819" y="3256577"/>
            <a:ext cx="2001702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14-Eso_Locally_Advanced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722B1-347F-45FF-9CC9-17F757F03EAA}"/>
              </a:ext>
            </a:extLst>
          </p:cNvPr>
          <p:cNvSpPr txBox="1"/>
          <p:nvPr/>
        </p:nvSpPr>
        <p:spPr>
          <a:xfrm>
            <a:off x="4032467" y="6004385"/>
            <a:ext cx="149040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16-Eso_Metastatic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52BF-F4A7-43FB-991B-849220B42D60}"/>
              </a:ext>
            </a:extLst>
          </p:cNvPr>
          <p:cNvSpPr txBox="1"/>
          <p:nvPr/>
        </p:nvSpPr>
        <p:spPr>
          <a:xfrm>
            <a:off x="8367962" y="4624955"/>
            <a:ext cx="71019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26-Port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A3A7E-2695-438A-A64F-02E65324D99E}"/>
              </a:ext>
            </a:extLst>
          </p:cNvPr>
          <p:cNvSpPr txBox="1"/>
          <p:nvPr/>
        </p:nvSpPr>
        <p:spPr>
          <a:xfrm>
            <a:off x="7217721" y="1762435"/>
            <a:ext cx="1564236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22-NutritionEsoCa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FF1E-6B93-4A1D-939F-71E97E5B02B7}"/>
              </a:ext>
            </a:extLst>
          </p:cNvPr>
          <p:cNvSpPr txBox="1"/>
          <p:nvPr/>
        </p:nvSpPr>
        <p:spPr>
          <a:xfrm>
            <a:off x="6082411" y="3671783"/>
            <a:ext cx="130484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24-Gastrostomy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4706-F15B-4FDA-929E-0FF445FCFF40}"/>
              </a:ext>
            </a:extLst>
          </p:cNvPr>
          <p:cNvSpPr txBox="1"/>
          <p:nvPr/>
        </p:nvSpPr>
        <p:spPr>
          <a:xfrm>
            <a:off x="7559336" y="3687557"/>
            <a:ext cx="12967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28-Jejunostomy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2B6AA-440C-4CB4-BB8F-ABB9B6F3F7E1}"/>
              </a:ext>
            </a:extLst>
          </p:cNvPr>
          <p:cNvSpPr txBox="1"/>
          <p:nvPr/>
        </p:nvSpPr>
        <p:spPr>
          <a:xfrm>
            <a:off x="6641836" y="705224"/>
            <a:ext cx="158210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38-Nutrition postop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1DDD26-E017-4927-A5F5-5FF4199880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833477" y="4137863"/>
            <a:ext cx="340797" cy="1019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E349E6-7C10-4532-BAAC-5F63049F20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33477" y="2593754"/>
            <a:ext cx="347596" cy="1544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E6B706-B407-4A29-9CA7-05AF6E3554C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611527" y="3406618"/>
            <a:ext cx="165292" cy="1750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6898BA7-51DE-46BD-8E97-6877ED4284E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3611527" y="5157374"/>
            <a:ext cx="420940" cy="997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3B90E-3560-4944-B416-BCAEADF5C367}"/>
              </a:ext>
            </a:extLst>
          </p:cNvPr>
          <p:cNvSpPr txBox="1"/>
          <p:nvPr/>
        </p:nvSpPr>
        <p:spPr>
          <a:xfrm>
            <a:off x="6217250" y="6398706"/>
            <a:ext cx="103958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The Journey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3C4382-20C2-43CA-A990-B05BCE6C5053}"/>
              </a:ext>
            </a:extLst>
          </p:cNvPr>
          <p:cNvSpPr txBox="1"/>
          <p:nvPr/>
        </p:nvSpPr>
        <p:spPr>
          <a:xfrm>
            <a:off x="7184874" y="5278045"/>
            <a:ext cx="748923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Support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A634EA-47EA-4937-A08B-BB5C070EB1BA}"/>
              </a:ext>
            </a:extLst>
          </p:cNvPr>
          <p:cNvSpPr txBox="1"/>
          <p:nvPr/>
        </p:nvSpPr>
        <p:spPr>
          <a:xfrm>
            <a:off x="7323245" y="6102357"/>
            <a:ext cx="160729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Information Sources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BD69EE-A415-4C7A-9380-BF9BE2D634B9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981784" y="3564569"/>
            <a:ext cx="2025851" cy="5381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88DC23E-30BA-4C60-9E12-B4A363AD95A5}"/>
              </a:ext>
            </a:extLst>
          </p:cNvPr>
          <p:cNvSpPr txBox="1"/>
          <p:nvPr/>
        </p:nvSpPr>
        <p:spPr>
          <a:xfrm>
            <a:off x="6872417" y="4624955"/>
            <a:ext cx="1373838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40-Chemo + Port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8337FE-F416-4D0F-AD72-FE6BB6E39710}"/>
              </a:ext>
            </a:extLst>
          </p:cNvPr>
          <p:cNvSpPr txBox="1"/>
          <p:nvPr/>
        </p:nvSpPr>
        <p:spPr>
          <a:xfrm>
            <a:off x="7323245" y="6398706"/>
            <a:ext cx="8631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Prognosis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8A31B-0411-49F1-8B1E-278E64A9B59C}"/>
              </a:ext>
            </a:extLst>
          </p:cNvPr>
          <p:cNvSpPr txBox="1"/>
          <p:nvPr/>
        </p:nvSpPr>
        <p:spPr>
          <a:xfrm>
            <a:off x="195303" y="2083278"/>
            <a:ext cx="1721882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03-EsoCA_Care_Team</a:t>
            </a:r>
          </a:p>
          <a:p>
            <a:endParaRPr lang="en-US" sz="13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0CEE77-6867-4084-83A8-233FEE1F5A8D}"/>
              </a:ext>
            </a:extLst>
          </p:cNvPr>
          <p:cNvCxnSpPr>
            <a:cxnSpLocks/>
            <a:stCxn id="35" idx="2"/>
            <a:endCxn id="6" idx="0"/>
          </p:cNvCxnSpPr>
          <p:nvPr/>
        </p:nvCxnSpPr>
        <p:spPr>
          <a:xfrm>
            <a:off x="1056244" y="2591109"/>
            <a:ext cx="1" cy="118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CAA9F39-E16F-4769-AE38-C6AA5519A84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270154" y="1912476"/>
            <a:ext cx="866829" cy="6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46550D-3B88-45A1-BD04-0A70E31659DB}"/>
              </a:ext>
            </a:extLst>
          </p:cNvPr>
          <p:cNvSpPr txBox="1"/>
          <p:nvPr/>
        </p:nvSpPr>
        <p:spPr>
          <a:xfrm>
            <a:off x="609216" y="130659"/>
            <a:ext cx="14736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Staging/Diagnosis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9FABEE-888B-41B2-9009-885D5E8CC4E9}"/>
              </a:ext>
            </a:extLst>
          </p:cNvPr>
          <p:cNvSpPr txBox="1"/>
          <p:nvPr/>
        </p:nvSpPr>
        <p:spPr>
          <a:xfrm>
            <a:off x="6874851" y="177764"/>
            <a:ext cx="758541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Support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7B6B2F-D4F7-4105-ADB6-17153DC22EAA}"/>
              </a:ext>
            </a:extLst>
          </p:cNvPr>
          <p:cNvSpPr txBox="1"/>
          <p:nvPr/>
        </p:nvSpPr>
        <p:spPr>
          <a:xfrm>
            <a:off x="4314018" y="130659"/>
            <a:ext cx="927305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Treatment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576477-6C77-4839-B9C5-9A7774E65F03}"/>
              </a:ext>
            </a:extLst>
          </p:cNvPr>
          <p:cNvSpPr txBox="1"/>
          <p:nvPr/>
        </p:nvSpPr>
        <p:spPr>
          <a:xfrm>
            <a:off x="6848467" y="2469741"/>
            <a:ext cx="156423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23-Feeding_Tubes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5987DC-1FC8-4C2C-B423-456B83F803A4}"/>
              </a:ext>
            </a:extLst>
          </p:cNvPr>
          <p:cNvSpPr txBox="1"/>
          <p:nvPr/>
        </p:nvSpPr>
        <p:spPr>
          <a:xfrm>
            <a:off x="1377253" y="455586"/>
            <a:ext cx="153625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015-Eso-Symptoms</a:t>
            </a:r>
          </a:p>
        </p:txBody>
      </p:sp>
      <p:cxnSp>
        <p:nvCxnSpPr>
          <p:cNvPr id="84" name="Connector: Elbow 49">
            <a:extLst>
              <a:ext uri="{FF2B5EF4-FFF2-40B4-BE49-F238E27FC236}">
                <a16:creationId xmlns:a16="http://schemas.microsoft.com/office/drawing/2014/main" id="{A035A45B-DB78-4D23-A038-A79F29BEB803}"/>
              </a:ext>
            </a:extLst>
          </p:cNvPr>
          <p:cNvCxnSpPr>
            <a:cxnSpLocks/>
            <a:stCxn id="83" idx="2"/>
            <a:endCxn id="5" idx="0"/>
          </p:cNvCxnSpPr>
          <p:nvPr/>
        </p:nvCxnSpPr>
        <p:spPr>
          <a:xfrm flipH="1">
            <a:off x="1056245" y="755668"/>
            <a:ext cx="1089135" cy="47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49">
            <a:extLst>
              <a:ext uri="{FF2B5EF4-FFF2-40B4-BE49-F238E27FC236}">
                <a16:creationId xmlns:a16="http://schemas.microsoft.com/office/drawing/2014/main" id="{AC212AA1-810B-4510-BA78-02F56112F41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28794" y="774131"/>
            <a:ext cx="327451" cy="45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6B1369E-F08C-4D98-9D7E-88492302FFD2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1056244" y="1740168"/>
            <a:ext cx="1" cy="3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583AA99-2382-40C0-9F02-DD797900A22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4777670" y="2062517"/>
            <a:ext cx="1" cy="119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9C12838-96C9-4892-8A46-C3C4773B0DCE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4777671" y="1451771"/>
            <a:ext cx="1" cy="31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49">
            <a:extLst>
              <a:ext uri="{FF2B5EF4-FFF2-40B4-BE49-F238E27FC236}">
                <a16:creationId xmlns:a16="http://schemas.microsoft.com/office/drawing/2014/main" id="{2F7B8DC7-B318-4BE7-BDAA-2AEE267AE932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6720907" y="2769823"/>
            <a:ext cx="909680" cy="9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49">
            <a:extLst>
              <a:ext uri="{FF2B5EF4-FFF2-40B4-BE49-F238E27FC236}">
                <a16:creationId xmlns:a16="http://schemas.microsoft.com/office/drawing/2014/main" id="{6732E7AE-761C-44AB-8F06-8D4B5D3E12A4}"/>
              </a:ext>
            </a:extLst>
          </p:cNvPr>
          <p:cNvCxnSpPr>
            <a:cxnSpLocks/>
            <a:stCxn id="78" idx="2"/>
            <a:endCxn id="20" idx="0"/>
          </p:cNvCxnSpPr>
          <p:nvPr/>
        </p:nvCxnSpPr>
        <p:spPr>
          <a:xfrm>
            <a:off x="7630587" y="2769823"/>
            <a:ext cx="577132" cy="91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49">
            <a:extLst>
              <a:ext uri="{FF2B5EF4-FFF2-40B4-BE49-F238E27FC236}">
                <a16:creationId xmlns:a16="http://schemas.microsoft.com/office/drawing/2014/main" id="{5525CAD1-904C-404C-8A02-6861441E21B3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 flipV="1">
            <a:off x="5522875" y="4774996"/>
            <a:ext cx="1349542" cy="13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49">
            <a:extLst>
              <a:ext uri="{FF2B5EF4-FFF2-40B4-BE49-F238E27FC236}">
                <a16:creationId xmlns:a16="http://schemas.microsoft.com/office/drawing/2014/main" id="{D5BCF943-6E3C-48D7-BA42-513BE91CEA7B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>
            <a:off x="6734833" y="3971865"/>
            <a:ext cx="824503" cy="65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49">
            <a:extLst>
              <a:ext uri="{FF2B5EF4-FFF2-40B4-BE49-F238E27FC236}">
                <a16:creationId xmlns:a16="http://schemas.microsoft.com/office/drawing/2014/main" id="{54CDEDB6-5B4A-40F4-9BC7-DF866B82CBD0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 flipH="1">
            <a:off x="7559336" y="3987639"/>
            <a:ext cx="648383" cy="63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EFEDAFA-9066-446D-B751-F88AF3DA7A64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274474" y="1301730"/>
            <a:ext cx="702303" cy="61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70FF4-91CE-4C44-81C5-7C1D2569689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18359" y="1912476"/>
            <a:ext cx="558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99358D8-3062-4E90-87CF-412C51E13B37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959034" y="1912476"/>
            <a:ext cx="25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49">
            <a:extLst>
              <a:ext uri="{FF2B5EF4-FFF2-40B4-BE49-F238E27FC236}">
                <a16:creationId xmlns:a16="http://schemas.microsoft.com/office/drawing/2014/main" id="{D145F38D-B827-4046-A8FB-3BB229F306FC}"/>
              </a:ext>
            </a:extLst>
          </p:cNvPr>
          <p:cNvCxnSpPr>
            <a:cxnSpLocks/>
            <a:stCxn id="18" idx="2"/>
            <a:endCxn id="78" idx="0"/>
          </p:cNvCxnSpPr>
          <p:nvPr/>
        </p:nvCxnSpPr>
        <p:spPr>
          <a:xfrm flipH="1">
            <a:off x="7630587" y="2062517"/>
            <a:ext cx="369252" cy="40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49">
            <a:extLst>
              <a:ext uri="{FF2B5EF4-FFF2-40B4-BE49-F238E27FC236}">
                <a16:creationId xmlns:a16="http://schemas.microsoft.com/office/drawing/2014/main" id="{F87D9B36-E06E-44C6-B627-16AFAEEEA140}"/>
              </a:ext>
            </a:extLst>
          </p:cNvPr>
          <p:cNvCxnSpPr>
            <a:cxnSpLocks/>
            <a:stCxn id="16" idx="3"/>
            <a:endCxn id="103" idx="1"/>
          </p:cNvCxnSpPr>
          <p:nvPr/>
        </p:nvCxnSpPr>
        <p:spPr>
          <a:xfrm flipV="1">
            <a:off x="5522875" y="5428086"/>
            <a:ext cx="1661999" cy="72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8BE531-525F-46EF-A4E2-5E1DC7EE63F0}"/>
              </a:ext>
            </a:extLst>
          </p:cNvPr>
          <p:cNvSpPr txBox="1"/>
          <p:nvPr/>
        </p:nvSpPr>
        <p:spPr>
          <a:xfrm>
            <a:off x="7323244" y="5836571"/>
            <a:ext cx="1089465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Clinical Trials</a:t>
            </a:r>
          </a:p>
        </p:txBody>
      </p:sp>
    </p:spTree>
    <p:extLst>
      <p:ext uri="{BB962C8B-B14F-4D97-AF65-F5344CB8AC3E}">
        <p14:creationId xmlns:p14="http://schemas.microsoft.com/office/powerpoint/2010/main" val="105479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5628</TotalTime>
  <Words>76</Words>
  <Application>Microsoft Office PowerPoint</Application>
  <PresentationFormat>Letter Paper (8.5x11 in)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Salo, Jonathan</dc:creator>
  <cp:lastModifiedBy>Salo, Jonathan</cp:lastModifiedBy>
  <cp:revision>15</cp:revision>
  <cp:lastPrinted>2022-03-24T15:12:54Z</cp:lastPrinted>
  <dcterms:created xsi:type="dcterms:W3CDTF">2021-10-27T12:13:38Z</dcterms:created>
  <dcterms:modified xsi:type="dcterms:W3CDTF">2022-04-07T13:56:36Z</dcterms:modified>
</cp:coreProperties>
</file>