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8" Type="http://schemas.openxmlformats.org/officeDocument/2006/relationships/viewProps" Target="viewProps.xml" /><Relationship Id="rId27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0" Type="http://schemas.openxmlformats.org/officeDocument/2006/relationships/tableStyles" Target="tableStyles.xml" /><Relationship Id="rId29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6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7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png" /><Relationship Id="rId2" Type="http://schemas.openxmlformats.org/officeDocument/2006/relationships/image" Target="../media/image6.png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8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9.png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0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1.png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1.png" /><Relationship Id="rId2" Type="http://schemas.openxmlformats.org/officeDocument/2006/relationships/image" Target="../media/image6.png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2.png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3.png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Surgery of the Stomach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Proximal Tumors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Located near the top of the stomach</a:t>
            </a:r>
          </a:p>
          <a:p>
            <a:pPr lvl="0"/>
            <a:r>
              <a:rPr/>
              <a:t>Challenging area for surgery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Eso_tumor00_resection2_16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_9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147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Esophagogastrectomy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top part of stomach</a:t>
            </a:r>
          </a:p>
          <a:p>
            <a:pPr lvl="0"/>
            <a:r>
              <a:rPr/>
              <a:t>Remove bottom half of esophagus</a:t>
            </a:r>
          </a:p>
          <a:p>
            <a:pPr lvl="0"/>
            <a:r>
              <a:rPr/>
              <a:t>Surgery in both abdomen and chest</a:t>
            </a:r>
          </a:p>
        </p:txBody>
      </p:sp>
      <p:pic>
        <p:nvPicPr>
          <p:cNvPr descr="https://deidt7p41jzcy.cloudfront.net/ivor_lewis_simple2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r>
              <a:rPr/>
              <a:t>Alternative surgical approach for small tumors near the top of the stomach</a:t>
            </a:r>
          </a:p>
          <a:p>
            <a:pPr lvl="0"/>
            <a:r>
              <a:rPr/>
              <a:t>Preserves the bottom of the stomach as a reservoir</a:t>
            </a:r>
          </a:p>
        </p:txBody>
      </p:sp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Dual Tract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ualtract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stomach cancers can spread inside the abdomen</a:t>
            </a:r>
          </a:p>
          <a:p>
            <a:pPr lvl="0"/>
            <a:r>
              <a:rPr/>
              <a:t>Areas of spread can be very small (grain of rice)</a:t>
            </a:r>
          </a:p>
          <a:p>
            <a:pPr lvl="0"/>
            <a:r>
              <a:rPr/>
              <a:t>Laparoscopy can detect spread inside the abdomen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Surgery Goals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Staging refers to the tests to determine</a:t>
            </a:r>
          </a:p>
          <a:p>
            <a:pPr lvl="0"/>
            <a:r>
              <a:rPr/>
              <a:t>Remove the tumor</a:t>
            </a:r>
          </a:p>
          <a:p>
            <a:pPr lvl="0"/>
            <a:r>
              <a:rPr/>
              <a:t>Remove lymph nodes (depends upon tumor type)</a:t>
            </a:r>
          </a:p>
          <a:p>
            <a:pPr lvl="0"/>
            <a:r>
              <a:rPr/>
              <a:t>Preserve stomach function</a:t>
            </a:r>
          </a:p>
          <a:p>
            <a:pPr lvl="0"/>
            <a:r>
              <a:rPr/>
              <a:t>Reconstruct GI tract</a:t>
            </a:r>
          </a:p>
          <a:p>
            <a:pPr lvl="0" indent="0" marL="0">
              <a:buNone/>
            </a:pPr>
            <a:r>
              <a:rPr b="1"/>
              <a:t>Treatment options depend upon the cancer stage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Laparoscopy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General anesthetic</a:t>
            </a:r>
          </a:p>
          <a:p>
            <a:pPr lvl="0"/>
            <a:r>
              <a:rPr/>
              <a:t>Several 1/4” incisions</a:t>
            </a:r>
          </a:p>
          <a:p>
            <a:pPr lvl="0"/>
            <a:r>
              <a:rPr/>
              <a:t>Telescope examines the abdomen</a:t>
            </a:r>
          </a:p>
          <a:p>
            <a:pPr lvl="0"/>
            <a:r>
              <a:rPr/>
              <a:t>Biopsies can be performed.</a:t>
            </a:r>
          </a:p>
        </p:txBody>
      </p:sp>
      <p:pic>
        <p:nvPicPr>
          <p:cNvPr descr="https://deidt7p41jzcy.cloudfront.net/Eso_Laparoscop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Risks of Surgery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Leak where bowel is joined together (anastomosis)</a:t>
            </a:r>
          </a:p>
          <a:p>
            <a:pPr lvl="0"/>
            <a:r>
              <a:rPr/>
              <a:t>Bleeding requiring reoperation</a:t>
            </a:r>
          </a:p>
          <a:p>
            <a:pPr lvl="0"/>
            <a:r>
              <a:rPr/>
              <a:t>Delayed stomach function</a:t>
            </a:r>
          </a:p>
          <a:p>
            <a:pPr lvl="0"/>
            <a:r>
              <a:rPr/>
              <a:t>Infection in the abdomen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Primary Care Practitioner (PCP)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Critical to coordinate care between specialists.</a:t>
            </a:r>
          </a:p>
          <a:p>
            <a:pPr lvl="0" indent="0" marL="0">
              <a:buNone/>
            </a:pPr>
            <a:r>
              <a:rPr/>
              <a:t>We will update your PCP after each visit</a:t>
            </a:r>
          </a:p>
          <a:p>
            <a:pPr lvl="0" indent="0" marL="0">
              <a:buNone/>
            </a:pPr>
            <a:r>
              <a:rPr/>
              <a:t>PCP Referral Line (844) 235-6998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My Atrium Patient Portal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Critical to good communication with your care team</a:t>
            </a:r>
          </a:p>
          <a:p>
            <a:pPr lvl="0"/>
            <a:r>
              <a:rPr/>
              <a:t>Available for desktop or laptop or phone</a:t>
            </a:r>
          </a:p>
          <a:p>
            <a:pPr lvl="0"/>
            <a:r>
              <a:rPr/>
              <a:t>Sign up at my.atriumhealth.org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Reduces risk of complications from treatment</a:t>
            </a:r>
          </a:p>
          <a:p>
            <a:pPr lvl="0"/>
            <a:r>
              <a:rPr/>
              <a:t>Goal is 30min/day of vigorous exercise 6 days/wk</a:t>
            </a:r>
          </a:p>
          <a:p>
            <a:pPr lvl="1"/>
            <a:r>
              <a:rPr/>
              <a:t>Working hard enough that you can’t converse</a:t>
            </a:r>
          </a:p>
          <a:p>
            <a:pPr lvl="1"/>
            <a:r>
              <a:rPr/>
              <a:t>Start slowly and build up</a:t>
            </a:r>
          </a:p>
          <a:p>
            <a:pPr lvl="1"/>
            <a:r>
              <a:rPr/>
              <a:t>Every day counts! (Aim for daily activity)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Smoking Cessation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Smoking makes cancer treatment more difficult</a:t>
            </a:r>
          </a:p>
          <a:p>
            <a:pPr lvl="1"/>
            <a:r>
              <a:rPr/>
              <a:t>Increases risk of complications after surgery</a:t>
            </a:r>
          </a:p>
          <a:p>
            <a:pPr lvl="0"/>
            <a:r>
              <a:rPr/>
              <a:t>Options for help with smoking cessation:</a:t>
            </a:r>
          </a:p>
          <a:p>
            <a:pPr lvl="1"/>
            <a:r>
              <a:rPr/>
              <a:t>NC Quit Line 1-800-QUIT-NOW (1-800-784-8669)</a:t>
            </a:r>
          </a:p>
          <a:p>
            <a:pPr lvl="1"/>
            <a:r>
              <a:rPr/>
              <a:t>American Lung Assn www.freedomfromsmoking.org</a:t>
            </a:r>
          </a:p>
          <a:p>
            <a:pPr lvl="1"/>
            <a:r>
              <a:rPr/>
              <a:t>Smoking Cessation Counseling (Metro Charlotte)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Distal cancers are those in the lower part of the stomach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</a:p>
          <a:p>
            <a:pPr lvl="0"/>
            <a:r>
              <a:rPr/>
              <a:t>Removes the tumor</a:t>
            </a:r>
          </a:p>
          <a:p>
            <a:pPr lvl="0"/>
            <a:r>
              <a:rPr/>
              <a:t>Lymph nodes not removed</a:t>
            </a:r>
          </a:p>
          <a:p>
            <a:pPr lvl="0"/>
            <a:r>
              <a:rPr/>
              <a:t>Best suited for:</a:t>
            </a:r>
          </a:p>
          <a:p>
            <a:pPr lvl="1"/>
            <a:r>
              <a:rPr/>
              <a:t>Small adenocarcinoma</a:t>
            </a:r>
          </a:p>
          <a:p>
            <a:pPr lvl="1"/>
            <a:r>
              <a:rPr/>
              <a:t>GI Stromal Tumors</a:t>
            </a:r>
          </a:p>
        </p:txBody>
      </p:sp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Partial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parti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half of the stomach</a:t>
            </a:r>
          </a:p>
          <a:p>
            <a:pPr lvl="0"/>
            <a:r>
              <a:rPr/>
              <a:t>Does lower lymph nodes</a:t>
            </a:r>
          </a:p>
        </p:txBody>
      </p:sp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Distal Gastrectomy</a:t>
            </a:r>
          </a:p>
        </p:txBody>
      </p:sp>
      <p:pic>
        <p:nvPicPr>
          <p:cNvPr descr="https://deidt7p41jzcy.cloudfront.net/gast_dist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distal_gastrectomy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067300" y="1193800"/>
            <a:ext cx="33274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Body Cancers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br/>
            <a:br/>
            <a:r>
              <a:rPr/>
              <a:t>Body is the mid-portion of the stomach</a:t>
            </a:r>
          </a:p>
        </p:txBody>
      </p:sp>
      <p:pic>
        <p:nvPicPr>
          <p:cNvPr descr="https://deidt7p41jzcy.cloudfront.net/gast_body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bottom 2/3 of stomach</a:t>
            </a:r>
          </a:p>
          <a:p>
            <a:pPr lvl="0"/>
            <a:r>
              <a:rPr/>
              <a:t>Removes lymph nodes</a:t>
            </a:r>
          </a:p>
          <a:p>
            <a:pPr lvl="0"/>
            <a:r>
              <a:rPr/>
              <a:t>Reconstruction with small intestine</a:t>
            </a:r>
          </a:p>
        </p:txBody>
      </p:sp>
      <p:pic>
        <p:nvPicPr>
          <p:cNvPr descr="https://deidt7p41jzcy.cloudfront.net/gast_sub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1434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Surgery of the Stomach</dc:title>
  <dc:creator/>
  <cp:keywords/>
  <dcterms:created xsi:type="dcterms:W3CDTF">2025-03-05T12:09:55Z</dcterms:created>
  <dcterms:modified xsi:type="dcterms:W3CDTF">2025-03-05T12:09:55Z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