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binary/octet-stream"/>
  <Default Extension="jpg" ContentType="image/jpe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9" Type="http://schemas.openxmlformats.org/officeDocument/2006/relationships/viewProps" Target="viewProps.xml" /><Relationship Id="rId2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1" Type="http://schemas.openxmlformats.org/officeDocument/2006/relationships/tableStyles" Target="tableStyles.xml" /><Relationship Id="rId3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baseline="0" kern="1200" sz="21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jpe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jp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jp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Stage IV Cancer of the Esophagus and GE Junction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Intravenous Catheter in Peripheral Vein (“IV”)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IV catheter placed into a vein in the hand or arm</a:t>
            </a:r>
          </a:p>
          <a:p>
            <a:pPr lvl="0"/>
            <a:r>
              <a:rPr/>
              <a:t>Allows administration of chemotherapy and fluids</a:t>
            </a:r>
          </a:p>
          <a:p>
            <a:pPr lvl="0"/>
            <a:r>
              <a:rPr/>
              <a:t>Placed for each dose</a:t>
            </a:r>
          </a:p>
          <a:p>
            <a:pPr lvl="0"/>
            <a:r>
              <a:rPr/>
              <a:t>Removed that day</a:t>
            </a:r>
          </a:p>
          <a:p>
            <a:pPr lvl="0"/>
            <a:r>
              <a:rPr/>
              <a:t>Not suitable for FLOT chemotherapy</a:t>
            </a:r>
          </a:p>
        </p:txBody>
      </p:sp>
      <p:pic>
        <p:nvPicPr>
          <p:cNvPr descr="https://deidt7p41jzcy.cloudfront.net/peripheral-venous-catheter-427167-7_960_720-pixabay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34000" y="1193800"/>
            <a:ext cx="27940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PICC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Placed in Radiology</a:t>
            </a:r>
          </a:p>
          <a:p>
            <a:pPr lvl="0"/>
            <a:r>
              <a:rPr/>
              <a:t>Stay in place during all of treatment</a:t>
            </a:r>
          </a:p>
          <a:p>
            <a:pPr lvl="0"/>
            <a:r>
              <a:rPr/>
              <a:t>Needs to be kept clean and dry</a:t>
            </a:r>
          </a:p>
          <a:p>
            <a:pPr lvl="0"/>
            <a:r>
              <a:rPr/>
              <a:t>Suitable for FLOT chemotherapy</a:t>
            </a:r>
          </a:p>
        </p:txBody>
      </p:sp>
      <p:pic>
        <p:nvPicPr>
          <p:cNvPr descr="https://deidt7p41jzcy.cloudfront.net/comm_picc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35500" y="1511300"/>
            <a:ext cx="4191000" cy="3098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Implantable device that makes the administration of chemotherapy easier</a:t>
            </a:r>
          </a:p>
          <a:p>
            <a:pPr lvl="0"/>
            <a:r>
              <a:rPr/>
              <a:t>May shower in 24 hrs</a:t>
            </a:r>
          </a:p>
          <a:p>
            <a:pPr lvl="0"/>
            <a:r>
              <a:rPr/>
              <a:t>No special care at home</a:t>
            </a:r>
          </a:p>
          <a:p>
            <a:pPr lvl="0"/>
            <a:r>
              <a:rPr/>
              <a:t>Suitable for FLOT chemo</a:t>
            </a:r>
          </a:p>
          <a:p>
            <a:pPr lvl="0"/>
            <a:r>
              <a:rPr/>
              <a:t>Allows for blood draws</a:t>
            </a:r>
          </a:p>
        </p:txBody>
      </p:sp>
      <p:pic>
        <p:nvPicPr>
          <p:cNvPr descr="https://deidt7p41jzcy.cloudfront.net/cv_por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Implanted under the skin</a:t>
            </a:r>
          </a:p>
          <a:p>
            <a:pPr lvl="0"/>
            <a:r>
              <a:rPr/>
              <a:t>Neck incision (1/4”)</a:t>
            </a:r>
          </a:p>
          <a:p>
            <a:pPr lvl="0"/>
            <a:r>
              <a:rPr/>
              <a:t>Incision below the collarbone</a:t>
            </a:r>
          </a:p>
          <a:p>
            <a:pPr lvl="0"/>
            <a:r>
              <a:rPr/>
              <a:t>Sutures dissolve on their own</a:t>
            </a:r>
          </a:p>
          <a:p>
            <a:pPr lvl="0"/>
            <a:r>
              <a:rPr/>
              <a:t>“Superglue” on incisions</a:t>
            </a:r>
          </a:p>
        </p:txBody>
      </p:sp>
      <p:pic>
        <p:nvPicPr>
          <p:cNvPr descr="https://deidt7p41jzcy.cloudfront.net/cv_port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64100" y="1193800"/>
            <a:ext cx="37338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it is time for chemotherapy, a needle is inserted through the skin into the port</a:t>
            </a:r>
          </a:p>
        </p:txBody>
      </p:sp>
      <p:pic>
        <p:nvPicPr>
          <p:cNvPr descr="https://deidt7p41jzcy.cloudfront.net/cv_port_detail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64100" y="1193800"/>
            <a:ext cx="37338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Radiation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Radiation uses high-energy x-rays to kill cancer cells</a:t>
            </a:r>
          </a:p>
          <a:p>
            <a:pPr lvl="0"/>
            <a:r>
              <a:rPr/>
              <a:t>Bone metastasis: Can relieve pain</a:t>
            </a:r>
          </a:p>
          <a:p>
            <a:pPr lvl="0"/>
            <a:r>
              <a:rPr/>
              <a:t>Esophagus: Can shrink tumor and improve eating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Endoluminal Stent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endoluminal stent can be placed inside an esophageal cancer to improve eating</a:t>
            </a:r>
          </a:p>
        </p:txBody>
      </p:sp>
      <p:pic>
        <p:nvPicPr>
          <p:cNvPr descr="https://deidt7p41jzcy.cloudfront.net/wallflex_es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64100" y="1193800"/>
            <a:ext cx="37338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Endoluminal Stent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endoluminal stent can be placed inside an esophageal cancer to improve eating</a:t>
            </a:r>
          </a:p>
        </p:txBody>
      </p:sp>
      <p:pic>
        <p:nvPicPr>
          <p:cNvPr descr="https://deidt7p41jzcy.cloudfront.net/nci_stent_433292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35500" y="1231900"/>
            <a:ext cx="4191000" cy="3657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Endoluminal Stents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Advantages:</a:t>
            </a:r>
          </a:p>
          <a:p>
            <a:pPr lvl="0"/>
            <a:r>
              <a:rPr/>
              <a:t>Outpatient endoscopic procedure (no surgery)</a:t>
            </a:r>
          </a:p>
          <a:p>
            <a:pPr lvl="0"/>
            <a:r>
              <a:rPr/>
              <a:t>Can improve swallowing</a:t>
            </a:r>
          </a:p>
          <a:p>
            <a:pPr lvl="0" indent="0" marL="0">
              <a:buNone/>
            </a:pPr>
            <a:r>
              <a:rPr/>
              <a:t>Disadvantages:</a:t>
            </a:r>
          </a:p>
          <a:p>
            <a:pPr lvl="0"/>
            <a:r>
              <a:rPr/>
              <a:t>Discomfort and reflux</a:t>
            </a:r>
          </a:p>
          <a:p>
            <a:pPr lvl="0"/>
            <a:r>
              <a:rPr/>
              <a:t>Can make surgery to remove esophagus more complicated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Radiation Therapy - Esophagus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Radiation therapy to the esophagus can improve swallowing. There are two approaches:</a:t>
            </a:r>
          </a:p>
          <a:p>
            <a:pPr lvl="0" indent="0" marL="0">
              <a:buNone/>
            </a:pPr>
            <a:r>
              <a:rPr b="1"/>
              <a:t>Short Course</a:t>
            </a:r>
          </a:p>
          <a:p>
            <a:pPr lvl="0"/>
            <a:r>
              <a:rPr/>
              <a:t>10 treatments over 2 weeks</a:t>
            </a:r>
          </a:p>
          <a:p>
            <a:pPr lvl="0" indent="0" marL="0">
              <a:buNone/>
            </a:pPr>
            <a:r>
              <a:rPr b="1"/>
              <a:t>Conventional Dosing</a:t>
            </a:r>
          </a:p>
          <a:p>
            <a:pPr lvl="0"/>
            <a:r>
              <a:rPr/>
              <a:t>25-30 treatment over 5-6 weeks</a:t>
            </a:r>
          </a:p>
          <a:p>
            <a:pPr lvl="0"/>
            <a:r>
              <a:rPr/>
              <a:t>Usually combined with low-dose chemo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Anatomy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Food moves from the throat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esophagus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stomach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small bowel (jejunum)</a:t>
                </a:r>
              </a:p>
            </p:txBody>
          </p:sp>
        </mc:Choice>
      </mc:AlternateContent>
      <p:pic>
        <p:nvPicPr>
          <p:cNvPr descr="https://deidt7p41jzcy.cloudfront.net/Eso_Anatomy_Label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Radiation Therapy - Bone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patients with metastasis to bone causing pain</a:t>
            </a:r>
          </a:p>
          <a:p>
            <a:pPr lvl="0"/>
            <a:r>
              <a:rPr/>
              <a:t>Radiation can provide pain relief</a:t>
            </a:r>
          </a:p>
          <a:p>
            <a:pPr lvl="0"/>
            <a:r>
              <a:rPr/>
              <a:t>Typically 10 daily treatments over two weeks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Preparing for Cancer Treatment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Primary Care Physician</a:t>
            </a:r>
          </a:p>
          <a:p>
            <a:pPr lvl="0"/>
            <a:r>
              <a:rPr/>
              <a:t>MyAtrium Portal</a:t>
            </a:r>
          </a:p>
          <a:p>
            <a:pPr lvl="0"/>
            <a:r>
              <a:rPr/>
              <a:t>Exercise</a:t>
            </a:r>
          </a:p>
          <a:p>
            <a:pPr lvl="0"/>
            <a:r>
              <a:rPr/>
              <a:t>Smoking Cessation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Primary Care Practitioner (PCP)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PCP is critical to coordinate care between specialists.</a:t>
            </a:r>
          </a:p>
          <a:p>
            <a:pPr lvl="0" indent="0" marL="0">
              <a:buNone/>
            </a:pPr>
            <a:r>
              <a:rPr/>
              <a:t>We will update your PCP after each visit</a:t>
            </a:r>
          </a:p>
          <a:p>
            <a:pPr lvl="0" indent="0" marL="0">
              <a:buNone/>
            </a:pPr>
            <a:r>
              <a:rPr/>
              <a:t>Call our referral line at (844) 235-6998 if you need a PCP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My Atrium Patient Portal</a:t>
            </a:r>
            <a:b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Critical to good communication with your care team</a:t>
            </a:r>
          </a:p>
          <a:p>
            <a:pPr lvl="0"/>
            <a:r>
              <a:rPr/>
              <a:t>Available for desktop or laptop or phone</a:t>
            </a:r>
          </a:p>
          <a:p>
            <a:pPr lvl="0"/>
            <a:r>
              <a:rPr/>
              <a:t>Sign up at my.atriumhealth.org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Reduces risk of complications from treatment</a:t>
            </a:r>
          </a:p>
          <a:p>
            <a:pPr lvl="0"/>
            <a:r>
              <a:rPr/>
              <a:t>Goal is 30min/day of vigorous exercise 6 days/week</a:t>
            </a:r>
          </a:p>
          <a:p>
            <a:pPr lvl="1"/>
            <a:r>
              <a:rPr/>
              <a:t>Working hard enough that you can’t converse</a:t>
            </a:r>
          </a:p>
          <a:p>
            <a:pPr lvl="1"/>
            <a:r>
              <a:rPr/>
              <a:t>Start slowly and build up</a:t>
            </a:r>
          </a:p>
          <a:p>
            <a:pPr lvl="1"/>
            <a:r>
              <a:rPr/>
              <a:t>Every day counts! (Aim for some activity every day)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Smoking Cessation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Smoking makes cancer treatment more difficult</a:t>
            </a:r>
          </a:p>
          <a:p>
            <a:pPr lvl="1"/>
            <a:r>
              <a:rPr/>
              <a:t>Increases risk of complications after surgery</a:t>
            </a:r>
          </a:p>
          <a:p>
            <a:pPr lvl="0"/>
            <a:r>
              <a:rPr/>
              <a:t>Options for help with smoking cessation:</a:t>
            </a:r>
          </a:p>
          <a:p>
            <a:pPr lvl="1"/>
            <a:r>
              <a:rPr/>
              <a:t>NC Quit Line 1-800-QUIT-NOW (1-800-784-8669)</a:t>
            </a:r>
          </a:p>
          <a:p>
            <a:pPr lvl="1"/>
            <a:r>
              <a:rPr/>
              <a:t>American Lung Assn www.freddomfromsmoking.org</a:t>
            </a:r>
          </a:p>
          <a:p>
            <a:pPr lvl="1"/>
            <a:r>
              <a:rPr/>
              <a:t>Smoking Cessation Counseling (Metro Charlotte)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Hospice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Hospice provides end-of-life care for patients whose priority is treatment of symptoms rather than systemic therapy of the cancer.</a:t>
            </a:r>
          </a:p>
          <a:p>
            <a:pPr lvl="0"/>
            <a:r>
              <a:rPr/>
              <a:t>Usually provided in the home</a:t>
            </a:r>
          </a:p>
          <a:p>
            <a:pPr lvl="0"/>
            <a:r>
              <a:rPr/>
              <a:t>Residential hospice is available as an alternative</a:t>
            </a:r>
          </a:p>
          <a:p>
            <a:pPr lvl="0"/>
            <a:r>
              <a:rPr/>
              <a:t>Hospice team manages symptoms including pain managemnt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Esophageal Cancer Staging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T</a:t>
            </a:r>
            <a:r>
              <a:rPr/>
              <a:t> = Tumor - Depth of growth into the wall of the esophagus</a:t>
            </a:r>
          </a:p>
          <a:p>
            <a:pPr lvl="0"/>
            <a:r>
              <a:rPr b="1"/>
              <a:t>N</a:t>
            </a:r>
            <a:r>
              <a:rPr/>
              <a:t> = Nodes - Spread to the lymph nodes</a:t>
            </a:r>
          </a:p>
          <a:p>
            <a:pPr lvl="0"/>
            <a:r>
              <a:rPr b="1"/>
              <a:t>M</a:t>
            </a:r>
            <a:r>
              <a:rPr/>
              <a:t> = Metastasis - Spread to liver, lungs, or bone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Metastatic Cancers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Metastatic cancers spread from the esophagus to other parts of the body</a:t>
            </a:r>
          </a:p>
          <a:p>
            <a:pPr lvl="0"/>
            <a:r>
              <a:rPr b="1"/>
              <a:t>M0</a:t>
            </a:r>
            <a:r>
              <a:rPr/>
              <a:t> cancers have not spread to other parts of the body</a:t>
            </a:r>
          </a:p>
          <a:p>
            <a:pPr lvl="0"/>
            <a:r>
              <a:rPr b="1"/>
              <a:t>M1</a:t>
            </a:r>
            <a:r>
              <a:rPr/>
              <a:t> cancers have spread lungs, liver, or bone</a:t>
            </a:r>
          </a:p>
          <a:p>
            <a:pPr lvl="0" indent="0" marL="0">
              <a:buNone/>
            </a:pPr>
            <a:r>
              <a:rPr/>
              <a:t>M1 cancers is also known as Stage 4</a:t>
            </a:r>
          </a:p>
        </p:txBody>
      </p:sp>
      <p:pic>
        <p:nvPicPr>
          <p:cNvPr descr="https://deidt7p41jzcy.cloudfront.net/Eso_M_St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Treatment Plan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Superficial (T1) </a:t>
                </a:r>
                <a14:m>
                  <m:oMath xmlns:m="http://schemas.openxmlformats.org/officeDocument/2006/math">
                    <m:r>
                      <m:t>R</m:t>
                    </m:r>
                    <m:r>
                      <m:t>i</m:t>
                    </m:r>
                    <m:r>
                      <m:t>g</m:t>
                    </m:r>
                    <m:r>
                      <m:t>h</m:t>
                    </m:r>
                    <m:r>
                      <m:t>t</m:t>
                    </m:r>
                    <m:r>
                      <m:t>a</m:t>
                    </m:r>
                    <m:r>
                      <m:t>r</m:t>
                    </m:r>
                    <m:r>
                      <m:t>r</m:t>
                    </m:r>
                    <m:r>
                      <m:t>o</m:t>
                    </m:r>
                    <m:r>
                      <m:t>w</m:t>
                    </m:r>
                  </m:oMath>
                </a14:m>
                <a:r>
                  <a:rPr/>
                  <a:t> Endoscopic Therapy</a:t>
                </a:r>
              </a:p>
              <a:p>
                <a:pPr lvl="0"/>
                <a:r>
                  <a:rPr/>
                  <a:t>Localized (T1b/T2) </a:t>
                </a:r>
                <a14:m>
                  <m:oMath xmlns:m="http://schemas.openxmlformats.org/officeDocument/2006/math">
                    <m:r>
                      <m:t>R</m:t>
                    </m:r>
                    <m:r>
                      <m:t>i</m:t>
                    </m:r>
                    <m:r>
                      <m:t>g</m:t>
                    </m:r>
                    <m:r>
                      <m:t>h</m:t>
                    </m:r>
                    <m:r>
                      <m:t>t</m:t>
                    </m:r>
                    <m:r>
                      <m:t>a</m:t>
                    </m:r>
                    <m:r>
                      <m:t>r</m:t>
                    </m:r>
                    <m:r>
                      <m:t>r</m:t>
                    </m:r>
                    <m:r>
                      <m:t>o</m:t>
                    </m:r>
                    <m:r>
                      <m:t>w</m:t>
                    </m:r>
                  </m:oMath>
                </a14:m>
                <a:r>
                  <a:rPr/>
                  <a:t> Surgery</a:t>
                </a:r>
              </a:p>
              <a:p>
                <a:pPr lvl="0"/>
                <a:r>
                  <a:rPr/>
                  <a:t>Locally-advanced (T3/N1)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Chemo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±</m:t>
                    </m:r>
                  </m:oMath>
                </a14:m>
                <a:r>
                  <a:rPr/>
                  <a:t> Radiation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Surgery</a:t>
                </a:r>
              </a:p>
              <a:p>
                <a:pPr lvl="0"/>
                <a:r>
                  <a:rPr/>
                  <a:t>Metastatic (M1)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Systemic Therapy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±</m:t>
                    </m:r>
                  </m:oMath>
                </a14:m>
                <a:r>
                  <a:rPr/>
                  <a:t> Radiation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Systemic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Systemic therapy is administered intravenously (or by mouth) and circulates to kill cancer cells anywhere in the body.</a:t>
            </a:r>
          </a:p>
          <a:p>
            <a:pPr lvl="0"/>
            <a:r>
              <a:rPr/>
              <a:t>Chemotherapy (FOLFOX)</a:t>
            </a:r>
          </a:p>
          <a:p>
            <a:pPr lvl="0"/>
            <a:r>
              <a:rPr/>
              <a:t>Immunotherapy (nivolumab, pembrolizumab)</a:t>
            </a:r>
          </a:p>
          <a:p>
            <a:pPr lvl="0"/>
            <a:r>
              <a:rPr/>
              <a:t>Hormone therapy (herceptin)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Goals of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Symptom control</a:t>
            </a:r>
          </a:p>
          <a:p>
            <a:pPr lvl="0"/>
            <a:r>
              <a:rPr/>
              <a:t>Prolong life</a:t>
            </a:r>
          </a:p>
          <a:p>
            <a:pPr lvl="0"/>
            <a:r>
              <a:rPr/>
              <a:t>Minimize symptoms due to treatment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Systemic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shrinking tumor and decreasing cancer burden</a:t>
            </a:r>
          </a:p>
          <a:p>
            <a:pPr lvl="0"/>
            <a:r>
              <a:rPr/>
              <a:t>Can improve symptoms</a:t>
            </a:r>
          </a:p>
          <a:p>
            <a:pPr lvl="0"/>
            <a:r>
              <a:rPr/>
              <a:t>Can prolong life</a:t>
            </a:r>
          </a:p>
          <a:p>
            <a:pPr lvl="0" indent="0" marL="0">
              <a:buNone/>
            </a:pPr>
            <a:r>
              <a:rPr/>
              <a:t>Goals:</a:t>
            </a:r>
          </a:p>
          <a:p>
            <a:pPr lvl="0"/>
            <a:r>
              <a:rPr/>
              <a:t>Maximize cancer shrinkage</a:t>
            </a:r>
          </a:p>
          <a:p>
            <a:pPr lvl="0"/>
            <a:r>
              <a:rPr/>
              <a:t>Minimize side-effects due to therapy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Chemotherapy Administration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Most chemotherapy is administered by vein.</a:t>
            </a:r>
          </a:p>
          <a:p>
            <a:pPr lvl="0" indent="0" marL="0">
              <a:buNone/>
            </a:pPr>
            <a:r>
              <a:rPr/>
              <a:t>Several options exist to administer chemotherapy:</a:t>
            </a:r>
          </a:p>
          <a:p>
            <a:pPr lvl="0"/>
            <a:r>
              <a:rPr/>
              <a:t>Intravenous catheter in peripheral veins</a:t>
            </a:r>
          </a:p>
          <a:p>
            <a:pPr lvl="0"/>
            <a:r>
              <a:rPr/>
              <a:t>Peripheral Intravenous Central Catheter (PICC)</a:t>
            </a:r>
          </a:p>
          <a:p>
            <a:pPr lvl="0"/>
            <a:r>
              <a:rPr/>
              <a:t>Central Venous port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1433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IV Cancer of the Esophagus and GE Junction</dc:title>
  <dc:creator/>
  <cp:keywords/>
  <dcterms:created xsi:type="dcterms:W3CDTF">2025-01-13T18:08:27Z</dcterms:created>
  <dcterms:modified xsi:type="dcterms:W3CDTF">2025-01-13T18:08:27Z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