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5.png" /><Relationship Id="rId2" Type="http://schemas.openxmlformats.org/officeDocument/2006/relationships/image" Target="../media/image1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8.jp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McKeown Esophagectomy</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71500" y="1193800"/>
            <a:ext cx="3632200" cy="3733800"/>
          </a:xfrm>
          <a:prstGeom prst="rect">
            <a:avLst/>
          </a:prstGeom>
          <a:noFill/>
          <a:ln w="9525">
            <a:noFill/>
            <a:headEnd/>
            <a:tailEnd/>
          </a:ln>
        </p:spPr>
      </p:pic>
      <p:pic>
        <p:nvPicPr>
          <p:cNvPr descr="https://deidt7p41jzcy.cloudfront.net/Eso_MIE_McKeownArtboard.png" id="0" name="Picture 1"/>
          <p:cNvPicPr>
            <a:picLocks noGrp="1" noChangeAspect="1"/>
          </p:cNvPicPr>
          <p:nvPr/>
        </p:nvPicPr>
        <p:blipFill>
          <a:blip r:embed="rId3"/>
          <a:stretch>
            <a:fillRect/>
          </a:stretch>
        </p:blipFill>
        <p:spPr bwMode="auto">
          <a:xfrm>
            <a:off x="4914900" y="1193800"/>
            <a:ext cx="36322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Colon Interposition</a:t>
            </a:r>
          </a:p>
        </p:txBody>
      </p:sp>
      <p:sp>
        <p:nvSpPr>
          <p:cNvPr id="3" name="Content Placeholder 2"/>
          <p:cNvSpPr>
            <a:spLocks noGrp="1"/>
          </p:cNvSpPr>
          <p:nvPr>
            <p:ph idx="1" sz="half"/>
          </p:nvPr>
        </p:nvSpPr>
        <p:spPr/>
        <p:txBody>
          <a:bodyPr/>
          <a:lstStyle/>
          <a:p>
            <a:pPr lvl="0" indent="0" marL="0">
              <a:buNone/>
            </a:pPr>
            <a:r>
              <a:rPr/>
              <a:t>If the stomach is not suitable to make a new esophagus, the colon can be used to replace the esophagus</a:t>
            </a:r>
          </a:p>
        </p:txBody>
      </p:sp>
      <p:pic>
        <p:nvPicPr>
          <p:cNvPr descr="https://deidt7p41jzcy.cloudfront.net/colon-interposition2.jpg" id="0" name="Picture 1"/>
          <p:cNvPicPr>
            <a:picLocks noGrp="1" noChangeAspect="1"/>
          </p:cNvPicPr>
          <p:nvPr/>
        </p:nvPicPr>
        <p:blipFill>
          <a:blip r:embed="rId2"/>
          <a:stretch>
            <a:fillRect/>
          </a:stretch>
        </p:blipFill>
        <p:spPr bwMode="auto">
          <a:xfrm>
            <a:off x="5041900" y="1193800"/>
            <a:ext cx="3378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Colon Interposition</a:t>
            </a:r>
          </a:p>
        </p:txBody>
      </p:sp>
      <p:pic>
        <p:nvPicPr>
          <p:cNvPr descr="https://deidt7p41jzcy.cloudfront.net/colon_interposition_elseiver.jpg" id="0" name="Picture 1"/>
          <p:cNvPicPr>
            <a:picLocks noGrp="1" noChangeAspect="1"/>
          </p:cNvPicPr>
          <p:nvPr/>
        </p:nvPicPr>
        <p:blipFill>
          <a:blip r:embed="rId2"/>
          <a:stretch>
            <a:fillRect/>
          </a:stretch>
        </p:blipFill>
        <p:spPr bwMode="auto">
          <a:xfrm>
            <a:off x="1866900" y="952500"/>
            <a:ext cx="5359400" cy="3975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doesn’t heal:</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occurs:</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Can occur in 10-15% of patients after esophagectomy.</a:t>
            </a:r>
          </a:p>
          <a:p>
            <a:pPr lvl="0" indent="0" marL="0">
              <a:buNone/>
            </a:pPr>
            <a:r>
              <a:rPr/>
              <a:t>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for:</a:t>
            </a:r>
          </a:p>
          <a:p>
            <a:pPr lvl="0"/>
            <a:r>
              <a:rPr/>
              <a:t>Superficial Tumors (T1) not completely removed by endoscopy</a:t>
            </a:r>
          </a:p>
          <a:p>
            <a:pPr lvl="0"/>
            <a:r>
              <a:rPr/>
              <a:t>Localized Tumors (T2N0)</a:t>
            </a:r>
          </a:p>
          <a:p>
            <a:pPr lvl="0"/>
            <a:r>
              <a:rPr/>
              <a:t>Locally Advanced (T3)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1000mg 4x/day</a:t>
            </a:r>
          </a:p>
          <a:p>
            <a:pPr lvl="0" indent="0" marL="0">
              <a:buNone/>
            </a:pPr>
            <a:r>
              <a:rPr/>
              <a:t>Gabapentin 300mg 3 times/day</a:t>
            </a:r>
          </a:p>
          <a:p>
            <a:pPr lvl="0" indent="0" marL="0">
              <a:buNone/>
            </a:pPr>
            <a:r>
              <a:rPr/>
              <a:t>Oxycodone</a:t>
            </a:r>
          </a:p>
          <a:p>
            <a:pPr lvl="0"/>
            <a:r>
              <a:rPr/>
              <a:t>As needed in addition to Tylenol/gabapentin</a:t>
            </a:r>
          </a:p>
          <a:p>
            <a:pPr lvl="0"/>
            <a:r>
              <a:rPr/>
              <a:t>Will begin reducing dose at first postop visit</a:t>
            </a:r>
          </a:p>
          <a:p>
            <a:pPr lvl="0"/>
            <a:r>
              <a:rPr/>
              <a:t>Can usually discontinue by 4 weeks</a:t>
            </a:r>
          </a:p>
          <a:p>
            <a:pPr lvl="0"/>
            <a:r>
              <a:rPr/>
              <a:t>NO DRIVING WHILE ON OXYCODONE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Non-steroidals Anti Inflammatory (NSAID)</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at 2 weeks</a:t>
            </a:r>
          </a:p>
          <a:p>
            <a:pPr lvl="0" indent="0" marL="0">
              <a:buNone/>
            </a:pPr>
            <a:r>
              <a:rPr/>
              <a:t>NO GOODY POWDERS OR BCs</a:t>
            </a:r>
          </a:p>
          <a:p>
            <a:pPr lvl="0"/>
            <a:r>
              <a:rPr/>
              <a:t>(Can cause permanent scarring at the surgery site)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Acid Blockers = Proton Pump Inhibitors</a:t>
            </a:r>
          </a:p>
        </p:txBody>
      </p:sp>
      <p:sp>
        <p:nvSpPr>
          <p:cNvPr id="3" name="Content Placeholder 2"/>
          <p:cNvSpPr>
            <a:spLocks noGrp="1"/>
          </p:cNvSpPr>
          <p:nvPr>
            <p:ph idx="1"/>
          </p:nvPr>
        </p:nvSpPr>
        <p:spPr/>
        <p:txBody>
          <a:bodyPr/>
          <a:lstStyle/>
          <a:p>
            <a:pPr lvl="0" indent="0" marL="0">
              <a:buNone/>
            </a:pPr>
            <a:r>
              <a:rPr/>
              <a:t>Examples include ompeprazole and pantoprazole</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to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Removal usually around 8 weeks after surgery</a:t>
            </a:r>
          </a:p>
          <a:p>
            <a:pPr lvl="0" indent="0" marL="0">
              <a:buNone/>
            </a:pPr>
            <a:r>
              <a:rPr/>
              <a:t>May take 30 minutes and some local anesthetic to loosen up the tube for removal.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difficulty absorbing some nutrients:</a:t>
            </a:r>
          </a:p>
          <a:p>
            <a:pPr lvl="0"/>
            <a:r>
              <a:rPr/>
              <a:t>Iron</a:t>
            </a:r>
          </a:p>
          <a:p>
            <a:pPr lvl="0"/>
            <a:r>
              <a:rPr/>
              <a:t>Vitamin B12</a:t>
            </a:r>
          </a:p>
          <a:p>
            <a:pPr lvl="0"/>
            <a:r>
              <a:rPr/>
              <a:t>Vitamin 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a:t>
            </a:r>
          </a:p>
          <a:p>
            <a:pPr lvl="0"/>
            <a:r>
              <a:rPr/>
              <a:t>Primary Care Provider (PCP)</a:t>
            </a:r>
          </a:p>
          <a:p>
            <a:pPr lvl="0"/>
            <a:r>
              <a:rPr/>
              <a:t>Medical Oncologist</a:t>
            </a:r>
          </a:p>
          <a:p>
            <a:pPr lvl="0"/>
            <a:r>
              <a:rPr/>
              <a:t>Surgeon</a:t>
            </a:r>
          </a:p>
          <a:p>
            <a:pPr lvl="0" indent="0" marL="0">
              <a:buNone/>
            </a:pPr>
            <a:r>
              <a:rPr/>
              <a:t>If levels are low</a:t>
            </a:r>
          </a:p>
          <a:p>
            <a:pPr lvl="0"/>
            <a:r>
              <a:rPr/>
              <a:t>Replacement</a:t>
            </a:r>
          </a:p>
          <a:p>
            <a:pPr lvl="0"/>
            <a:r>
              <a:rPr/>
              <a:t>Repeat testing in 3-6 months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Physicians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Support Staff</a:t>
            </a:r>
          </a:p>
        </p:txBody>
      </p:sp>
      <p:sp>
        <p:nvSpPr>
          <p:cNvPr id="3" name="Content Placeholder 2"/>
          <p:cNvSpPr>
            <a:spLocks noGrp="1"/>
          </p:cNvSpPr>
          <p:nvPr>
            <p:ph idx="1"/>
          </p:nvPr>
        </p:nvSpPr>
        <p:spPr/>
        <p:txBody>
          <a:bodyPr/>
          <a:lstStyle/>
          <a:p>
            <a:pPr lvl="0" indent="0" marL="0">
              <a:buNone/>
            </a:pPr>
            <a:r>
              <a:rPr/>
              <a:t>Dietitian - Liz Koch</a:t>
            </a:r>
          </a:p>
          <a:p>
            <a:pPr lvl="0" indent="0" marL="0">
              <a:buNone/>
            </a:pPr>
            <a:r>
              <a:rPr/>
              <a:t>Nurses - Brandon Galloway &amp; Kit Sluder &amp; Rebecca Wicks</a:t>
            </a:r>
          </a:p>
          <a:p>
            <a:pPr lvl="0" indent="0" marL="0">
              <a:buNone/>
            </a:pPr>
            <a:r>
              <a:rPr/>
              <a:t>Schedulers - Stacey Singleton &amp; Tony Bethea</a:t>
            </a:r>
          </a:p>
          <a:p>
            <a:pPr lvl="0" indent="0" marL="0">
              <a:buNone/>
            </a:pPr>
            <a:r>
              <a:rPr/>
              <a:t>Navigator - Laura Swift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We use the mininally-invasive approach in 95% of cases</a:t>
            </a:r>
          </a:p>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a:p>
            <a:pPr lvl="0" indent="0" marL="0">
              <a:buNone/>
            </a:pPr>
            <a:r>
              <a:rPr/>
              <a:t>We need to remove the whole esophagus, including the portion in the neck</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2025-02-01T18:06:00Z</dcterms:created>
  <dcterms:modified xsi:type="dcterms:W3CDTF">2025-02-01T18:06:00Z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