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2" Type="http://schemas.openxmlformats.org/officeDocument/2006/relationships/viewProps" Target="viewProps.xml" /><Relationship Id="rId2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4" Type="http://schemas.openxmlformats.org/officeDocument/2006/relationships/tableStyles" Target="tableStyles.xml" /><Relationship Id="rId2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5.png" /><Relationship Id="rId2" Type="http://schemas.openxmlformats.org/officeDocument/2006/relationships/image" Target="../media/image4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7.png" /><Relationship Id="rId2" Type="http://schemas.openxmlformats.org/officeDocument/2006/relationships/image" Target="../media/image6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8.png" /><Relationship Id="rId2" Type="http://schemas.openxmlformats.org/officeDocument/2006/relationships/image" Target="../media/image6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lci_nutrition.htm" TargetMode="External" /><Relationship Id="rId3" Type="http://schemas.openxmlformats.org/officeDocument/2006/relationships/hyperlink" Target="lci_gsurgery.htm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.png" /><Relationship Id="rId2" Type="http://schemas.openxmlformats.org/officeDocument/2006/relationships/image" Target="../media/image1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3.png" /><Relationship Id="rId2" Type="http://schemas.openxmlformats.org/officeDocument/2006/relationships/image" Target="../media/image1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Surgery of the Stomach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Subtotal Gastrectomy</a:t>
            </a:r>
          </a:p>
        </p:txBody>
      </p:sp>
      <p:pic>
        <p:nvPicPr>
          <p:cNvPr descr="https://deidt7p41jzcy.cloudfront.net/gast_bod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68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sub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Proximal Tumors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r>
              <a:rPr/>
              <a:t>- Located near the top of the stomach - Challenging area for surgery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r>
              <a:rPr/>
              <a:t>- Removes all of the stomach - Reconstruction with small intestine - Needed for those with CDH1 mutations</a:t>
            </a:r>
          </a:p>
        </p:txBody>
      </p:sp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68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Dual Tract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r>
              <a:rPr/>
              <a:t>Alternative surgical approach for small tumors near the top of the stomach</a:t>
            </a:r>
          </a:p>
          <a:p>
            <a:pPr lvl="0"/>
            <a:r>
              <a:rPr/>
              <a:t>Preserves the bottom of the stomach as a reservoir</a:t>
            </a:r>
          </a:p>
        </p:txBody>
      </p:sp>
      <p:pic>
        <p:nvPicPr>
          <p:cNvPr descr="https://deidt7p41jzcy.cloudfront.net/gast_dualtrac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Dual Tract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68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dualtrac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Risks of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Leak where bowel is joined together (anastomosis)</a:t>
            </a:r>
          </a:p>
          <a:p>
            <a:pPr lvl="0"/>
            <a:r>
              <a:rPr/>
              <a:t>Bleeding requiring reoperation</a:t>
            </a:r>
          </a:p>
          <a:p>
            <a:pPr lvl="0"/>
            <a:r>
              <a:rPr/>
              <a:t>Delayed stomach function</a:t>
            </a:r>
          </a:p>
          <a:p>
            <a:pPr lvl="0"/>
            <a:r>
              <a:rPr/>
              <a:t>Infection in the abdomen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stomach cancers can spread inside the abdomen</a:t>
            </a:r>
          </a:p>
          <a:p>
            <a:pPr lvl="0"/>
            <a:r>
              <a:rPr/>
              <a:t>Areas of spread can be very small (grain of rice)</a:t>
            </a:r>
          </a:p>
          <a:p>
            <a:pPr lvl="0"/>
            <a:r>
              <a:rPr/>
              <a:t>Laparoscopy can detect spread inside the abdomen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16500" y="1193800"/>
            <a:ext cx="3302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laparoscopy is performed under a general anesthetic.</a:t>
            </a:r>
          </a:p>
          <a:p>
            <a:pPr lvl="0"/>
            <a:r>
              <a:rPr/>
              <a:t>Several incisions 1/4” long</a:t>
            </a:r>
          </a:p>
          <a:p>
            <a:pPr lvl="0"/>
            <a:r>
              <a:rPr/>
              <a:t>A telescope is inserted to look inside the abdominal cavity.</a:t>
            </a:r>
          </a:p>
          <a:p>
            <a:pPr lvl="0"/>
            <a:r>
              <a:rPr/>
              <a:t>Biopsies can be performed.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16500" y="1193800"/>
            <a:ext cx="3302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Other Presentations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Nutrition Slideshow</a:t>
            </a:r>
          </a:p>
          <a:p>
            <a:pPr lvl="0" indent="0" marL="0">
              <a:buNone/>
            </a:pPr>
            <a:r>
              <a:rPr>
                <a:hlinkClick r:id="rId3"/>
              </a:rPr>
              <a:t>Gastrectomy Slideshow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Stomach Cancer Surgery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Staging refers to the tests to determine</a:t>
            </a:r>
          </a:p>
          <a:p>
            <a:pPr lvl="0"/>
            <a:r>
              <a:rPr/>
              <a:t>Remove the tumor</a:t>
            </a:r>
          </a:p>
          <a:p>
            <a:pPr lvl="0"/>
            <a:r>
              <a:rPr/>
              <a:t>Remove lymph nodes (depends upon tumor type)</a:t>
            </a:r>
          </a:p>
          <a:p>
            <a:pPr lvl="0"/>
            <a:r>
              <a:rPr/>
              <a:t>Preserve stomach function</a:t>
            </a:r>
          </a:p>
          <a:p>
            <a:pPr lvl="0"/>
            <a:r>
              <a:rPr/>
              <a:t>Reconstruct GI tract</a:t>
            </a:r>
          </a:p>
          <a:p>
            <a:pPr lvl="0" indent="0" marL="0">
              <a:buNone/>
            </a:pPr>
            <a:r>
              <a:rPr b="1"/>
              <a:t>Treatment options depend upon the cancer stage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Distal Cancers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  <a:r>
              <a:rPr/>
              <a:t>Distal cancers are those in the lower part of the stomach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Partial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r>
              <a:rPr/>
              <a:t>- Removes the tumor - Does not remove lymph nodes - Best suited for: - Small adenocarcinoma - GI Stromal Tumors</a:t>
            </a:r>
          </a:p>
        </p:txBody>
      </p:sp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Partial Gastrectomy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68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Distal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</a:p>
          <a:p>
            <a:pPr lvl="0"/>
            <a:r>
              <a:rPr/>
              <a:t>Removes bottom half of the stomach</a:t>
            </a:r>
          </a:p>
          <a:p>
            <a:pPr lvl="0"/>
            <a:r>
              <a:rPr/>
              <a:t>Does not remove all lymph nodes</a:t>
            </a:r>
          </a:p>
          <a:p>
            <a:pPr lvl="0"/>
            <a:r>
              <a:rPr/>
              <a:t>Suitable for small tumors or GIST</a:t>
            </a:r>
          </a:p>
        </p:txBody>
      </p:sp>
      <p:pic>
        <p:nvPicPr>
          <p:cNvPr descr="https://deidt7p41jzcy.cloudfront.net/gast_distal_gastrectom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56200" y="1193800"/>
            <a:ext cx="3022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Distal Gastrectomy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68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distal_gastrectomy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56200" y="1193800"/>
            <a:ext cx="3022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Body Cancers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  <a:r>
              <a:rPr/>
              <a:t>Body is the mid-portion of the stomach</a:t>
            </a:r>
          </a:p>
        </p:txBody>
      </p:sp>
      <p:pic>
        <p:nvPicPr>
          <p:cNvPr descr="https://deidt7p41jzcy.cloudfront.net/gast_bod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Subtotal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  <a:r>
              <a:rPr/>
              <a:t>- Removes bottom 2/3 of stomach - Removes nearby lymph nodes - Reconstruction with small intestine</a:t>
            </a:r>
          </a:p>
        </p:txBody>
      </p:sp>
      <p:pic>
        <p:nvPicPr>
          <p:cNvPr descr="https://deidt7p41jzcy.cloudfront.net/gast_sub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Surgery of the Stomach</dc:title>
  <dc:creator/>
  <cp:keywords/>
  <dcterms:created xsi:type="dcterms:W3CDTF">2025-01-05T00:15:36Z</dcterms:created>
  <dcterms:modified xsi:type="dcterms:W3CDTF">2025-01-05T00:15:36Z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