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3" Type="http://schemas.openxmlformats.org/officeDocument/2006/relationships/viewProps" Target="viewProps.xml" /><Relationship Id="rId3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5" Type="http://schemas.openxmlformats.org/officeDocument/2006/relationships/tableStyles" Target="tableStyles.xml" /><Relationship Id="rId3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1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1.png" /><Relationship Id="rId2" Type="http://schemas.openxmlformats.org/officeDocument/2006/relationships/image" Target="../media/image6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Stromal Tumors of the Stomach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bottom half of the stomach</a:t>
            </a:r>
          </a:p>
          <a:p>
            <a:pPr lvl="0"/>
            <a:r>
              <a:rPr/>
              <a:t>Does lower lymph nodes</a:t>
            </a:r>
          </a:p>
        </p:txBody>
      </p:sp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Body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Body is the mid-portion of the stomach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bottom 2/3 of stomach</a:t>
            </a:r>
          </a:p>
          <a:p>
            <a:pPr lvl="0"/>
            <a:r>
              <a:rPr/>
              <a:t>Removes lymph nodes</a:t>
            </a:r>
          </a:p>
          <a:p>
            <a:pPr lvl="0"/>
            <a:r>
              <a:rPr/>
              <a:t>Reconstruction with small intestine</a:t>
            </a:r>
          </a:p>
        </p:txBody>
      </p:sp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Proximal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Located near the top of the stomach</a:t>
            </a:r>
          </a:p>
          <a:p>
            <a:pPr lvl="0"/>
            <a:r>
              <a:rPr/>
              <a:t>Challenging area for surgery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all of the stomach</a:t>
            </a:r>
          </a:p>
          <a:p>
            <a:pPr lvl="0"/>
            <a:r>
              <a:rPr/>
              <a:t>Reconstruction with small intestine</a:t>
            </a:r>
          </a:p>
          <a:p>
            <a:pPr lvl="0"/>
            <a:r>
              <a:rPr/>
              <a:t>Needed for those with CDH1 mutations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Eso_tumor00_resection2_16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147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Stromal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Arise from the wall of the stomach</a:t>
            </a:r>
          </a:p>
          <a:p>
            <a:pPr lvl="0"/>
            <a:r>
              <a:rPr/>
              <a:t>Grow slowly over time</a:t>
            </a:r>
          </a:p>
          <a:p>
            <a:pPr lvl="0"/>
            <a:r>
              <a:rPr/>
              <a:t>Lymph nodes rarely involved</a:t>
            </a:r>
          </a:p>
          <a:p>
            <a:pPr lvl="0"/>
            <a:r>
              <a:rPr/>
              <a:t>Not conventional stomach cancer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ivor_lewis_simple2_9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147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ivor_lewis_simple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Alternative surgical approach for small tumors near the top of the stomach</a:t>
            </a:r>
          </a:p>
          <a:p>
            <a:pPr lvl="0"/>
            <a:r>
              <a:rPr/>
              <a:t>Preserves the bottom of the stomach as a reservoir</a:t>
            </a:r>
          </a:p>
        </p:txBody>
      </p:sp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General anesthetic</a:t>
            </a:r>
          </a:p>
          <a:p>
            <a:pPr lvl="0"/>
            <a:r>
              <a:rPr/>
              <a:t>Several 1/4” incisions</a:t>
            </a:r>
          </a:p>
          <a:p>
            <a:pPr lvl="0"/>
            <a:r>
              <a:rPr/>
              <a:t>Telescope examines the abdomen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Leak where bowel is joined together (anastomosis)</a:t>
            </a:r>
          </a:p>
          <a:p>
            <a:pPr lvl="0"/>
            <a:r>
              <a:rPr/>
              <a:t>Bleeding requiring reoperation</a:t>
            </a:r>
          </a:p>
          <a:p>
            <a:pPr lvl="0"/>
            <a:r>
              <a:rPr/>
              <a:t>Delayed stomach function</a:t>
            </a:r>
          </a:p>
          <a:p>
            <a:pPr lvl="0"/>
            <a:r>
              <a:rPr/>
              <a:t>Infection in the abdomen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PCP Referral Line (844) 235-6998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daily activity)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GIST vs Adenocarcinoma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GIST</a:t>
            </a:r>
          </a:p>
          <a:p>
            <a:pPr lvl="0"/>
            <a:r>
              <a:rPr/>
              <a:t>Starts from wall of stomach</a:t>
            </a:r>
          </a:p>
          <a:p>
            <a:pPr lvl="0"/>
            <a:r>
              <a:rPr/>
              <a:t>Slow growing</a:t>
            </a:r>
          </a:p>
          <a:p>
            <a:pPr lvl="0"/>
            <a:r>
              <a:rPr/>
              <a:t>Rarely spreads to lymph nodes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Adenocarcinoma</a:t>
            </a:r>
          </a:p>
          <a:p>
            <a:pPr lvl="0"/>
            <a:r>
              <a:rPr/>
              <a:t>Conventional “stomach cancer”</a:t>
            </a:r>
          </a:p>
          <a:p>
            <a:pPr lvl="0"/>
            <a:r>
              <a:rPr/>
              <a:t>Starts from lining of stomach</a:t>
            </a:r>
          </a:p>
          <a:p>
            <a:pPr lvl="0"/>
            <a:r>
              <a:rPr/>
              <a:t>Can spread to lymph nodes</a:t>
            </a:r>
          </a:p>
          <a:p>
            <a:pPr lvl="0"/>
            <a:r>
              <a:rPr/>
              <a:t>More aggressive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www.freedomfromsmoking.org</a:t>
            </a:r>
          </a:p>
          <a:p>
            <a:pPr lvl="1"/>
            <a:r>
              <a:rPr/>
              <a:t>Smoking Cessation Counseling (Metro Charlotte)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GIST: Benign or Malignant?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GIST tumors have a range of behavior:</a:t>
            </a:r>
          </a:p>
          <a:p>
            <a:pPr lvl="0"/>
            <a:r>
              <a:rPr/>
              <a:t>Small tumors tend to behave in a benign manner but can grow over time</a:t>
            </a:r>
          </a:p>
          <a:p>
            <a:pPr lvl="0"/>
            <a:r>
              <a:rPr/>
              <a:t>Larger tumors tend to behave in a malignant (cancerous) manner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GIST Treatment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Initial treatment usually surgery</a:t>
            </a:r>
          </a:p>
          <a:p>
            <a:pPr lvl="0"/>
            <a:r>
              <a:rPr/>
              <a:t>Risk of recurrence determined by pathology</a:t>
            </a:r>
          </a:p>
          <a:p>
            <a:pPr lvl="0"/>
            <a:r>
              <a:rPr/>
              <a:t>Size of tumor</a:t>
            </a:r>
          </a:p>
          <a:p>
            <a:pPr lvl="0"/>
            <a:r>
              <a:rPr/>
              <a:t>Mitotic rate = how rapidly tumor is dividing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Imatinib = Gleevec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Oral drug shrinks GIST tumors</a:t>
            </a:r>
          </a:p>
          <a:p>
            <a:pPr lvl="0"/>
            <a:r>
              <a:rPr/>
              <a:t>Well tolerated</a:t>
            </a:r>
          </a:p>
          <a:p>
            <a:pPr lvl="0"/>
            <a:r>
              <a:rPr/>
              <a:t>Given </a:t>
            </a:r>
            <a:r>
              <a:rPr i="1"/>
              <a:t>after</a:t>
            </a:r>
            <a:r>
              <a:rPr/>
              <a:t> surgery for high-risk tumors</a:t>
            </a:r>
          </a:p>
          <a:p>
            <a:pPr lvl="1"/>
            <a:r>
              <a:rPr/>
              <a:t>1 or 3 years depending upon risk</a:t>
            </a:r>
          </a:p>
          <a:p>
            <a:pPr lvl="0"/>
            <a:r>
              <a:rPr/>
              <a:t>Given </a:t>
            </a:r>
            <a:r>
              <a:rPr i="1"/>
              <a:t>before</a:t>
            </a:r>
            <a:r>
              <a:rPr/>
              <a:t> surgery for large tumors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Stomach Cancer Surgery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Staging refers to the tests to determine</a:t>
            </a:r>
          </a:p>
          <a:p>
            <a:pPr lvl="0"/>
            <a:r>
              <a:rPr/>
              <a:t>Remove the tumor</a:t>
            </a:r>
          </a:p>
          <a:p>
            <a:pPr lvl="0"/>
            <a:r>
              <a:rPr/>
              <a:t>Remove lymph nodes (depends upon tumor type)</a:t>
            </a:r>
          </a:p>
          <a:p>
            <a:pPr lvl="0"/>
            <a:r>
              <a:rPr/>
              <a:t>Preserve stomach function</a:t>
            </a:r>
          </a:p>
          <a:p>
            <a:pPr lvl="0"/>
            <a:r>
              <a:rPr/>
              <a:t>Reconstruct GI tract</a:t>
            </a:r>
          </a:p>
          <a:p>
            <a:pPr lvl="0" indent="0" marL="0">
              <a:buNone/>
            </a:pPr>
            <a:r>
              <a:rPr b="1"/>
              <a:t>Treatment options depend upon the cancer stage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Distal cancers are those in the lower part of the stomach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the tumor</a:t>
            </a:r>
          </a:p>
          <a:p>
            <a:pPr lvl="0"/>
            <a:r>
              <a:rPr/>
              <a:t>Lymph nodes not removed</a:t>
            </a:r>
          </a:p>
          <a:p>
            <a:pPr lvl="0"/>
            <a:r>
              <a:rPr/>
              <a:t>Best suited for:</a:t>
            </a:r>
          </a:p>
          <a:p>
            <a:pPr lvl="1"/>
            <a:r>
              <a:rPr/>
              <a:t>Small adenocarcinoma</a:t>
            </a:r>
          </a:p>
          <a:p>
            <a:pPr lvl="1"/>
            <a:r>
              <a:rPr/>
              <a:t>GI Stromal Tumors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 Stromal Tumors of the Stomach</dc:title>
  <dc:creator/>
  <cp:keywords/>
  <dcterms:created xsi:type="dcterms:W3CDTF">2025-08-16T10:01:40Z</dcterms:created>
  <dcterms:modified xsi:type="dcterms:W3CDTF">2025-08-16T10:01:40Z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