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8" Type="http://schemas.openxmlformats.org/officeDocument/2006/relationships/viewProps" Target="viewProps.xml" /><Relationship Id="rId37" Type="http://schemas.openxmlformats.org/officeDocument/2006/relationships/presProps" Target="presProps.xml" /><Relationship Id="rId1" Type="http://schemas.openxmlformats.org/officeDocument/2006/relationships/slideMaster" Target="slideMasters/slideMaster1.xml" /><Relationship Id="rId40" Type="http://schemas.openxmlformats.org/officeDocument/2006/relationships/tableStyles" Target="tableStyles.xml" /><Relationship Id="rId3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6.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7.jp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32-Surgeon.html" TargetMode="Externa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surigcal connection between the esophagus and the stomach.</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 this can cause a leakage of fluid from the esophagus, called an anastomotic leak. If this happens, an infection can occur in the mediastinum, which is the space near the heart between the lungs.</a:t>
            </a:r>
          </a:p>
        </p:txBody>
      </p:sp>
      <p:pic>
        <p:nvPicPr>
          <p:cNvPr descr="images/Eso_LeakArtboard%202@4x.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p:nvPr>
        </p:nvSpPr>
        <p:spPr/>
        <p:txBody>
          <a:bodyPr/>
          <a:lstStyle/>
          <a:p>
            <a:pPr lvl="0" indent="0" marL="0">
              <a:buNone/>
            </a:pPr>
            <a:r>
              <a:rPr/>
              <a:t>In some cases, the leak will heal on its own, but other cases may require additional procedures or even surgery. The risk of leak depends upon the operation performed but also depends upon the experience of the surgeon. At the end of this video we have a link to a video about how to choose a hospital and a surgeon, which talks further about the risks of a leak.</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is another complication which can occurs in about 10-15% of patients after esophagectomy. Pneumonia requires treatment with antibiotics and frequently requires a longer hospitalization.</a:t>
            </a:r>
          </a:p>
        </p:txBody>
      </p:sp>
      <p:pic>
        <p:nvPicPr>
          <p:cNvPr descr="images/Eso_LungsArtboard%202@4x.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In normal circumstances, secretions from the mouth and throat aren’t able to enter the lungs because we clear our throat and if secretions do get into our airway, we tend to cough and keep those secretions out of our lungs. This happens constantly without our thinking about it.</a:t>
            </a:r>
          </a:p>
          <a:p>
            <a:pPr lvl="0" indent="0" marL="0">
              <a:buNone/>
            </a:pPr>
            <a:r>
              <a:rPr/>
              <a:t>After esophagectomy, however, there is a tendency for secretions to enter the airway, and if you can’t clear them, there is a risk that pneumonia will set in.</a:t>
            </a:r>
          </a:p>
          <a:p>
            <a:pPr lvl="0" indent="0" marL="0">
              <a:buNone/>
            </a:pPr>
            <a:r>
              <a:rPr/>
              <a:t>There are two important ways that pneumonia can be prevented:</a:t>
            </a:r>
          </a:p>
          <a:p>
            <a:pPr lvl="0"/>
            <a:r>
              <a:rPr/>
              <a:t>Deep breathing</a:t>
            </a:r>
          </a:p>
          <a:p>
            <a:pPr lvl="0"/>
            <a:r>
              <a:rPr/>
              <a:t>Walking</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Deep breathing and coughing</a:t>
            </a:r>
          </a:p>
        </p:txBody>
      </p:sp>
      <p:sp>
        <p:nvSpPr>
          <p:cNvPr id="3" name="Content Placeholder 2"/>
          <p:cNvSpPr>
            <a:spLocks noGrp="1"/>
          </p:cNvSpPr>
          <p:nvPr>
            <p:ph idx="1"/>
          </p:nvPr>
        </p:nvSpPr>
        <p:spPr/>
        <p:txBody>
          <a:bodyPr/>
          <a:lstStyle/>
          <a:p>
            <a:pPr lvl="0" indent="0" marL="0">
              <a:buNone/>
            </a:pPr>
            <a:r>
              <a:rPr/>
              <a:t>After surgery, it’s important to breathe deeply to help your lungs recover after surgery. Deep breathing make the cough more effective and helps clear secretions. After surgery, deep breathing and coughing can be uncomfortable, so controlling your discomfort will be an important part of your recovery.</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Walking</a:t>
            </a:r>
          </a:p>
        </p:txBody>
      </p:sp>
      <p:sp>
        <p:nvSpPr>
          <p:cNvPr id="3" name="Content Placeholder 2"/>
          <p:cNvSpPr>
            <a:spLocks noGrp="1"/>
          </p:cNvSpPr>
          <p:nvPr>
            <p:ph idx="1"/>
          </p:nvPr>
        </p:nvSpPr>
        <p:spPr/>
        <p:txBody>
          <a:bodyPr/>
          <a:lstStyle/>
          <a:p>
            <a:pPr lvl="0" indent="0" marL="0">
              <a:buNone/>
            </a:pPr>
            <a:r>
              <a:rPr/>
              <a:t>Walking after surgery is also an important way to help your lungs recover as well. When we walk, it’s easier for our lungs to function, and again, it makes the cough more frequently.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How can we prevent pneumonia? Believe it or not, I can tell who is more likely to develop pneumonia after surgery when I first meet them and shake their hand. Someone with a firm handshake has a lower risk of pneumonia. We think this is because someone with a firm handshake has good muscle tone, and someone with good muscle tone probably has good function of the muscles between the ribs so that they have a nice strong cough and can prevent pneumonia.</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Strength</a:t>
            </a:r>
          </a:p>
        </p:txBody>
      </p:sp>
      <p:sp>
        <p:nvSpPr>
          <p:cNvPr id="3" name="Content Placeholder 2"/>
          <p:cNvSpPr>
            <a:spLocks noGrp="1"/>
          </p:cNvSpPr>
          <p:nvPr>
            <p:ph idx="1"/>
          </p:nvPr>
        </p:nvSpPr>
        <p:spPr/>
        <p:txBody>
          <a:bodyPr/>
          <a:lstStyle/>
          <a:p>
            <a:pPr lvl="0" indent="0" marL="0">
              <a:buNone/>
            </a:pPr>
            <a:r>
              <a:rPr/>
              <a:t>In our clinic, we actually measure out patient’s strength with a hand-held strength gauge called a dynamometer. Based upon these measurements, we can identify patients who may be at risk of pneumonia.</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Patient Strength and Esophagectomy Outcomes</a:t>
            </a:r>
          </a:p>
        </p:txBody>
      </p:sp>
      <p:sp>
        <p:nvSpPr>
          <p:cNvPr id="3" name="Content Placeholder 2"/>
          <p:cNvSpPr>
            <a:spLocks noGrp="1"/>
          </p:cNvSpPr>
          <p:nvPr>
            <p:ph idx="1"/>
          </p:nvPr>
        </p:nvSpPr>
        <p:spPr/>
        <p:txBody>
          <a:bodyPr/>
          <a:lstStyle/>
          <a:p>
            <a:pPr lvl="0" indent="0" marL="0">
              <a:buNone/>
            </a:pPr>
            <a:r>
              <a:rPr/>
              <a:t>About half of our patients have good strength, shown in green. A quarter are have low strength, shown in red Another quarter are in the middle, shown in yellow</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ie-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p:nvPr>
        </p:nvSpPr>
        <p:spPr/>
        <p:txBody>
          <a:bodyPr/>
          <a:lstStyle/>
          <a:p>
            <a:pPr lvl="0" indent="0" marL="0">
              <a:buNone/>
            </a:pPr>
            <a:r>
              <a:rPr/>
              <a:t>Overall, the risk of pneumonia is about 10% in our patients who undergo esophagectomy. 90% of patients never experience pneumonia, but 10% will have pneumonia after surgery.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unnamed-chunk-1-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neumonia_figoverall-1.png" id="0" name="Picture 1"/>
          <p:cNvPicPr>
            <a:picLocks noGrp="1" noChangeAspect="1"/>
          </p:cNvPicPr>
          <p:nvPr/>
        </p:nvPicPr>
        <p:blipFill>
          <a:blip r:embed="rId2"/>
          <a:stretch>
            <a:fillRect/>
          </a:stretch>
        </p:blipFill>
        <p:spPr bwMode="auto">
          <a:xfrm>
            <a:off x="2311400" y="1193800"/>
            <a:ext cx="4521200" cy="3390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However the risk of pneumonia is not the same for everyone. Even though the average risk is 10%, the risk is much higher for our patients with low muscle strength and much lower for patients with good muscle strength.</a:t>
            </a:r>
          </a:p>
          <a:p>
            <a:pPr lvl="0" indent="0" marL="0">
              <a:buNone/>
            </a:pPr>
            <a:r>
              <a:rPr/>
              <a:t>For the half of our patients with good muscle strength, the risk of pneumonia is about 5%. On the other hand, the risk of pneumonia is 20% in the quarter of our patients who have low muscle strength.</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neumonia_fig2b-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Muscle Strength and Risk after Esophagectomy</a:t>
            </a:r>
          </a:p>
        </p:txBody>
      </p:sp>
      <p:sp>
        <p:nvSpPr>
          <p:cNvPr id="3" name="Content Placeholder 2"/>
          <p:cNvSpPr>
            <a:spLocks noGrp="1"/>
          </p:cNvSpPr>
          <p:nvPr>
            <p:ph idx="1" sz="half"/>
          </p:nvPr>
        </p:nvSpPr>
        <p:spPr/>
        <p:txBody>
          <a:bodyPr/>
          <a:lstStyle/>
          <a:p>
            <a:pPr lvl="0" indent="0" marL="0">
              <a:buNone/>
            </a:pPr>
            <a:r>
              <a:rPr/>
              <a:t>The results of our research suggest a simple answer: The risk of pneumonia is related to a patient’s muscle strength.]</a:t>
            </a:r>
          </a:p>
        </p:txBody>
      </p:sp>
      <p:pic>
        <p:nvPicPr>
          <p:cNvPr descr="images/emancipation-156066_1280.png" id="0" name="Picture 1"/>
          <p:cNvPicPr>
            <a:picLocks noGrp="1" noChangeAspect="1"/>
          </p:cNvPicPr>
          <p:nvPr/>
        </p:nvPicPr>
        <p:blipFill>
          <a:blip r:embed="rId2"/>
          <a:stretch>
            <a:fillRect/>
          </a:stretch>
        </p:blipFill>
        <p:spPr bwMode="auto">
          <a:xfrm>
            <a:off x="5372100" y="1193800"/>
            <a:ext cx="25908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Now this doesn’t mean that you need to look like this to prevent pneumonia after your esophagectomy]</a:t>
            </a:r>
          </a:p>
        </p:txBody>
      </p:sp>
      <p:pic>
        <p:nvPicPr>
          <p:cNvPr descr="images/man-461195_1920.jpg" id="0" name="Picture 1"/>
          <p:cNvPicPr>
            <a:picLocks noGrp="1" noChangeAspect="1"/>
          </p:cNvPicPr>
          <p:nvPr/>
        </p:nvPicPr>
        <p:blipFill>
          <a:blip r:embed="rId2"/>
          <a:stretch>
            <a:fillRect/>
          </a:stretch>
        </p:blipFill>
        <p:spPr bwMode="auto">
          <a:xfrm>
            <a:off x="4648200" y="1536700"/>
            <a:ext cx="4038600" cy="27051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good news is that you can increase your muscle strength before surgery in two very simple ways:</a:t>
            </a:r>
          </a:p>
          <a:p>
            <a:pPr lvl="0"/>
            <a:r>
              <a:rPr/>
              <a:t>Good nutrition with adequate intake of protein</a:t>
            </a:r>
          </a:p>
          <a:p>
            <a:pPr lvl="0"/>
            <a:r>
              <a:rPr/>
              <a:t>Exercise</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Good News</a:t>
            </a:r>
          </a:p>
        </p:txBody>
      </p:sp>
      <p:sp>
        <p:nvSpPr>
          <p:cNvPr id="3" name="Content Placeholder 2"/>
          <p:cNvSpPr>
            <a:spLocks noGrp="1"/>
          </p:cNvSpPr>
          <p:nvPr>
            <p:ph idx="1"/>
          </p:nvPr>
        </p:nvSpPr>
        <p:spPr/>
        <p:txBody>
          <a:bodyPr/>
          <a:lstStyle/>
          <a:p>
            <a:pPr lvl="0" indent="0" marL="0">
              <a:buNone/>
            </a:pPr>
            <a:r>
              <a:rPr/>
              <a:t>with proper nutrition and exercise, you can increase your muscle strength, and we have good reason to believe this will reduce your risk of complications after esophagectomy.</a:t>
            </a:r>
          </a:p>
          <a:p>
            <a:pPr lvl="0" indent="0" marL="0">
              <a:buNone/>
            </a:pPr>
            <a:r>
              <a:rPr/>
              <a:t>When you meet with your surgery team, be sure to ask them about pain control after surgery and how you can increase your muscle strength.</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the next video in our series, you will learn about how to choose a hospital and a surgeon for esophageal surgery:</a:t>
            </a:r>
          </a:p>
          <a:p>
            <a:pPr lvl="0" indent="0" marL="0">
              <a:buNone/>
            </a:pPr>
            <a:r>
              <a:rPr>
                <a:hlinkClick r:id="rId2"/>
              </a:rPr>
              <a:t>Choosing a Hospital and Surgeon for Esophagectomy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We hope you have found this video helpful. This videos and others like it are designed to</a:t>
            </a:r>
          </a:p>
          <a:p>
            <a:pPr lvl="0" indent="0" marL="0">
              <a:buNone/>
            </a:pPr>
            <a:r>
              <a:rPr/>
              <a:t>educate patients and families about esophageal cancer</a:t>
            </a:r>
          </a:p>
          <a:p>
            <a:pPr lvl="0" indent="0" marL="0">
              <a:buNone/>
            </a:pPr>
            <a:r>
              <a:rPr/>
              <a:t>and equip them for their discussions with their esophageal cancer care team.</a:t>
            </a:r>
          </a:p>
          <a:p>
            <a:pPr lvl="0" indent="0" marL="0">
              <a:buNone/>
            </a:pPr>
            <a:r>
              <a:rPr/>
              <a:t>As always, these videos are no substitute for expert medical advice.</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Feel free to leave a comment or a question, or if you have suggestions for future videos.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a:r>
              <a:rPr/>
              <a:t>Small incisions in the abdomen and chest</a:t>
            </a:r>
          </a:p>
          <a:p>
            <a:pPr lvl="0" indent="0" marL="0">
              <a:buNone/>
            </a:pPr>
            <a:r>
              <a:rPr/>
              <a:t>Mininally-invasive esophagectomy uses small incisions in the abdomen and chest. A surgical telescope and special instruments are used to perform the operations. This operation is a more recent innovation and can be used in many cases instead of an open approach.</a:t>
            </a:r>
          </a:p>
          <a:p>
            <a:pPr lvl="0" indent="0" marL="0">
              <a:buNone/>
            </a:pPr>
            <a:r>
              <a:rPr/>
              <a:t>The smaller incisions mean faster recovery and less discomfort</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2024-10-23T22:30:31Z</dcterms:created>
  <dcterms:modified xsi:type="dcterms:W3CDTF">2024-10-23T22:30:31Z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