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3" Type="http://schemas.openxmlformats.org/officeDocument/2006/relationships/viewProps" Target="viewProps.xml" /><Relationship Id="rId12" Type="http://schemas.openxmlformats.org/officeDocument/2006/relationships/presProps" Target="presProps.xml" /><Relationship Id="rId1" Type="http://schemas.openxmlformats.org/officeDocument/2006/relationships/slideMaster" Target="slideMasters/slideMaster1.xml" /><Relationship Id="rId15" Type="http://schemas.openxmlformats.org/officeDocument/2006/relationships/tableStyles" Target="tableStyles.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857250"/>
          </a:xfrm>
        </p:spPr>
        <p:txBody>
          <a:bodyPr/>
          <a:lstStyle/>
          <a:p>
            <a:r>
              <a:rPr lang="en-US"/>
              <a:t>Click to edit Master title style</a:t>
            </a:r>
          </a:p>
        </p:txBody>
      </p:sp>
      <p:sp>
        <p:nvSpPr>
          <p:cNvPr id="3" name="Content Placeholder 2"/>
          <p:cNvSpPr>
            <a:spLocks noGrp="1"/>
          </p:cNvSpPr>
          <p:nvPr>
            <p:ph idx="1"/>
          </p:nvPr>
        </p:nvSpPr>
        <p:spPr>
          <a:xfrm>
            <a:off x="284309" y="1200151"/>
            <a:ext cx="8552330" cy="3737370"/>
          </a:xfrm>
        </p:spPr>
        <p:txBody>
          <a:bodyPr/>
          <a:lstStyle>
            <a:lvl1pPr marL="228600" indent="-228600">
              <a:tabLst/>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r>
              <a:rPr lang="en-US"/>
              <a:t>Click to edit Master title style</a:t>
            </a:r>
          </a:p>
        </p:txBody>
      </p:sp>
      <p:sp>
        <p:nvSpPr>
          <p:cNvPr id="3" name="Content Placeholder 2"/>
          <p:cNvSpPr>
            <a:spLocks noGrp="1"/>
          </p:cNvSpPr>
          <p:nvPr>
            <p:ph sz="half" idx="1"/>
          </p:nvPr>
        </p:nvSpPr>
        <p:spPr>
          <a:xfrm>
            <a:off x="315045" y="1200151"/>
            <a:ext cx="4180755" cy="3737370"/>
          </a:xfrm>
        </p:spPr>
        <p:txBody>
          <a:bodyPr/>
          <a:lstStyle>
            <a:lvl1pPr marL="174625" indent="-174625">
              <a:tabLst/>
              <a:defRPr sz="28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199" y="1200151"/>
            <a:ext cx="4196123" cy="3737370"/>
          </a:xfrm>
        </p:spPr>
        <p:txBody>
          <a:bodyPr/>
          <a:lstStyle>
            <a:lvl1pPr marL="174625" indent="-174625">
              <a:tabLst/>
              <a:defRPr sz="28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1/11/25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1/11/25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1/11/25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1/11/25</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Nutrition</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Jejunostomy Video</a:t>
            </a:r>
          </a:p>
        </p:txBody>
      </p:sp>
      <p:sp>
        <p:nvSpPr>
          <p:cNvPr id="3" name="Content Placeholder 2"/>
          <p:cNvSpPr>
            <a:spLocks noGrp="1"/>
          </p:cNvSpPr>
          <p:nvPr>
            <p:ph idx="1" sz="half"/>
          </p:nvPr>
        </p:nvSpPr>
        <p:spPr/>
        <p:txBody>
          <a:bodyPr/>
          <a:lstStyle/>
          <a:p>
            <a:pPr lvl="0" indent="0" marL="0">
              <a:buNone/>
            </a:pPr>
            <a:r>
              <a:rPr/>
              <a:t>A video is available to help become familiar with the feeding jejunostomy</a:t>
            </a:r>
          </a:p>
        </p:txBody>
      </p:sp>
      <p:pic>
        <p:nvPicPr>
          <p:cNvPr descr="https://deidt7p41jzcy.cloudfront.net/jejunostomy_qrcode.png" id="0" name="Picture 1"/>
          <p:cNvPicPr>
            <a:picLocks noGrp="1" noChangeAspect="1"/>
          </p:cNvPicPr>
          <p:nvPr/>
        </p:nvPicPr>
        <p:blipFill>
          <a:blip r:embed="rId2"/>
          <a:stretch>
            <a:fillRect/>
          </a:stretch>
        </p:blipFill>
        <p:spPr bwMode="auto">
          <a:xfrm>
            <a:off x="5067300" y="1193800"/>
            <a:ext cx="3327400" cy="37338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GI Tract Anatomy</a:t>
            </a:r>
          </a:p>
        </p:txBody>
      </p:sp>
      <p:sp>
        <p:nvSpPr>
          <p:cNvPr id="3" name="Content Placeholder 2"/>
          <p:cNvSpPr>
            <a:spLocks noGrp="1"/>
          </p:cNvSpPr>
          <p:nvPr>
            <p:ph idx="1" sz="half"/>
          </p:nvPr>
        </p:nvSpPr>
        <p:spPr/>
        <p:txBody>
          <a:bodyPr/>
          <a:lstStyle/>
          <a:p>
            <a:pPr lvl="0"/>
            <a:r>
              <a:rPr/>
              <a:t>Esophagus delivers food to the stomach</a:t>
            </a:r>
          </a:p>
          <a:p>
            <a:pPr lvl="0"/>
            <a:r>
              <a:rPr/>
              <a:t>Stomach stores food and delivers it in small quantities to the jejunum</a:t>
            </a:r>
          </a:p>
          <a:p>
            <a:pPr lvl="0"/>
            <a:r>
              <a:rPr/>
              <a:t>Jejunum begins digestion in the small intestines</a:t>
            </a:r>
          </a:p>
        </p:txBody>
      </p:sp>
      <p:pic>
        <p:nvPicPr>
          <p:cNvPr descr="https://deidt7p41jzcy.cloudfront.net/Eso_Anatomy_Labels.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857250"/>
          </a:xfrm>
        </p:spPr>
        <p:txBody>
          <a:bodyPr/>
          <a:lstStyle/>
          <a:p>
            <a:pPr lvl="0" indent="0" marL="0">
              <a:buNone/>
            </a:pPr>
            <a:r>
              <a:rPr/>
              <a:t>Protein Needs</a:t>
            </a:r>
          </a:p>
        </p:txBody>
      </p:sp>
      <p:sp>
        <p:nvSpPr>
          <p:cNvPr id="3" name="Content Placeholder 2"/>
          <p:cNvSpPr>
            <a:spLocks noGrp="1"/>
          </p:cNvSpPr>
          <p:nvPr>
            <p:ph idx="1"/>
          </p:nvPr>
        </p:nvSpPr>
        <p:spPr/>
        <p:txBody>
          <a:bodyPr/>
          <a:lstStyle/>
          <a:p>
            <a:pPr lvl="0"/>
            <a:r>
              <a:rPr/>
              <a:t>Men: Average 75 grams/day</a:t>
            </a:r>
          </a:p>
          <a:p>
            <a:pPr lvl="0"/>
            <a:r>
              <a:rPr/>
              <a:t>Women: Average 60 grams/day</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Protein Shakes</a:t>
            </a:r>
          </a:p>
        </p:txBody>
      </p:sp>
      <p:sp>
        <p:nvSpPr>
          <p:cNvPr id="3" name="Content Placeholder 2"/>
          <p:cNvSpPr>
            <a:spLocks noGrp="1"/>
          </p:cNvSpPr>
          <p:nvPr>
            <p:ph idx="1" sz="half"/>
          </p:nvPr>
        </p:nvSpPr>
        <p:spPr/>
        <p:txBody>
          <a:bodyPr/>
          <a:lstStyle/>
          <a:p>
            <a:pPr lvl="0" indent="0" marL="0">
              <a:buNone/>
            </a:pPr>
            <a:r>
              <a:rPr/>
              <a:t>Protein Shakes can provide protein with minimal sugar</a:t>
            </a:r>
          </a:p>
        </p:txBody>
      </p:sp>
      <p:sp>
        <p:nvSpPr>
          <p:cNvPr id="4" name="Content Placeholder 3"/>
          <p:cNvSpPr>
            <a:spLocks noGrp="1"/>
          </p:cNvSpPr>
          <p:nvPr>
            <p:ph idx="2" sz="half"/>
          </p:nvPr>
        </p:nvSpPr>
        <p:spPr/>
        <p:txBody>
          <a:bodyPr/>
          <a:lstStyle/>
          <a:p>
            <a:pPr lvl="0" indent="0" marL="0">
              <a:buNone/>
            </a:pPr>
            <a:r>
              <a:rPr/>
              <a:t>Protein Shakes </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Feeding Tubes</a:t>
            </a:r>
          </a:p>
        </p:txBody>
      </p:sp>
      <p:sp>
        <p:nvSpPr>
          <p:cNvPr id="3" name="Content Placeholder 2"/>
          <p:cNvSpPr>
            <a:spLocks noGrp="1"/>
          </p:cNvSpPr>
          <p:nvPr>
            <p:ph idx="1" sz="half"/>
          </p:nvPr>
        </p:nvSpPr>
        <p:spPr/>
        <p:txBody>
          <a:bodyPr/>
          <a:lstStyle/>
          <a:p>
            <a:pPr lvl="0" indent="0" marL="0">
              <a:buNone/>
            </a:pPr>
            <a:r>
              <a:rPr/>
              <a:t>Jejunostomy = Small Intestine </a:t>
            </a:r>
          </a:p>
        </p:txBody>
      </p:sp>
      <p:sp>
        <p:nvSpPr>
          <p:cNvPr id="4" name="Content Placeholder 3"/>
          <p:cNvSpPr>
            <a:spLocks noGrp="1"/>
          </p:cNvSpPr>
          <p:nvPr>
            <p:ph idx="2" sz="half"/>
          </p:nvPr>
        </p:nvSpPr>
        <p:spPr/>
        <p:txBody>
          <a:bodyPr/>
          <a:lstStyle/>
          <a:p>
            <a:pPr lvl="0" indent="0" marL="0">
              <a:buNone/>
            </a:pPr>
            <a:r>
              <a:rPr/>
              <a:t>Gastrostomy = Stomach </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857250"/>
          </a:xfrm>
        </p:spPr>
        <p:txBody>
          <a:bodyPr/>
          <a:lstStyle/>
          <a:p>
            <a:pPr lvl="0" indent="0" marL="0">
              <a:buNone/>
            </a:pPr>
            <a:r>
              <a:rPr/>
              <a:t>Gastrostomy Tube</a:t>
            </a:r>
          </a:p>
        </p:txBody>
      </p:sp>
      <p:sp>
        <p:nvSpPr>
          <p:cNvPr id="3" name="Content Placeholder 2"/>
          <p:cNvSpPr>
            <a:spLocks noGrp="1"/>
          </p:cNvSpPr>
          <p:nvPr>
            <p:ph idx="1"/>
          </p:nvPr>
        </p:nvSpPr>
        <p:spPr/>
        <p:txBody>
          <a:bodyPr/>
          <a:lstStyle/>
          <a:p>
            <a:pPr lvl="0" indent="0" marL="0">
              <a:buNone/>
            </a:pPr>
            <a:r>
              <a:rPr/>
              <a:t>Feeding Gastrostomy</a:t>
            </a:r>
          </a:p>
          <a:p>
            <a:pPr lvl="0"/>
            <a:r>
              <a:rPr/>
              <a:t>Feeding with a syringe several times per day.</a:t>
            </a:r>
          </a:p>
          <a:p>
            <a:pPr lvl="0"/>
            <a:r>
              <a:rPr/>
              <a:t>Tube can be hidden underneath clothing</a:t>
            </a:r>
          </a:p>
          <a:p>
            <a:pPr lvl="0"/>
            <a:r>
              <a:rPr/>
              <a:t>Tube does not interfere with eating by mouth</a:t>
            </a:r>
          </a:p>
          <a:p>
            <a:pPr lvl="0"/>
            <a:r>
              <a:rPr/>
              <a:t>Removed easily in the office when no longer needed</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857250"/>
          </a:xfrm>
        </p:spPr>
        <p:txBody>
          <a:bodyPr/>
          <a:lstStyle/>
          <a:p>
            <a:pPr lvl="0" indent="0" marL="0">
              <a:buNone/>
            </a:pPr>
            <a:r>
              <a:rPr/>
              <a:t>Gastrostomy Tube Methods</a:t>
            </a:r>
          </a:p>
        </p:txBody>
      </p:sp>
      <p:sp>
        <p:nvSpPr>
          <p:cNvPr id="3" name="Content Placeholder 2"/>
          <p:cNvSpPr>
            <a:spLocks noGrp="1"/>
          </p:cNvSpPr>
          <p:nvPr>
            <p:ph idx="1"/>
          </p:nvPr>
        </p:nvSpPr>
        <p:spPr/>
        <p:txBody>
          <a:bodyPr/>
          <a:lstStyle/>
          <a:p>
            <a:pPr lvl="0" indent="0" marL="0">
              <a:buNone/>
            </a:pPr>
            <a:r>
              <a:rPr/>
              <a:t>A gastrostomy tube can be placed either by endoscopy, which is called a PEG tube</a:t>
            </a:r>
          </a:p>
          <a:p>
            <a:pPr lvl="0" indent="0" marL="0">
              <a:buNone/>
            </a:pPr>
            <a:r>
              <a:rPr/>
              <a:t>A gastrostomy tube can also be placed by laparoscopy, which is usually preferred if surgery on the esophagus is planned in the future.</a:t>
            </a:r>
          </a:p>
          <a:p>
            <a:pPr lvl="0" indent="0" marL="0">
              <a:buNone/>
            </a:pPr>
            <a:r>
              <a:rPr/>
              <a:t>Your surgeon will help you decide which kind of tube is best for you. This is especially important if you will need esophageal surgery in the future, as the stomach is frequently used to make a new esophagus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857250"/>
          </a:xfrm>
        </p:spPr>
        <p:txBody>
          <a:bodyPr/>
          <a:lstStyle/>
          <a:p>
            <a:pPr lvl="0" indent="0" marL="0">
              <a:buNone/>
            </a:pPr>
            <a:r>
              <a:rPr/>
              <a:t>Gastrostomy Tube</a:t>
            </a:r>
          </a:p>
        </p:txBody>
      </p:sp>
      <p:sp>
        <p:nvSpPr>
          <p:cNvPr id="3" name="Content Placeholder 2"/>
          <p:cNvSpPr>
            <a:spLocks noGrp="1"/>
          </p:cNvSpPr>
          <p:nvPr>
            <p:ph idx="1"/>
          </p:nvPr>
        </p:nvSpPr>
        <p:spPr/>
        <p:txBody>
          <a:bodyPr/>
          <a:lstStyle/>
          <a:p>
            <a:pPr lvl="0"/>
            <a:r>
              <a:rPr/>
              <a:t>Outpatient Placement (go home the same day)</a:t>
            </a:r>
          </a:p>
          <a:p>
            <a:pPr lvl="0"/>
            <a:r>
              <a:rPr/>
              <a:t>Central venous port can be placed at the same time (if needed)</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857250"/>
          </a:xfrm>
        </p:spPr>
        <p:txBody>
          <a:bodyPr/>
          <a:lstStyle/>
          <a:p>
            <a:pPr lvl="0" indent="0" marL="0">
              <a:buNone/>
            </a:pPr>
            <a:r>
              <a:rPr/>
              <a:t>Jejunostomy tube</a:t>
            </a:r>
          </a:p>
        </p:txBody>
      </p:sp>
      <p:sp>
        <p:nvSpPr>
          <p:cNvPr id="3" name="Content Placeholder 2"/>
          <p:cNvSpPr>
            <a:spLocks noGrp="1"/>
          </p:cNvSpPr>
          <p:nvPr>
            <p:ph idx="1"/>
          </p:nvPr>
        </p:nvSpPr>
        <p:spPr/>
        <p:txBody>
          <a:bodyPr/>
          <a:lstStyle/>
          <a:p>
            <a:pPr lvl="0" indent="0" marL="0">
              <a:buNone/>
            </a:pPr>
            <a:r>
              <a:rPr/>
              <a:t>The other type of feeding tube is a jejunostomy.</a:t>
            </a:r>
          </a:p>
          <a:p>
            <a:pPr lvl="0" indent="0" marL="0">
              <a:buNone/>
            </a:pPr>
            <a:r>
              <a:rPr/>
              <a:t>A jejunostomy tube tube is placed into the small intestines. Because the small intestine is used to receiving food in small quantities, a jejunostomy tube requires the use of a pump to deliver feedings gradually over a matter of hours.</a:t>
            </a:r>
          </a:p>
          <a:p>
            <a:pPr lvl="0" indent="0" marL="0">
              <a:buNone/>
            </a:pPr>
            <a:r>
              <a:rPr/>
              <a:t>In general, feedings are done at night in order to allow you to be active during the day</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Nutrition</dc:title>
  <dc:creator/>
  <cp:keywords/>
  <dcterms:created xsi:type="dcterms:W3CDTF">2025-01-11T18:25:36Z</dcterms:created>
  <dcterms:modified xsi:type="dcterms:W3CDTF">2025-01-11T18:25:36Z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