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3.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Stomach Cancer and CDH1 Gene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Hereditary Diffuse Gastric Cancer</a:t>
            </a:r>
          </a:p>
        </p:txBody>
      </p:sp>
      <p:sp>
        <p:nvSpPr>
          <p:cNvPr id="3" name="Content Placeholder 2"/>
          <p:cNvSpPr>
            <a:spLocks noGrp="1"/>
          </p:cNvSpPr>
          <p:nvPr>
            <p:ph idx="1"/>
          </p:nvPr>
        </p:nvSpPr>
        <p:spPr/>
        <p:txBody>
          <a:bodyPr/>
          <a:lstStyle/>
          <a:p>
            <a:pPr lvl="0" indent="0" marL="0">
              <a:buNone/>
            </a:pPr>
            <a:r>
              <a:rPr/>
              <a:t>Inherited condition in which an altered copy of the CDH1 gene is passed from generation to generation Presence of the gene can be detected by genetic testing Affected person can pass the gene to (on average) half of their children Affected persons carry the CDH1</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Hereditry Diffuse Gastric Cancer</a:t>
            </a:r>
          </a:p>
        </p:txBody>
      </p:sp>
      <p:sp>
        <p:nvSpPr>
          <p:cNvPr id="3" name="Content Placeholder 2"/>
          <p:cNvSpPr>
            <a:spLocks noGrp="1"/>
          </p:cNvSpPr>
          <p:nvPr>
            <p:ph idx="1"/>
          </p:nvPr>
        </p:nvSpPr>
        <p:spPr/>
        <p:txBody>
          <a:bodyPr/>
          <a:lstStyle/>
          <a:p>
            <a:pPr lvl="0" indent="0" marL="0">
              <a:buNone/>
            </a:pPr>
            <a:r>
              <a:rPr/>
              <a:t>Affected individuals have microscopic cancers beginning to form in the top layer of the stomach at an early age Majority of affected individuals will develop visible cancer by age 40 By age 80, 70% of men and 56-83% of women are estimated to be at risk to develop visible cancer however some recent studies place this risk at 50%/33%</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CDH1</a:t>
            </a:r>
          </a:p>
        </p:txBody>
      </p:sp>
      <p:sp>
        <p:nvSpPr>
          <p:cNvPr id="3" name="Content Placeholder 2"/>
          <p:cNvSpPr>
            <a:spLocks noGrp="1"/>
          </p:cNvSpPr>
          <p:nvPr>
            <p:ph idx="1"/>
          </p:nvPr>
        </p:nvSpPr>
        <p:spPr/>
        <p:txBody>
          <a:bodyPr/>
          <a:lstStyle/>
          <a:p>
            <a:pPr lvl="0" indent="0" marL="0">
              <a:buNone/>
            </a:pPr>
            <a:r>
              <a:rPr/>
              <a:t>CDH1 carriers with visible cancer are termed “clinically apparent” CDH1 carriers with clinically apparent cancers which are large enough to cause symptoms generally are likely to have spread to lymph nodes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Prophylactic Gastrectomy</a:t>
            </a:r>
          </a:p>
        </p:txBody>
      </p:sp>
      <p:sp>
        <p:nvSpPr>
          <p:cNvPr id="3" name="Content Placeholder 2"/>
          <p:cNvSpPr>
            <a:spLocks noGrp="1"/>
          </p:cNvSpPr>
          <p:nvPr>
            <p:ph idx="1"/>
          </p:nvPr>
        </p:nvSpPr>
        <p:spPr/>
        <p:txBody>
          <a:bodyPr/>
          <a:lstStyle/>
          <a:p>
            <a:pPr lvl="0"/>
            <a:r>
              <a:rPr/>
              <a:t>Recommended for CDH1 carriers between ages 18-40</a:t>
            </a:r>
          </a:p>
          <a:p>
            <a:pPr lvl="0"/>
            <a:r>
              <a:rPr/>
              <a:t>Cancer rarely is found to have spread to lymph nodes</a:t>
            </a:r>
          </a:p>
          <a:p>
            <a:pPr lvl="0"/>
            <a:r>
              <a:rPr/>
              <a:t>Requires removing all of stomach tissue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CH1 and Family History</a:t>
            </a:r>
          </a:p>
        </p:txBody>
      </p:sp>
      <p:sp>
        <p:nvSpPr>
          <p:cNvPr id="3" name="Content Placeholder 2"/>
          <p:cNvSpPr>
            <a:spLocks noGrp="1"/>
          </p:cNvSpPr>
          <p:nvPr>
            <p:ph idx="1"/>
          </p:nvPr>
        </p:nvSpPr>
        <p:spPr/>
        <p:txBody>
          <a:bodyPr/>
          <a:lstStyle/>
          <a:p>
            <a:pPr lvl="0" indent="0" marL="0">
              <a:buNone/>
            </a:pPr>
            <a:r>
              <a:rPr/>
              <a:t>Among patients with CDH1 mutation and a family history of gastric cancer who undergo preventive total gastrectomy, 90% have early stages of gastric cancer</a:t>
            </a:r>
          </a:p>
          <a:p>
            <a:pPr lvl="0" indent="0" marL="0">
              <a:buNone/>
            </a:pPr>
            <a:r>
              <a:rPr/>
              <a:t>Among patients with CDH1 mutation without a family history of gastric cancer, 2 out of 3 (67%) are estimated to have early stages of gastric cancer</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Treatment options for CDH1 Carriers</a:t>
            </a:r>
          </a:p>
        </p:txBody>
      </p:sp>
      <p:sp>
        <p:nvSpPr>
          <p:cNvPr id="3" name="Content Placeholder 2"/>
          <p:cNvSpPr>
            <a:spLocks noGrp="1"/>
          </p:cNvSpPr>
          <p:nvPr>
            <p:ph idx="1" sz="half"/>
          </p:nvPr>
        </p:nvSpPr>
        <p:spPr/>
        <p:txBody>
          <a:bodyPr/>
          <a:lstStyle/>
          <a:p>
            <a:pPr lvl="0" indent="0" marL="0">
              <a:buNone/>
            </a:pPr>
            <a:r>
              <a:rPr b="1"/>
              <a:t>Total Gastrectomy</a:t>
            </a:r>
          </a:p>
          <a:p>
            <a:pPr lvl="0"/>
            <a:r>
              <a:rPr/>
              <a:t>Surgical removal of all of stomach</a:t>
            </a:r>
          </a:p>
          <a:p>
            <a:pPr lvl="0"/>
            <a:r>
              <a:rPr/>
              <a:t>Permanent alteration in eating</a:t>
            </a:r>
          </a:p>
          <a:p>
            <a:pPr lvl="0"/>
            <a:r>
              <a:rPr/>
              <a:t>Requires Small Frequent meals</a:t>
            </a:r>
          </a:p>
          <a:p>
            <a:pPr lvl="0"/>
            <a:r>
              <a:rPr/>
              <a:t>Feeding jejunostomy (temporary)</a:t>
            </a:r>
          </a:p>
        </p:txBody>
      </p:sp>
      <p:sp>
        <p:nvSpPr>
          <p:cNvPr id="4" name="Content Placeholder 3"/>
          <p:cNvSpPr>
            <a:spLocks noGrp="1"/>
          </p:cNvSpPr>
          <p:nvPr>
            <p:ph idx="2" sz="half"/>
          </p:nvPr>
        </p:nvSpPr>
        <p:spPr/>
        <p:txBody>
          <a:bodyPr/>
          <a:lstStyle/>
          <a:p>
            <a:pPr lvl="0" indent="0" marL="0">
              <a:buNone/>
            </a:pPr>
            <a:r>
              <a:rPr b="1"/>
              <a:t>Surveillance</a:t>
            </a:r>
          </a:p>
          <a:p>
            <a:pPr lvl="0"/>
            <a:r>
              <a:rPr/>
              <a:t>Endoscopy every 6-12 months</a:t>
            </a:r>
          </a:p>
          <a:p>
            <a:pPr lvl="0"/>
            <a:r>
              <a:rPr/>
              <a:t>Unknown how long this is required.</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Gastrectomy</a:t>
            </a:r>
          </a:p>
        </p:txBody>
      </p:sp>
      <p:sp>
        <p:nvSpPr>
          <p:cNvPr id="3" name="Content Placeholder 2"/>
          <p:cNvSpPr>
            <a:spLocks noGrp="1"/>
          </p:cNvSpPr>
          <p:nvPr>
            <p:ph idx="1" sz="half"/>
          </p:nvPr>
        </p:nvSpPr>
        <p:spPr/>
        <p:txBody>
          <a:bodyPr/>
          <a:lstStyle/>
          <a:p>
            <a:pPr lvl="0" indent="0" marL="0">
              <a:buNone/>
            </a:pPr>
            <a:br/>
          </a:p>
          <a:p>
            <a:pPr lvl="0"/>
            <a:r>
              <a:rPr/>
              <a:t>Removes all of the stomach</a:t>
            </a:r>
          </a:p>
          <a:p>
            <a:pPr lvl="0"/>
            <a:r>
              <a:rPr/>
              <a:t>Reconstruction with small intestine</a:t>
            </a:r>
          </a:p>
          <a:p>
            <a:pPr lvl="0"/>
            <a:r>
              <a:rPr/>
              <a:t>Needed for those with CDH1 mutations</a:t>
            </a:r>
          </a:p>
        </p:txBody>
      </p:sp>
      <p:pic>
        <p:nvPicPr>
          <p:cNvPr descr="https://deidt7p41jzcy.cloudfront.net/gast_total.png" id="0" name="Picture 1"/>
          <p:cNvPicPr>
            <a:picLocks noGrp="1" noChangeAspect="1"/>
          </p:cNvPicPr>
          <p:nvPr/>
        </p:nvPicPr>
        <p:blipFill>
          <a:blip r:embed="rId2"/>
          <a:stretch>
            <a:fillRect/>
          </a:stretch>
        </p:blipFill>
        <p:spPr bwMode="auto">
          <a:xfrm>
            <a:off x="5283200" y="1193800"/>
            <a:ext cx="28829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Gastrectomy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952500" y="1193800"/>
            <a:ext cx="2882900" cy="3733800"/>
          </a:xfrm>
          <a:prstGeom prst="rect">
            <a:avLst/>
          </a:prstGeom>
          <a:noFill/>
          <a:ln w="9525">
            <a:noFill/>
            <a:headEnd/>
            <a:tailEnd/>
          </a:ln>
        </p:spPr>
      </p:pic>
      <p:pic>
        <p:nvPicPr>
          <p:cNvPr descr="https://deidt7p41jzcy.cloudfront.net/gast_total.png" id="0" name="Picture 1"/>
          <p:cNvPicPr>
            <a:picLocks noGrp="1" noChangeAspect="1"/>
          </p:cNvPicPr>
          <p:nvPr/>
        </p:nvPicPr>
        <p:blipFill>
          <a:blip r:embed="rId3"/>
          <a:stretch>
            <a:fillRect/>
          </a:stretch>
        </p:blipFill>
        <p:spPr bwMode="auto">
          <a:xfrm>
            <a:off x="5283200" y="1193800"/>
            <a:ext cx="2882900" cy="37338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Anatomy</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Food moves from the throat</a:t>
                </a:r>
              </a:p>
              <a:p>
                <a:pPr lvl="0" indent="0" marL="0">
                  <a:buNone/>
                </a:pPr>
                <a14:m>
                  <m:oMath xmlns:m="http://schemas.openxmlformats.org/officeDocument/2006/math">
                    <m:r>
                      <m:rPr>
                        <m:sty m:val="p"/>
                      </m:rPr>
                      <m:t>→</m:t>
                    </m:r>
                  </m:oMath>
                </a14:m>
                <a:r>
                  <a:rPr/>
                  <a:t> esophagus</a:t>
                </a:r>
              </a:p>
              <a:p>
                <a:pPr lvl="0" indent="0" marL="0">
                  <a:buNone/>
                </a:pPr>
                <a14:m>
                  <m:oMath xmlns:m="http://schemas.openxmlformats.org/officeDocument/2006/math">
                    <m:r>
                      <m:rPr>
                        <m:sty m:val="p"/>
                      </m:rPr>
                      <m:t>→</m:t>
                    </m:r>
                  </m:oMath>
                </a14:m>
                <a:r>
                  <a:rPr/>
                  <a:t> stomach</a:t>
                </a:r>
              </a:p>
              <a:p>
                <a:pPr lvl="0" indent="0" marL="0">
                  <a:buNone/>
                </a:pPr>
                <a14:m>
                  <m:oMath xmlns:m="http://schemas.openxmlformats.org/officeDocument/2006/math">
                    <m:r>
                      <m:rPr>
                        <m:sty m:val="p"/>
                      </m:rPr>
                      <m:t>→</m:t>
                    </m:r>
                  </m:oMath>
                </a14:m>
                <a:r>
                  <a:rPr/>
                  <a:t> small bowel (jejunum)</a:t>
                </a:r>
              </a:p>
            </p:txBody>
          </p:sp>
        </mc:Choice>
      </mc:AlternateContent>
      <p:pic>
        <p:nvPicPr>
          <p:cNvPr descr="https://deidt7p41jzcy.cloudfront.net/Eso_Anatomy_Label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Hereditary Diffuse Gastric Cancer</a:t>
            </a:r>
          </a:p>
        </p:txBody>
      </p:sp>
      <p:sp>
        <p:nvSpPr>
          <p:cNvPr id="3" name="Content Placeholder 2"/>
          <p:cNvSpPr>
            <a:spLocks noGrp="1"/>
          </p:cNvSpPr>
          <p:nvPr>
            <p:ph idx="1"/>
          </p:nvPr>
        </p:nvSpPr>
        <p:spPr/>
        <p:txBody>
          <a:bodyPr/>
          <a:lstStyle/>
          <a:p>
            <a:pPr lvl="0"/>
            <a:r>
              <a:rPr/>
              <a:t>Genetic condition in which family members have high rates of gastric cancer</a:t>
            </a:r>
          </a:p>
          <a:p>
            <a:pPr lvl="0"/>
            <a:r>
              <a:rPr/>
              <a:t>Most affected members develop gastric cancer by age 40</a:t>
            </a:r>
          </a:p>
          <a:p>
            <a:pPr lvl="0"/>
            <a:r>
              <a:rPr/>
              <a:t>Affected family members pass the susceptibility to half their children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Genetics of Hereditary Diffuse Gastric Cancer</a:t>
            </a:r>
          </a:p>
        </p:txBody>
      </p:sp>
      <p:sp>
        <p:nvSpPr>
          <p:cNvPr id="3" name="Content Placeholder 2"/>
          <p:cNvSpPr>
            <a:spLocks noGrp="1"/>
          </p:cNvSpPr>
          <p:nvPr>
            <p:ph idx="1"/>
          </p:nvPr>
        </p:nvSpPr>
        <p:spPr/>
        <p:txBody>
          <a:bodyPr/>
          <a:lstStyle/>
          <a:p>
            <a:pPr lvl="0"/>
            <a:r>
              <a:rPr/>
              <a:t>Altered copy of the CDH1 gene found to be responsible</a:t>
            </a:r>
          </a:p>
          <a:p>
            <a:pPr lvl="0"/>
            <a:r>
              <a:rPr/>
              <a:t>We each carry two copies of the CDH1 gene</a:t>
            </a:r>
          </a:p>
          <a:p>
            <a:pPr lvl="1"/>
            <a:r>
              <a:rPr/>
              <a:t>Altered copy is passed on to half of children</a:t>
            </a:r>
          </a:p>
          <a:p>
            <a:pPr lvl="0"/>
            <a:r>
              <a:rPr/>
              <a:t>Family members with the altered CDH1 gene tend to develop cancer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Clinically Apparent Gastric Cancer</a:t>
            </a:r>
          </a:p>
        </p:txBody>
      </p:sp>
      <p:sp>
        <p:nvSpPr>
          <p:cNvPr id="3" name="Content Placeholder 2"/>
          <p:cNvSpPr>
            <a:spLocks noGrp="1"/>
          </p:cNvSpPr>
          <p:nvPr>
            <p:ph idx="1"/>
          </p:nvPr>
        </p:nvSpPr>
        <p:spPr/>
        <p:txBody>
          <a:bodyPr/>
          <a:lstStyle/>
          <a:p>
            <a:pPr lvl="0" indent="0" marL="0">
              <a:buNone/>
            </a:pPr>
            <a:r>
              <a:rPr/>
              <a:t>Among patients with HDGC who have visible stomach cancer, this is termed “clinically apparent”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Cancer Risk in HDGCd</a:t>
            </a:r>
          </a:p>
        </p:txBody>
      </p:sp>
      <p:sp>
        <p:nvSpPr>
          <p:cNvPr id="3" name="Content Placeholder 2"/>
          <p:cNvSpPr>
            <a:spLocks noGrp="1"/>
          </p:cNvSpPr>
          <p:nvPr>
            <p:ph idx="1"/>
          </p:nvPr>
        </p:nvSpPr>
        <p:spPr/>
        <p:txBody>
          <a:bodyPr/>
          <a:lstStyle/>
          <a:p>
            <a:pPr lvl="0" indent="0" marL="0">
              <a:buNone/>
            </a:pPr>
            <a:r>
              <a:rPr/>
              <a:t>Among family members in HDGC families with an altered CDH1 gene:</a:t>
            </a:r>
          </a:p>
          <a:p>
            <a:pPr lvl="0"/>
            <a:r>
              <a:rPr/>
              <a:t>Men have 70% risk of stomach cancer by age 80</a:t>
            </a:r>
          </a:p>
          <a:p>
            <a:pPr lvl="0"/>
            <a:r>
              <a:rPr/>
              <a:t>Women have 50-80% risk of stomach cancer by age 80</a:t>
            </a:r>
          </a:p>
          <a:p>
            <a:pPr lvl="1"/>
            <a:r>
              <a:rPr/>
              <a:t>Increased risk of endometrial cancer</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Genetic Testing</a:t>
            </a:r>
          </a:p>
        </p:txBody>
      </p:sp>
      <p:sp>
        <p:nvSpPr>
          <p:cNvPr id="3" name="Content Placeholder 2"/>
          <p:cNvSpPr>
            <a:spLocks noGrp="1"/>
          </p:cNvSpPr>
          <p:nvPr>
            <p:ph idx="1"/>
          </p:nvPr>
        </p:nvSpPr>
        <p:spPr/>
        <p:txBody>
          <a:bodyPr/>
          <a:lstStyle/>
          <a:p>
            <a:pPr lvl="0"/>
            <a:r>
              <a:rPr/>
              <a:t>Blood test can detect copies of the altered CDH1 gene</a:t>
            </a:r>
          </a:p>
          <a:p>
            <a:pPr lvl="0"/>
            <a:r>
              <a:rPr/>
              <a:t>Recommended in all patients under age 50 with stomach cancer</a:t>
            </a:r>
          </a:p>
          <a:p>
            <a:pPr lvl="0"/>
            <a:r>
              <a:rPr/>
              <a:t>Requires meeting with a genetic counselor</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Prophylactic Gastrectomy in HDGC</a:t>
            </a:r>
          </a:p>
        </p:txBody>
      </p:sp>
      <p:sp>
        <p:nvSpPr>
          <p:cNvPr id="3" name="Content Placeholder 2"/>
          <p:cNvSpPr>
            <a:spLocks noGrp="1"/>
          </p:cNvSpPr>
          <p:nvPr>
            <p:ph idx="1"/>
          </p:nvPr>
        </p:nvSpPr>
        <p:spPr/>
        <p:txBody>
          <a:bodyPr/>
          <a:lstStyle/>
          <a:p>
            <a:pPr lvl="0"/>
            <a:r>
              <a:rPr/>
              <a:t>Preventive surgery to remove the stomach can be performed</a:t>
            </a:r>
          </a:p>
          <a:p>
            <a:pPr lvl="0"/>
            <a:r>
              <a:rPr/>
              <a:t>Surgery dramatically reduces risk of gastric cancer</a:t>
            </a:r>
          </a:p>
          <a:p>
            <a:pPr lvl="0"/>
            <a:r>
              <a:rPr/>
              <a:t>Surgery is usually done before age 40</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Prophylactic Gastrectomy in HDGC</a:t>
            </a:r>
          </a:p>
        </p:txBody>
      </p:sp>
      <p:sp>
        <p:nvSpPr>
          <p:cNvPr id="3" name="Content Placeholder 2"/>
          <p:cNvSpPr>
            <a:spLocks noGrp="1"/>
          </p:cNvSpPr>
          <p:nvPr>
            <p:ph idx="1"/>
          </p:nvPr>
        </p:nvSpPr>
        <p:spPr/>
        <p:txBody>
          <a:bodyPr/>
          <a:lstStyle/>
          <a:p>
            <a:pPr lvl="0" indent="0" marL="0">
              <a:buNone/>
            </a:pPr>
            <a:r>
              <a:rPr/>
              <a:t>Among family members with HDGC who carry the CDH1 gene</a:t>
            </a:r>
          </a:p>
          <a:p>
            <a:pPr lvl="0" indent="0" marL="0">
              <a:buNone/>
            </a:pPr>
            <a:r>
              <a:rPr/>
              <a:t>If preventive surgery is performed, 90-95% of cases have microscopic tumor in the removed stomach</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Stomach Cancer and CDH1 Gene</dc:title>
  <dc:creator/>
  <cp:keywords/>
  <dcterms:created xsi:type="dcterms:W3CDTF">2025-01-14T12:09:47Z</dcterms:created>
  <dcterms:modified xsi:type="dcterms:W3CDTF">2025-01-14T12:09:47Z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