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baseline="0">
                <a:latin typeface="Lato Semibold" panose="020F0502020204030203"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r>
              <a:rPr lang="en-US" dirty="0"/>
              <a:t>Click to edit Master title style</a:t>
            </a:r>
          </a:p>
        </p:txBody>
      </p:sp>
      <p:sp>
        <p:nvSpPr>
          <p:cNvPr id="3" name="Content Placeholder 2"/>
          <p:cNvSpPr>
            <a:spLocks noGrp="1"/>
          </p:cNvSpPr>
          <p:nvPr>
            <p:ph idx="1"/>
          </p:nvPr>
        </p:nvSpPr>
        <p:spPr>
          <a:xfrm>
            <a:off x="284309" y="960504"/>
            <a:ext cx="8552330" cy="3977017"/>
          </a:xfrm>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r>
              <a:rPr lang="en-US" dirty="0"/>
              <a:t>Click to edit Master title style</a:t>
            </a:r>
          </a:p>
        </p:txBody>
      </p:sp>
      <p:sp>
        <p:nvSpPr>
          <p:cNvPr id="3" name="Content Placeholder 2"/>
          <p:cNvSpPr>
            <a:spLocks noGrp="1"/>
          </p:cNvSpPr>
          <p:nvPr>
            <p:ph sz="half" idx="1"/>
          </p:nvPr>
        </p:nvSpPr>
        <p:spPr>
          <a:xfrm>
            <a:off x="315045" y="1200151"/>
            <a:ext cx="4180755"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199" y="1200151"/>
            <a:ext cx="4196123"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Lato Semibold" panose="020F0502020204030203" pitchFamily="34" charset="0"/>
              </a:defRPr>
            </a:lvl1pPr>
          </a:lstStyle>
          <a:p>
            <a:r>
              <a:rPr lang="en-US" dirty="0"/>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716105"/>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998924"/>
            <a:ext cx="8229600" cy="3938597"/>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baseline="0" kern="1200" sz="3300">
          <a:solidFill>
            <a:schemeClr val="tx1"/>
          </a:solidFill>
          <a:latin charset="0" panose="020F0502020204030203" pitchFamily="34" typeface="Lato Semibold"/>
          <a:ea typeface="+mj-ea"/>
          <a:cs typeface="+mj-cs"/>
        </a:defRPr>
      </a:lvl1pPr>
    </p:titleStyle>
    <p:bodyStyle>
      <a:lvl1pPr algn="l" defTabSz="342900" eaLnBrk="1" hangingPunct="1" indent="-342900" latinLnBrk="0" marL="342900" rtl="0">
        <a:spcBef>
          <a:spcPct val="20000"/>
        </a:spcBef>
        <a:buFont typeface="Arial"/>
        <a:buChar char="•"/>
        <a:defRPr baseline="0" kern="1200" sz="2400">
          <a:solidFill>
            <a:schemeClr val="tx1"/>
          </a:solidFill>
          <a:latin charset="0" panose="020F0502020204030203" pitchFamily="34" typeface="Lato Medium"/>
          <a:ea typeface="+mn-ea"/>
          <a:cs typeface="+mn-cs"/>
        </a:defRPr>
      </a:lvl1pPr>
      <a:lvl2pPr algn="l" defTabSz="342900" eaLnBrk="1" hangingPunct="1" indent="-342900" latinLnBrk="0" marL="685800" rtl="0">
        <a:spcBef>
          <a:spcPct val="20000"/>
        </a:spcBef>
        <a:buFont typeface="Arial"/>
        <a:buChar char="–"/>
        <a:defRPr baseline="0" kern="1200" sz="2100">
          <a:solidFill>
            <a:schemeClr val="tx1"/>
          </a:solidFill>
          <a:latin charset="0" panose="020F0502020204030203" pitchFamily="34" typeface="Lato Medium"/>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Video</a:t>
            </a:r>
          </a:p>
        </p:txBody>
      </p:sp>
      <p:sp>
        <p:nvSpPr>
          <p:cNvPr id="3" name="Content Placeholder 2"/>
          <p:cNvSpPr>
            <a:spLocks noGrp="1"/>
          </p:cNvSpPr>
          <p:nvPr>
            <p:ph idx="1" sz="half"/>
          </p:nvPr>
        </p:nvSpPr>
        <p:spPr/>
        <p:txBody>
          <a:bodyPr/>
          <a:lstStyle/>
          <a:p>
            <a:pPr lvl="0" indent="0" marL="0">
              <a:buNone/>
            </a:pPr>
            <a:r>
              <a:rPr/>
              <a:t>A video is available to help become familiar with the feeding jejunostomy</a:t>
            </a:r>
          </a:p>
        </p:txBody>
      </p:sp>
      <p:pic>
        <p:nvPicPr>
          <p:cNvPr descr="https://deidt7p41jzcy.cloudfront.net/jejunostomy_qrcode.png" id="0" name="Picture 1"/>
          <p:cNvPicPr>
            <a:picLocks noGrp="1" noChangeAspect="1"/>
          </p:cNvPicPr>
          <p:nvPr/>
        </p:nvPicPr>
        <p:blipFill>
          <a:blip r:embed="rId2"/>
          <a:stretch>
            <a:fillRect/>
          </a:stretch>
        </p:blipFill>
        <p:spPr bwMode="auto">
          <a:xfrm>
            <a:off x="5067300" y="1193800"/>
            <a:ext cx="3327400" cy="37338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Protein Needs</a:t>
            </a:r>
          </a:p>
        </p:txBody>
      </p:sp>
      <p:sp>
        <p:nvSpPr>
          <p:cNvPr id="3" name="Content Placeholder 2"/>
          <p:cNvSpPr>
            <a:spLocks noGrp="1"/>
          </p:cNvSpPr>
          <p:nvPr>
            <p:ph idx="1"/>
          </p:nvPr>
        </p:nvSpPr>
        <p:spPr/>
        <p:txBody>
          <a:bodyPr/>
          <a:lstStyle/>
          <a:p>
            <a:pPr lvl="0"/>
            <a:r>
              <a:rPr/>
              <a:t>Men: Average 75 grams/day</a:t>
            </a:r>
          </a:p>
          <a:p>
            <a:pPr lvl="0"/>
            <a:r>
              <a:rPr/>
              <a:t>Women: Average 60 grams/day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Protein Shakes</a:t>
            </a:r>
          </a:p>
        </p:txBody>
      </p:sp>
      <p:sp>
        <p:nvSpPr>
          <p:cNvPr id="3" name="Content Placeholder 2"/>
          <p:cNvSpPr>
            <a:spLocks noGrp="1"/>
          </p:cNvSpPr>
          <p:nvPr>
            <p:ph idx="1" sz="half"/>
          </p:nvPr>
        </p:nvSpPr>
        <p:spPr/>
        <p:txBody>
          <a:bodyPr/>
          <a:lstStyle/>
          <a:p>
            <a:pPr lvl="0" indent="0" marL="0">
              <a:buNone/>
            </a:pPr>
            <a:r>
              <a:rPr/>
              <a:t>Protein Shakes can provide protein with minimal sugar</a:t>
            </a:r>
          </a:p>
        </p:txBody>
      </p:sp>
      <p:sp>
        <p:nvSpPr>
          <p:cNvPr id="4" name="Content Placeholder 3"/>
          <p:cNvSpPr>
            <a:spLocks noGrp="1"/>
          </p:cNvSpPr>
          <p:nvPr>
            <p:ph idx="2" sz="half"/>
          </p:nvPr>
        </p:nvSpPr>
        <p:spPr/>
        <p:txBody>
          <a:bodyPr/>
          <a:lstStyle/>
          <a:p>
            <a:pPr lvl="0" indent="0" marL="0">
              <a:buNone/>
            </a:pPr>
            <a:r>
              <a:rPr/>
              <a:t>Protein Shakes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Small Intestine </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a:r>
              <a:rPr/>
              <a:t>Feeding with a syringe several times per day.</a:t>
            </a:r>
          </a:p>
          <a:p>
            <a:pPr lvl="0"/>
            <a:r>
              <a:rPr/>
              <a:t>Tube can be hidden underneath clothing</a:t>
            </a:r>
          </a:p>
          <a:p>
            <a:pPr lvl="0"/>
            <a:r>
              <a:rPr/>
              <a:t>Tube does not interfere with eating by mouth</a:t>
            </a:r>
          </a:p>
          <a:p>
            <a:pPr lvl="0"/>
            <a:r>
              <a:rPr/>
              <a:t>Removed easily in the office when no longer needed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1433</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Lato Medium</vt:lpstr>
      <vt:lpstr>Lato Semibold</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2025-01-14T12:18:34Z</dcterms:created>
  <dcterms:modified xsi:type="dcterms:W3CDTF">2025-01-14T12:18:34Z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