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2" Type="http://schemas.openxmlformats.org/officeDocument/2006/relationships/viewProps" Target="viewProps.xml" /><Relationship Id="rId61" Type="http://schemas.openxmlformats.org/officeDocument/2006/relationships/presProps" Target="presProps.xml" /><Relationship Id="rId1" Type="http://schemas.openxmlformats.org/officeDocument/2006/relationships/slideMaster" Target="slideMasters/slideMaster1.xml" /><Relationship Id="rId64" Type="http://schemas.openxmlformats.org/officeDocument/2006/relationships/tableStyles" Target="tableStyles.xml" /><Relationship Id="rId6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1/11/25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1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 including the portion in the neck.</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in several situations:</a:t>
            </a:r>
          </a:p>
          <a:p>
            <a:pPr lvl="0"/>
            <a:r>
              <a:rPr/>
              <a:t>Superficial Tumors (T1) not completely removed by endoscopy</a:t>
            </a:r>
          </a:p>
          <a:p>
            <a:pPr lvl="0"/>
            <a:r>
              <a:rPr/>
              <a:t>Localized Tumors (T2N0)</a:t>
            </a:r>
          </a:p>
          <a:p>
            <a:pPr lvl="0"/>
            <a:r>
              <a:rPr/>
              <a:t>Locally Advanced (T3)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Call our referral line at (844) 235-6998 if you need a PCP</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a:r>
              <a:rPr/>
              <a:t>Critical to good communication with your care team</a:t>
            </a:r>
          </a:p>
          <a:p>
            <a:pPr lvl="0"/>
            <a:r>
              <a:rPr/>
              <a:t>Available for desktop or laptop or phone</a:t>
            </a:r>
          </a:p>
          <a:p>
            <a:pPr lvl="0"/>
            <a:r>
              <a:rPr/>
              <a:t>Sign up at my.atriumhealth.org</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Exercise</a:t>
            </a:r>
          </a:p>
        </p:txBody>
      </p:sp>
      <p:sp>
        <p:nvSpPr>
          <p:cNvPr id="3" name="Content Placeholder 2"/>
          <p:cNvSpPr>
            <a:spLocks noGrp="1"/>
          </p:cNvSpPr>
          <p:nvPr>
            <p:ph idx="1"/>
          </p:nvPr>
        </p:nvSpPr>
        <p:spPr/>
        <p:txBody>
          <a:bodyPr/>
          <a:lstStyle/>
          <a:p>
            <a:pPr lvl="0"/>
            <a:r>
              <a:rPr/>
              <a:t>Reduces risk of complications from treatment</a:t>
            </a:r>
          </a:p>
          <a:p>
            <a:pPr lvl="0"/>
            <a:r>
              <a:rPr/>
              <a:t>Goal is 30min/day of vigorous exercise 6 days/week</a:t>
            </a:r>
          </a:p>
          <a:p>
            <a:pPr lvl="1"/>
            <a:r>
              <a:rPr/>
              <a:t>Working hard enough that you can’t converse</a:t>
            </a:r>
          </a:p>
          <a:p>
            <a:pPr lvl="1"/>
            <a:r>
              <a:rPr/>
              <a:t>Start slowly and build up</a:t>
            </a:r>
          </a:p>
          <a:p>
            <a:pPr lvl="1"/>
            <a:r>
              <a:rPr/>
              <a:t>Every day counts! (Aim for some activity every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cancer treatment more difficult</a:t>
            </a:r>
          </a:p>
          <a:p>
            <a:pPr lvl="1"/>
            <a:r>
              <a:rPr/>
              <a:t>Increases risk of complications after surgery</a:t>
            </a:r>
          </a:p>
          <a:p>
            <a:pPr lvl="0"/>
            <a:r>
              <a:rPr/>
              <a:t>Options for help with smoking cessation:</a:t>
            </a:r>
          </a:p>
          <a:p>
            <a:pPr lvl="1"/>
            <a:r>
              <a:rPr/>
              <a:t>NC Quit Line 1-800-QUIT-NOW (1-800-784-8669)</a:t>
            </a:r>
          </a:p>
          <a:p>
            <a:pPr lvl="1"/>
            <a:r>
              <a:rPr/>
              <a:t>American Lung Assn www.freddomfromsmoking.org</a:t>
            </a:r>
          </a:p>
          <a:p>
            <a:pPr lvl="1"/>
            <a:r>
              <a:rPr/>
              <a:t>Smoking Cessation Counseling (Metro Charlotte)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 pump</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indent="0" marL="0">
              <a:buNone/>
            </a:pPr>
            <a:r>
              <a:rPr/>
              <a:t>Video shows how to set up and run the jejunostomy tube pump</a:t>
            </a:r>
          </a:p>
        </p:txBody>
      </p:sp>
      <p:pic>
        <p:nvPicPr>
          <p:cNvPr descr="https://deidt7p41jzcy.cloudfront.net/jtubevideo_qr.pn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4000mg/day (1000mg 4x/day)</a:t>
            </a:r>
          </a:p>
          <a:p>
            <a:pPr lvl="0" indent="0" marL="0">
              <a:buNone/>
            </a:pPr>
            <a:r>
              <a:rPr/>
              <a:t>Gabapentin 300mg 3 times/day (works best if taken daily)</a:t>
            </a:r>
          </a:p>
          <a:p>
            <a:pPr lvl="0" indent="0" marL="0">
              <a:buNone/>
            </a:pPr>
            <a:r>
              <a:rPr/>
              <a:t>Oxycodone</a:t>
            </a:r>
          </a:p>
          <a:p>
            <a:pPr lvl="0"/>
            <a:r>
              <a:rPr/>
              <a:t>Take as needed in addition to Tylenol and gabapentin</a:t>
            </a:r>
          </a:p>
          <a:p>
            <a:pPr lvl="0"/>
            <a:r>
              <a:rPr/>
              <a:t>Will begin reducing dosage at first postoperative visit</a:t>
            </a:r>
          </a:p>
          <a:p>
            <a:pPr lvl="0"/>
            <a:r>
              <a:rPr/>
              <a:t>Most patients can discontinue by 4 weeks after surgery</a:t>
            </a:r>
          </a:p>
          <a:p>
            <a:pPr lvl="0"/>
            <a:r>
              <a:rPr/>
              <a:t>NO DRIVING WHILE ON OXYCODONE</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Non-steroidals</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2 weeks after surgery</a:t>
            </a:r>
          </a:p>
          <a:p>
            <a:pPr lvl="0" indent="0" marL="0">
              <a:buNone/>
            </a:pPr>
            <a:r>
              <a:rPr/>
              <a:t>NO GOODY POWDERS OR BCs</a:t>
            </a:r>
          </a:p>
          <a:p>
            <a:pPr lvl="0"/>
            <a:r>
              <a:rPr/>
              <a:t>(Can cause permanent scarring at the surgery site)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Acid Blockers</a:t>
            </a:r>
          </a:p>
        </p:txBody>
      </p:sp>
      <p:sp>
        <p:nvSpPr>
          <p:cNvPr id="3" name="Content Placeholder 2"/>
          <p:cNvSpPr>
            <a:spLocks noGrp="1"/>
          </p:cNvSpPr>
          <p:nvPr>
            <p:ph idx="1"/>
          </p:nvPr>
        </p:nvSpPr>
        <p:spPr/>
        <p:txBody>
          <a:bodyPr/>
          <a:lstStyle/>
          <a:p>
            <a:pPr lvl="0" indent="0" marL="0">
              <a:buNone/>
            </a:pPr>
            <a:r>
              <a:rPr/>
              <a:t>Acid blocker (Omeprazole, Nexium,etc)</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a:p>
            <a:pPr lvl="0" indent="0" marL="0">
              <a:buNone/>
            </a:pPr>
            <a:r>
              <a:rPr/>
              <a:t>Dietitian - Liz Koch</a:t>
            </a:r>
          </a:p>
          <a:p>
            <a:pPr lvl="0" indent="0" marL="0">
              <a:buNone/>
            </a:pPr>
            <a:r>
              <a:rPr/>
              <a:t>Nurses - Brandon Galloway &amp; Kit Sluder</a:t>
            </a:r>
          </a:p>
          <a:p>
            <a:pPr lvl="0" indent="0" marL="0">
              <a:buNone/>
            </a:pPr>
            <a:r>
              <a:rPr/>
              <a:t>Schedulers - Stacey Singleton &amp; Toney Bethea</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1433</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2025-01-14T12:16:33Z</dcterms:created>
  <dcterms:modified xsi:type="dcterms:W3CDTF">2025-01-14T12:16:33Z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