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6"/>
          <a:sy d="100" n="166"/>
        </p:scale>
        <p:origin x="520" y="19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0" Type="http://schemas.openxmlformats.org/officeDocument/2006/relationships/viewProps" Target="viewProps.xml" /><Relationship Id="rId1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0E5F148-B214-9ED5-96D2-C8C952B333E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21345573"/>
              </p:ext>
            </p:extLst>
          </p:nvPr>
        </p:nvGraphicFramePr>
        <p:xfrm>
          <a:off x="1524000" y="539750"/>
          <a:ext cx="6096000" cy="9144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10112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807030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38284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229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96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9788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309" y="960504"/>
            <a:ext cx="8552330" cy="3977017"/>
          </a:xfrm>
        </p:spPr>
        <p:txBody>
          <a:bodyPr/>
          <a:lstStyle>
            <a:lvl1pPr marL="228600" indent="-228600">
              <a:tabLst/>
              <a:defRPr sz="28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5045" y="1200151"/>
            <a:ext cx="4180755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1200151"/>
            <a:ext cx="4196123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716105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998924"/>
            <a:ext cx="8229600" cy="3938597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342900" eaLnBrk="1" hangingPunct="1" latinLnBrk="0" rtl="0">
        <a:spcBef>
          <a:spcPct val="0"/>
        </a:spcBef>
        <a:buNone/>
        <a:defRPr baseline="0" kern="1200" sz="3300">
          <a:solidFill>
            <a:schemeClr val="tx1"/>
          </a:solidFill>
          <a:latin charset="0" panose="020F0502020204030203" pitchFamily="34" typeface="Lato Semibold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baseline="0" kern="1200" sz="21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2.png" /><Relationship Id="rId2" Type="http://schemas.openxmlformats.org/officeDocument/2006/relationships/image" Target="../media/image3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Stomach Cancer and CDH1 Gene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Hereditary Diffuse Gastric Cancer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Inherited condition in which an altered copy of the CDH1 gene is passed from generation to generation</a:t>
            </a:r>
          </a:p>
          <a:p>
            <a:pPr lvl="0" indent="0" marL="0">
              <a:buNone/>
            </a:pPr>
            <a:r>
              <a:rPr/>
              <a:t>Presence of the gene can be detected by genetic testing</a:t>
            </a:r>
          </a:p>
          <a:p>
            <a:pPr lvl="0" indent="0" marL="0">
              <a:buNone/>
            </a:pPr>
            <a:r>
              <a:rPr/>
              <a:t>Affected person can pass the gene to (on average) half of their children</a:t>
            </a:r>
          </a:p>
          <a:p>
            <a:pPr lvl="0" indent="0" marL="0">
              <a:buNone/>
            </a:pPr>
            <a:r>
              <a:rPr/>
              <a:t>Affected persons carry the CDH1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Hereditry Diffuse Gastric Cancer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Affected individuals have microscopic cancers beginning to form in the top layer of the stomach at an early age</a:t>
            </a:r>
          </a:p>
          <a:p>
            <a:pPr lvl="0" indent="0" marL="0">
              <a:buNone/>
            </a:pPr>
            <a:r>
              <a:rPr/>
              <a:t>Majority of affected individuals will develop visible cancer by age 40</a:t>
            </a:r>
          </a:p>
          <a:p>
            <a:pPr lvl="0" indent="0" marL="0">
              <a:buNone/>
            </a:pPr>
            <a:r>
              <a:rPr/>
              <a:t>By age 80, 70% of men and 56-83% of women are estimated to be at risk to develop visible cancer however some recent studies place this risk at 50%/33%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CDH1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CDH1 carriers with visible cancer are termed “clinically apparent”</a:t>
            </a:r>
          </a:p>
          <a:p>
            <a:pPr lvl="0" indent="0" marL="0">
              <a:buNone/>
            </a:pPr>
            <a:r>
              <a:rPr/>
              <a:t>CDH1 carriers with clinically apparent cancers which are large enough to cause symptoms generally are likely to have spread to lymph nodes at the time of diagnosis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Prophylactic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Recommended for CDH1 carriers between ages 18-40</a:t>
            </a:r>
          </a:p>
          <a:p>
            <a:pPr lvl="0"/>
            <a:r>
              <a:rPr/>
              <a:t>Cancer rarely is found to have spread to lymph nodes</a:t>
            </a:r>
          </a:p>
          <a:p>
            <a:pPr lvl="0"/>
            <a:r>
              <a:rPr/>
              <a:t>Requires removing all of stomach tissue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CH1 and Family History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Among patients with CDH1 mutation and a family history of gastric cancer who undergo preventive total gastrectomy, 90% have early stages of gastric cancer</a:t>
            </a:r>
          </a:p>
          <a:p>
            <a:pPr lvl="0" indent="0" marL="0">
              <a:buNone/>
            </a:pPr>
            <a:r>
              <a:rPr/>
              <a:t>Among patients with CDH1 mutation without a family history of gastric cancer, 2 out of 3 (67%) are estimated to have early stages of gastric cancer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Treatment options for CDH1 Carriers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Total Gastrectomy</a:t>
            </a:r>
          </a:p>
          <a:p>
            <a:pPr lvl="0"/>
            <a:r>
              <a:rPr/>
              <a:t>Surgical removal of all of stomach</a:t>
            </a:r>
          </a:p>
          <a:p>
            <a:pPr lvl="0"/>
            <a:r>
              <a:rPr/>
              <a:t>Permanent alteration in eating</a:t>
            </a:r>
          </a:p>
          <a:p>
            <a:pPr lvl="0"/>
            <a:r>
              <a:rPr/>
              <a:t>Requires Small Frequent meals</a:t>
            </a:r>
          </a:p>
          <a:p>
            <a:pPr lvl="0"/>
            <a:r>
              <a:rPr/>
              <a:t>Feeding jejunostomy (temporary)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Surveillance</a:t>
            </a:r>
          </a:p>
          <a:p>
            <a:pPr lvl="0"/>
            <a:r>
              <a:rPr/>
              <a:t>Endoscopy every 6-12 months</a:t>
            </a:r>
          </a:p>
          <a:p>
            <a:pPr lvl="0"/>
            <a:r>
              <a:rPr/>
              <a:t>Unknown how long this is required.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Total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</a:p>
          <a:p>
            <a:pPr lvl="0"/>
            <a:r>
              <a:rPr/>
              <a:t>Removes all of the stomach</a:t>
            </a:r>
          </a:p>
          <a:p>
            <a:pPr lvl="0"/>
            <a:r>
              <a:rPr/>
              <a:t>Reconstruction with small intestine</a:t>
            </a:r>
          </a:p>
          <a:p>
            <a:pPr lvl="0"/>
            <a:r>
              <a:rPr/>
              <a:t>Needed for those with CDH1 mutations</a:t>
            </a:r>
          </a:p>
        </p:txBody>
      </p:sp>
      <p:pic>
        <p:nvPicPr>
          <p:cNvPr descr="https://deidt7p41jzcy.cloudfront.net/gast_total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Total Gastrectomy</a:t>
            </a:r>
          </a:p>
        </p:txBody>
      </p:sp>
      <p:pic>
        <p:nvPicPr>
          <p:cNvPr descr="https://deidt7p41jzcy.cloudfront.net/gast_proxim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525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total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Anatomy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Food moves from the throat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 esophagus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 stomach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 small bowel (jejunum)</a:t>
                </a:r>
              </a:p>
            </p:txBody>
          </p:sp>
        </mc:Choice>
      </mc:AlternateContent>
      <p:pic>
        <p:nvPicPr>
          <p:cNvPr descr="https://deidt7p41jzcy.cloudfront.net/Eso_Anatomy_Label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Hereditary Diffuse Gastric Cancer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Genetic condition in which family members have high rates of gastric cancer</a:t>
            </a:r>
          </a:p>
          <a:p>
            <a:pPr lvl="0"/>
            <a:r>
              <a:rPr/>
              <a:t>Most affected members develop gastric cancer by age 40</a:t>
            </a:r>
          </a:p>
          <a:p>
            <a:pPr lvl="0"/>
            <a:r>
              <a:rPr/>
              <a:t>Affected family members pass the susceptibility to half their children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Genetics of Hereditary Diffuse Gastric Cancer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Altered copy of the CDH1 gene found to be responsible</a:t>
            </a:r>
          </a:p>
          <a:p>
            <a:pPr lvl="0"/>
            <a:r>
              <a:rPr/>
              <a:t>We each carry two copies of the CDH1 gene</a:t>
            </a:r>
          </a:p>
          <a:p>
            <a:pPr lvl="1"/>
            <a:r>
              <a:rPr/>
              <a:t>Altered copy is passed on to half of children</a:t>
            </a:r>
          </a:p>
          <a:p>
            <a:pPr lvl="0"/>
            <a:r>
              <a:rPr/>
              <a:t>Family members with the altered CDH1 gene tend to develop cancer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Clinically Apparent Gastric Cancer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Among patients with HDGC who have visible stomach cancer, this is termed “clinically apparent”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Cancer Risk in HDGCd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Among family members in HDGC families with an altered CDH1 gene:</a:t>
            </a:r>
          </a:p>
          <a:p>
            <a:pPr lvl="0"/>
            <a:r>
              <a:rPr/>
              <a:t>Men have 70% risk of stomach cancer by age 80</a:t>
            </a:r>
          </a:p>
          <a:p>
            <a:pPr lvl="0"/>
            <a:r>
              <a:rPr/>
              <a:t>Women have 50-80% risk of stomach cancer by age 80</a:t>
            </a:r>
          </a:p>
          <a:p>
            <a:pPr lvl="1"/>
            <a:r>
              <a:rPr/>
              <a:t>Increased risk of endometrial cancer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Genetic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Blood test can detect copies of the altered CDH1 gene</a:t>
            </a:r>
          </a:p>
          <a:p>
            <a:pPr lvl="0"/>
            <a:r>
              <a:rPr/>
              <a:t>Recommended in all patients under age 50 with stomach cancer</a:t>
            </a:r>
          </a:p>
          <a:p>
            <a:pPr lvl="0"/>
            <a:r>
              <a:rPr/>
              <a:t>Requires meeting with a genetic counselor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Prophylactic Gastrectomy in HDGC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Preventive surgery to remove the stomach can be performed</a:t>
            </a:r>
          </a:p>
          <a:p>
            <a:pPr lvl="0"/>
            <a:r>
              <a:rPr/>
              <a:t>Surgery dramatically reduces risk of gastric cancer</a:t>
            </a:r>
          </a:p>
          <a:p>
            <a:pPr lvl="0"/>
            <a:r>
              <a:rPr/>
              <a:t>Surgery is usually done before age 40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Prophylactic Gastrectomy in HDGC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Among family members with HDGC who carry the CDH1 gene</a:t>
            </a:r>
          </a:p>
          <a:p>
            <a:pPr lvl="0" indent="0" marL="0">
              <a:buNone/>
            </a:pPr>
            <a:r>
              <a:rPr/>
              <a:t>If preventive surgery is performed, 90-95% of cases have microscopic tumor in the removed stomach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1433</TotalTime>
  <Words>42</Words>
  <Application>Microsoft Macintosh PowerPoint</Application>
  <PresentationFormat>On-screen Show (16:9)</PresentationFormat>
  <Paragraphs>13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Lato Medium</vt:lpstr>
      <vt:lpstr>Lato Semibold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Stomach Cancer and CDH1 Gene</dc:title>
  <dc:creator/>
  <cp:keywords/>
  <dcterms:created xsi:type="dcterms:W3CDTF">2025-01-24T01:21:30Z</dcterms:created>
  <dcterms:modified xsi:type="dcterms:W3CDTF">2025-01-24T01:21:30Z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>zotero.bib</vt:lpwstr>
  </property>
  <property fmtid="{D5CDD505-2E9C-101B-9397-08002B2CF9AE}" pid="4" name="editor">
    <vt:lpwstr>visual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