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6" Type="http://schemas.openxmlformats.org/officeDocument/2006/relationships/viewProps" Target="viewProps.xml" /><Relationship Id="rId45" Type="http://schemas.openxmlformats.org/officeDocument/2006/relationships/presProps" Target="presProps.xml" /><Relationship Id="rId1" Type="http://schemas.openxmlformats.org/officeDocument/2006/relationships/slideMaster" Target="slideMasters/slideMaster1.xml" /><Relationship Id="rId48" Type="http://schemas.openxmlformats.org/officeDocument/2006/relationships/tableStyles" Target="tableStyles.xml" /><Relationship Id="rId4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 this can cause a leakage of fluid from the esophagus, called an anastomotic leak. If this happens, an infection can occur in the mediastinum, which is the space near the heart between the lungs.</a:t>
            </a:r>
          </a:p>
        </p:txBody>
      </p:sp>
      <p:sp>
        <p:nvSpPr>
          <p:cNvPr id="4" name="Content Placeholder 3"/>
          <p:cNvSpPr>
            <a:spLocks noGrp="1"/>
          </p:cNvSpPr>
          <p:nvPr>
            <p:ph idx="2" sz="half"/>
          </p:nvPr>
        </p:nvSpPr>
        <p:spPr/>
        <p:txBody>
          <a:bodyPr/>
          <a:lstStyle/>
          <a:p>
            <a:pPr lvl="0" indent="0" marL="0">
              <a:buNone/>
            </a:pPr>
            <a:r>
              <a:rPr/>
              <a:t>https://deidt7p41jzcy.cloudfront.net/Eso_IvorLewis_Leak.png</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p:nvPr>
        </p:nvSpPr>
        <p:spPr/>
        <p:txBody>
          <a:bodyPr/>
          <a:lstStyle/>
          <a:p>
            <a:pPr lvl="0" indent="0" marL="0">
              <a:buNone/>
            </a:pPr>
            <a:r>
              <a:rPr/>
              <a:t>In some cases, the leak will heal on its own, but other cases may require additional procedures or even surgery. The risk of leak depends upon the operation performed but also depends upon the experience of the surgeon. At the end of this video we have a link to a video about how to choose a hospital and a surgeon, which talks further about the risks of a leak.</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is another complication which can occurs in about 10-15% of patients after esophagectomy. Pneumonia requires treatment with antibiotics and frequently requires a longer hospitalization.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In normal circumstances, secretions from the mouth and throat aren’t able to enter the lungs because we clear our throat and if secretions do get into our airway, we tend to cough and keep those secretions out of our lungs. This happens constantly without our thinking about it.</a:t>
            </a:r>
          </a:p>
          <a:p>
            <a:pPr lvl="0" indent="0" marL="0">
              <a:buNone/>
            </a:pPr>
            <a:r>
              <a:rPr/>
              <a:t>After esophagectomy, however, there is a tendency for secretions to enter the airway, and if you can’t clear them, there is a risk that pneumonia will set in.</a:t>
            </a:r>
          </a:p>
          <a:p>
            <a:pPr lvl="0" indent="0" marL="0">
              <a:buNone/>
            </a:pPr>
            <a:r>
              <a:rPr/>
              <a:t>There are two important ways that pneumonia can be prevented:</a:t>
            </a:r>
          </a:p>
          <a:p>
            <a:pPr lvl="0"/>
            <a:r>
              <a:rPr/>
              <a:t>Deep breathing</a:t>
            </a:r>
          </a:p>
          <a:p>
            <a:pPr lvl="0"/>
            <a:r>
              <a:rPr/>
              <a:t>Walking</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Deep breathing and coughing</a:t>
            </a:r>
          </a:p>
        </p:txBody>
      </p:sp>
      <p:sp>
        <p:nvSpPr>
          <p:cNvPr id="3" name="Content Placeholder 2"/>
          <p:cNvSpPr>
            <a:spLocks noGrp="1"/>
          </p:cNvSpPr>
          <p:nvPr>
            <p:ph idx="1"/>
          </p:nvPr>
        </p:nvSpPr>
        <p:spPr/>
        <p:txBody>
          <a:bodyPr/>
          <a:lstStyle/>
          <a:p>
            <a:pPr lvl="0" indent="0" marL="0">
              <a:buNone/>
            </a:pPr>
            <a:r>
              <a:rPr/>
              <a:t>After surgery, it’s important to breathe deeply to help your lungs recover after surgery. Deep breathing make the cough more effective and helps clear secretions. After surgery, deep breathing and coughing can be uncomfortable, so controlling your discomfort will be an important part of your recovery.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Walking</a:t>
            </a:r>
          </a:p>
        </p:txBody>
      </p:sp>
      <p:sp>
        <p:nvSpPr>
          <p:cNvPr id="3" name="Content Placeholder 2"/>
          <p:cNvSpPr>
            <a:spLocks noGrp="1"/>
          </p:cNvSpPr>
          <p:nvPr>
            <p:ph idx="1"/>
          </p:nvPr>
        </p:nvSpPr>
        <p:spPr/>
        <p:txBody>
          <a:bodyPr/>
          <a:lstStyle/>
          <a:p>
            <a:pPr lvl="0" indent="0" marL="0">
              <a:buNone/>
            </a:pPr>
            <a:r>
              <a:rPr/>
              <a:t>Walking after surgery is also an important way to help your lungs recover as well. When we walk, it’s easier for our lungs to function, and again, it makes the cough more frequently.</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How can we prevent pneumonia? Believe it or not, we can tell who is more likely to develop pneumonia after surgery simply by measuring their grip strength.</a:t>
            </a:r>
          </a:p>
          <a:p>
            <a:pPr lvl="0" indent="0" marL="0">
              <a:buNone/>
            </a:pPr>
            <a:r>
              <a:rPr/>
              <a:t>We think this is because someone with a strong grip has good muscle function of the muscles between the ribs so that they have a nice strong cough and can prevent pneumonia.</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Strength</a:t>
            </a:r>
          </a:p>
        </p:txBody>
      </p:sp>
      <p:sp>
        <p:nvSpPr>
          <p:cNvPr id="3" name="Content Placeholder 2"/>
          <p:cNvSpPr>
            <a:spLocks noGrp="1"/>
          </p:cNvSpPr>
          <p:nvPr>
            <p:ph idx="1"/>
          </p:nvPr>
        </p:nvSpPr>
        <p:spPr/>
        <p:txBody>
          <a:bodyPr/>
          <a:lstStyle/>
          <a:p>
            <a:pPr lvl="0" indent="0" marL="0">
              <a:buNone/>
            </a:pPr>
            <a:r>
              <a:rPr/>
              <a:t>In our clinic, we actually measure out patient’s strength with a hand-held strength gauge called a dynamometer. Based upon these measurements, we can identify patients who may be at risk of pneumonia.</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Patient Strength and Esophagectomy Outcomes</a:t>
            </a:r>
          </a:p>
        </p:txBody>
      </p:sp>
      <p:sp>
        <p:nvSpPr>
          <p:cNvPr id="3" name="Content Placeholder 2"/>
          <p:cNvSpPr>
            <a:spLocks noGrp="1"/>
          </p:cNvSpPr>
          <p:nvPr>
            <p:ph idx="1"/>
          </p:nvPr>
        </p:nvSpPr>
        <p:spPr/>
        <p:txBody>
          <a:bodyPr/>
          <a:lstStyle/>
          <a:p>
            <a:pPr lvl="0" indent="0" marL="0">
              <a:buNone/>
            </a:pPr>
            <a:r>
              <a:rPr/>
              <a:t>About half of our patients have good strength, shown in green. A quarter are have low strength, shown in red Another quarter are in the middle, shown in yellow</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ie-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p:nvPr>
        </p:nvSpPr>
        <p:spPr/>
        <p:txBody>
          <a:bodyPr/>
          <a:lstStyle/>
          <a:p>
            <a:pPr lvl="0" indent="0" marL="0">
              <a:buNone/>
            </a:pPr>
            <a:r>
              <a:rPr/>
              <a:t>Overall, the risk of pneumonia is about 10% in our patients who undergo esophagectomy. 90% of patients never experience pneumonia, but 10% will have pneumonia after surgery.</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unnamed-chunk-1-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neumonia_figoverall-1.png" id="0" name="Picture 1"/>
          <p:cNvPicPr>
            <a:picLocks noGrp="1" noChangeAspect="1"/>
          </p:cNvPicPr>
          <p:nvPr/>
        </p:nvPicPr>
        <p:blipFill>
          <a:blip r:embed="rId2"/>
          <a:stretch>
            <a:fillRect/>
          </a:stretch>
        </p:blipFill>
        <p:spPr bwMode="auto">
          <a:xfrm>
            <a:off x="2311400" y="1193800"/>
            <a:ext cx="4521200" cy="33909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However the risk of pneumonia is not the same for everyone. Even though the average risk is 10%, the risk is much higher for our patients with low muscle strength and much lower for patients with good muscle strength.</a:t>
            </a:r>
          </a:p>
          <a:p>
            <a:pPr lvl="0" indent="0" marL="0">
              <a:buNone/>
            </a:pPr>
            <a:r>
              <a:rPr/>
              <a:t>For the half of our patients with good muscle strength, the risk of pneumonia is about 5%. On the other hand, the risk of pneumonia is 20% in the quarter of our patients who have low muscle strength.</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neumonia_fig2b-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Muscle Strength and Risk after Esophagectomy</a:t>
            </a:r>
          </a:p>
        </p:txBody>
      </p:sp>
      <p:sp>
        <p:nvSpPr>
          <p:cNvPr id="3" name="Content Placeholder 2"/>
          <p:cNvSpPr>
            <a:spLocks noGrp="1"/>
          </p:cNvSpPr>
          <p:nvPr>
            <p:ph idx="1" sz="half"/>
          </p:nvPr>
        </p:nvSpPr>
        <p:spPr/>
        <p:txBody>
          <a:bodyPr/>
          <a:lstStyle/>
          <a:p>
            <a:pPr lvl="0" indent="0" marL="0">
              <a:buNone/>
            </a:pPr>
            <a:r>
              <a:rPr/>
              <a:t>The results of our research suggest a simple answer: The risk of pneumonia is related to a patient’s muscle strength.</a:t>
            </a:r>
          </a:p>
        </p:txBody>
      </p:sp>
      <p:pic>
        <p:nvPicPr>
          <p:cNvPr descr="images/emancipation-156066_1280.png" id="0" name="Picture 1"/>
          <p:cNvPicPr>
            <a:picLocks noGrp="1" noChangeAspect="1"/>
          </p:cNvPicPr>
          <p:nvPr/>
        </p:nvPicPr>
        <p:blipFill>
          <a:blip r:embed="rId2"/>
          <a:stretch>
            <a:fillRect/>
          </a:stretch>
        </p:blipFill>
        <p:spPr bwMode="auto">
          <a:xfrm>
            <a:off x="5372100" y="1193800"/>
            <a:ext cx="2590800" cy="33909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Now this doesn’t mean that you need to look like this to prevent pneumonia after your esophagectomy]</a:t>
            </a:r>
          </a:p>
        </p:txBody>
      </p:sp>
      <p:pic>
        <p:nvPicPr>
          <p:cNvPr descr="images/man-461195_1920.jpg" id="0" name="Picture 1"/>
          <p:cNvPicPr>
            <a:picLocks noGrp="1" noChangeAspect="1"/>
          </p:cNvPicPr>
          <p:nvPr/>
        </p:nvPicPr>
        <p:blipFill>
          <a:blip r:embed="rId2"/>
          <a:stretch>
            <a:fillRect/>
          </a:stretch>
        </p:blipFill>
        <p:spPr bwMode="auto">
          <a:xfrm>
            <a:off x="4648200" y="1536700"/>
            <a:ext cx="4038600" cy="27051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good news is that you can increase your muscle strength before surgery in two very simple ways:</a:t>
            </a:r>
          </a:p>
          <a:p>
            <a:pPr lvl="0"/>
            <a:r>
              <a:rPr/>
              <a:t>Good nutrition with adequate intake of protein</a:t>
            </a:r>
          </a:p>
          <a:p>
            <a:pPr lvl="0"/>
            <a:r>
              <a:rPr/>
              <a:t>Exercise</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Good News</a:t>
            </a:r>
          </a:p>
        </p:txBody>
      </p:sp>
      <p:sp>
        <p:nvSpPr>
          <p:cNvPr id="3" name="Content Placeholder 2"/>
          <p:cNvSpPr>
            <a:spLocks noGrp="1"/>
          </p:cNvSpPr>
          <p:nvPr>
            <p:ph idx="1"/>
          </p:nvPr>
        </p:nvSpPr>
        <p:spPr/>
        <p:txBody>
          <a:bodyPr/>
          <a:lstStyle/>
          <a:p>
            <a:pPr lvl="0" indent="0" marL="0">
              <a:buNone/>
            </a:pPr>
            <a:r>
              <a:rPr/>
              <a:t>with proper nutrition and exercise, you can increase your muscle strength, and we have good reason to believe this will reduce your risk of complications after esophagectomy.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sp>
        <p:nvSpPr>
          <p:cNvPr id="3" name="Content Placeholder 2"/>
          <p:cNvSpPr>
            <a:spLocks noGrp="1"/>
          </p:cNvSpPr>
          <p:nvPr>
            <p:ph idx="1" sz="half"/>
          </p:nvPr>
        </p:nvSpPr>
        <p:spPr/>
        <p:txBody>
          <a:bodyPr/>
          <a:lstStyle/>
          <a:p>
            <a:pPr lvl="0" indent="0" marL="0">
              <a:buNone/>
            </a:pPr>
            <a:r>
              <a:rPr/>
              <a:t>https://deidt7p41jzcy.cloudfront.net/mie_abd.png</a:t>
            </a:r>
          </a:p>
        </p:txBody>
      </p:sp>
      <p:sp>
        <p:nvSpPr>
          <p:cNvPr id="4" name="Content Placeholder 3"/>
          <p:cNvSpPr>
            <a:spLocks noGrp="1"/>
          </p:cNvSpPr>
          <p:nvPr>
            <p:ph idx="2" sz="half"/>
          </p:nvPr>
        </p:nvSpPr>
        <p:spPr/>
        <p:txBody>
          <a:bodyPr/>
          <a:lstStyle/>
          <a:p>
            <a:pPr lvl="0" indent="0" marL="0">
              <a:buNone/>
            </a:pPr>
            <a:r>
              <a:rPr/>
              <a:t>https://deidt7p41jzcy.cloudfront.net/mie_chest.png</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surgyer</a:t>
            </a:r>
          </a:p>
          <a:p>
            <a:pPr lvl="1"/>
            <a:r>
              <a:rPr/>
              <a:t>Low risk patients 2%</a:t>
            </a:r>
          </a:p>
          <a:p>
            <a:pPr lvl="1"/>
            <a:r>
              <a:rPr/>
              <a:t>Intermediate risk 10%</a:t>
            </a:r>
          </a:p>
          <a:p>
            <a:pPr lvl="1"/>
            <a:r>
              <a:rPr/>
              <a:t>High risk 30%</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 Surgery may be cancelled if you take even a sip of cream or milk the morning of surgery.</a:t>
            </a:r>
          </a:p>
          <a:p>
            <a:pPr lvl="0"/>
            <a:r>
              <a:rPr/>
              <a:t>Waiting room on 5th floor</a:t>
            </a:r>
          </a:p>
          <a:p>
            <a:pPr lvl="0"/>
            <a:r>
              <a:rPr/>
              <a:t>Post-operative care in STICU (11th floor)</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check to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a:r>
              <a:rPr/>
              <a:t>Small incisions in the abdomen and chest</a:t>
            </a:r>
          </a:p>
          <a:p>
            <a:pPr lvl="0"/>
            <a:r>
              <a:rPr/>
              <a:t>Surgical telescope and instruments inserged</a:t>
            </a:r>
          </a:p>
          <a:p>
            <a:pPr lvl="0"/>
            <a:r>
              <a:rPr/>
              <a:t>The smaller incisions mean faster recovery and less discomfort</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2024-11-12T13:54:11Z</dcterms:created>
  <dcterms:modified xsi:type="dcterms:W3CDTF">2024-11-12T13:54:11Z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