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40" Type="http://schemas.openxmlformats.org/officeDocument/2006/relationships/viewProps" Target="viewProps.xml" /><Relationship Id="rId39" Type="http://schemas.openxmlformats.org/officeDocument/2006/relationships/presProps" Target="presProps.xml" /><Relationship Id="rId1" Type="http://schemas.openxmlformats.org/officeDocument/2006/relationships/slideMaster" Target="slideMasters/slideMaster1.xml" /><Relationship Id="rId42" Type="http://schemas.openxmlformats.org/officeDocument/2006/relationships/tableStyles" Target="tableStyles.xml" /><Relationship Id="rId4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2.png" /><Relationship Id="rId2" Type="http://schemas.openxmlformats.org/officeDocument/2006/relationships/image" Target="../media/image1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a:t>
            </a:r>
          </a:p>
          <a:p>
            <a:pPr lvl="0" indent="0" marL="0">
              <a:buNone/>
            </a:pPr>
            <a:r>
              <a:rPr/>
              <a:t>The risk of leak depends upon the operation performed but also depends upon the experience of the surgeon.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may be cancelled if you take even a sip of cream or milk the morning of surgery.</a:t>
            </a:r>
          </a:p>
          <a:p>
            <a:pPr lvl="0"/>
            <a:r>
              <a:rPr/>
              <a:t>Waiting room on 5th floor</a:t>
            </a:r>
          </a:p>
          <a:p>
            <a:pPr lvl="0"/>
            <a:r>
              <a:rPr/>
              <a:t>Post-operative care in STICU (11th floor)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indent="0" marL="0">
              <a:buNone/>
            </a:pPr>
            <a:r>
              <a:rPr/>
              <a:t>/ / - Men: 75mL/hour x 16 hours (6pm to 10am) - Women: 60mL/hour x 16 hours (6pm to 10am) - Water 240ml (8oz) via syringe 4x/day</a:t>
            </a:r>
          </a:p>
          <a:p>
            <a:pPr lvl="0" indent="0" marL="0">
              <a:buNone/>
            </a:pPr>
            <a:r>
              <a:rPr/>
              <a:t>The hospital nurses will teach you how to use the feeding tube pump once you leave the ICU.</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Diabetes</a:t>
            </a:r>
          </a:p>
        </p:txBody>
      </p:sp>
      <p:sp>
        <p:nvSpPr>
          <p:cNvPr id="3" name="Content Placeholder 2"/>
          <p:cNvSpPr>
            <a:spLocks noGrp="1"/>
          </p:cNvSpPr>
          <p:nvPr>
            <p:ph idx="1"/>
          </p:nvPr>
        </p:nvSpPr>
        <p:spPr/>
        <p:txBody>
          <a:bodyPr/>
          <a:lstStyle/>
          <a:p>
            <a:pPr lvl="0" indent="0" marL="0">
              <a:buNone/>
            </a:pPr>
            <a:r>
              <a:rPr/>
              <a:t>Jejunostomy feeding tend to elevate blood sugars: Insulin may be required</a:t>
            </a:r>
          </a:p>
          <a:p>
            <a:pPr lvl="0" indent="0" marL="0">
              <a:buNone/>
            </a:pPr>
            <a:r>
              <a:rPr/>
              <a:t>Typical pattern</a:t>
            </a:r>
          </a:p>
          <a:p>
            <a:pPr lvl="0"/>
            <a:r>
              <a:rPr/>
              <a:t>Jejunostomy feeds 6pm to 10am</a:t>
            </a:r>
          </a:p>
          <a:p>
            <a:pPr lvl="0"/>
            <a:r>
              <a:rPr/>
              <a:t>Insulin at 6pm (70/30)</a:t>
            </a:r>
          </a:p>
          <a:p>
            <a:pPr lvl="0"/>
            <a:r>
              <a:rPr/>
              <a:t>Insulin at MN (70/30)</a:t>
            </a:r>
          </a:p>
          <a:p>
            <a:pPr lvl="0"/>
            <a:r>
              <a:rPr/>
              <a:t>No insulin if feedings are not run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Tubes</a:t>
            </a:r>
          </a:p>
        </p:txBody>
      </p:sp>
      <p:sp>
        <p:nvSpPr>
          <p:cNvPr id="3" name="Content Placeholder 2"/>
          <p:cNvSpPr>
            <a:spLocks noGrp="1"/>
          </p:cNvSpPr>
          <p:nvPr>
            <p:ph idx="1"/>
          </p:nvPr>
        </p:nvSpPr>
        <p:spPr/>
        <p:txBody>
          <a:bodyPr/>
          <a:lstStyle/>
          <a:p>
            <a:pPr lvl="0" indent="0" marL="0">
              <a:buNone/>
            </a:pPr>
            <a:r>
              <a:rPr/>
              <a:t>A nasogastric tube is placed trough the nose into the stomach at the time surgery to remove fluid from the stomach and allow healing.</a:t>
            </a:r>
          </a:p>
          <a:p>
            <a:pPr lvl="0" indent="0" marL="0">
              <a:buNone/>
            </a:pPr>
            <a:r>
              <a:rPr/>
              <a:t>An x-ray is done on the 2nd to 4th day after surgery to determine when the nasogastric tube can be removed.</a:t>
            </a:r>
          </a:p>
          <a:p>
            <a:pPr lvl="0" indent="0" marL="0">
              <a:buNone/>
            </a:pPr>
            <a:r>
              <a:rPr/>
              <a:t>You will lay on a flat x-ray table, which will then be tilted to the standing position. Dye will then be injected into the tube and x-rays taken. If the stomach is emptying properly, the nasogastric tube will be removed.</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Modified Barium Swallow</a:t>
            </a:r>
          </a:p>
        </p:txBody>
      </p:sp>
      <p:sp>
        <p:nvSpPr>
          <p:cNvPr id="3" name="Content Placeholder 2"/>
          <p:cNvSpPr>
            <a:spLocks noGrp="1"/>
          </p:cNvSpPr>
          <p:nvPr>
            <p:ph idx="1"/>
          </p:nvPr>
        </p:nvSpPr>
        <p:spPr/>
        <p:txBody>
          <a:bodyPr/>
          <a:lstStyle/>
          <a:p>
            <a:pPr lvl="0" indent="0" marL="0">
              <a:buNone/>
            </a:pPr>
            <a:r>
              <a:rPr/>
              <a:t>Once the nasogastric tube has been removed, a barium swallow study will be performed in radiology.</a:t>
            </a:r>
          </a:p>
          <a:p>
            <a:pPr lvl="0" indent="0" marL="0">
              <a:buNone/>
            </a:pPr>
            <a:r>
              <a:rPr/>
              <a:t>You will be asked a drink a white chalky liquid (barium) while x-rays are taken.</a:t>
            </a:r>
          </a:p>
          <a:p>
            <a:pPr lvl="0" indent="0" marL="0">
              <a:buNone/>
            </a:pPr>
            <a:r>
              <a:rPr/>
              <a:t>This test shows whether the swallowing muscles are working properly.</a:t>
            </a:r>
          </a:p>
          <a:p>
            <a:pPr lvl="0" indent="0" marL="0">
              <a:buNone/>
            </a:pPr>
            <a:r>
              <a:rPr/>
              <a:t>70% of patients have good swallowling function and are started on 1oz of water every hour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br/>
            <a:br/>
            <a:r>
              <a:rPr/>
              <a:t>- Protein shakes are started once you are tolerating water by mouth</a:t>
            </a:r>
          </a:p>
          <a:p>
            <a:pPr lvl="0" indent="0" marL="0">
              <a:buNone/>
            </a:pPr>
            <a:br/>
            <a:br/>
            <a:r>
              <a:rPr/>
              <a:t>- 2 oz per hour to start</a:t>
            </a:r>
            <a:br/>
            <a:br/>
            <a:r>
              <a:rPr/>
              <a:t>- 4 oz per hour as tolerated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2024-12-15T01:44:09Z</dcterms:created>
  <dcterms:modified xsi:type="dcterms:W3CDTF">2024-12-15T01:44:09Z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