
<file path=[Content_Types].xml><?xml version="1.0" encoding="utf-8"?>
<Types xmlns="http://schemas.openxmlformats.org/package/2006/content-types">
  <Default Extension="xml" ContentType="application/xml"/>
  <Default Extension="rels" ContentType="application/vnd.openxmlformats-package.relationships+xml"/>
  <Default Extension="png" ContentType="image/png"/>
  <Override PartName="/docProps/app.xml" ContentType="application/vnd.openxmlformats-officedocument.extended-properties+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2.xml" ContentType="application/vnd.openxmlformats-officedocument.presentationml.slideLayout+xml"/>
  <Override PartName="/ppt/slideLayouts/slideLayout1.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69012ECD-51FC-41F1-AA8D-1B2483CD663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69012ECD-51FC-41F1-AA8D-1B2483CD663E}" styleName="Light Style 2 - Accent 1">
    <a:wholeTbl>
      <a:tcTxStyle>
        <a:fontRef idx="minor">
          <a:scrgbClr r="0" g="0" b="0"/>
        </a:fontRef>
        <a:schemeClr val="tx1"/>
      </a:tcTxStyle>
      <a:tcStyle>
        <a:tcBdr>
          <a:left>
            <a:lnRef idx="1">
              <a:schemeClr val="accent1"/>
            </a:lnRef>
          </a:left>
          <a:right>
            <a:lnRef idx="1">
              <a:schemeClr val="accent1"/>
            </a:lnRef>
          </a:right>
          <a:top>
            <a:lnRef idx="1">
              <a:schemeClr val="accent1"/>
            </a:lnRef>
          </a:top>
          <a:bottom>
            <a:lnRef idx="1">
              <a:schemeClr val="accent1"/>
            </a:lnRef>
          </a:bottom>
          <a:insideH>
            <a:ln>
              <a:noFill/>
            </a:ln>
          </a:insideH>
          <a:insideV>
            <a:ln>
              <a:noFill/>
            </a:ln>
          </a:insideV>
        </a:tcBdr>
        <a:fill>
          <a:noFill/>
        </a:fill>
      </a:tcStyle>
    </a:wholeTbl>
    <a:band1H>
      <a:tcStyle>
        <a:tcBdr>
          <a:top>
            <a:lnRef idx="1">
              <a:schemeClr val="accent1"/>
            </a:lnRef>
          </a:top>
          <a:bottom>
            <a:lnRef idx="1">
              <a:schemeClr val="accent1"/>
            </a:lnRef>
          </a:bottom>
        </a:tcBdr>
      </a:tcStyle>
    </a:band1H>
    <a:band1V>
      <a:tcStyle>
        <a:tcBdr>
          <a:left>
            <a:lnRef idx="1">
              <a:schemeClr val="accent1"/>
            </a:lnRef>
          </a:left>
          <a:right>
            <a:lnRef idx="1">
              <a:schemeClr val="accent1"/>
            </a:lnRef>
          </a:right>
        </a:tcBdr>
      </a:tcStyle>
    </a:band1V>
    <a:band2V>
      <a:tcStyle>
        <a:tcBdr>
          <a:left>
            <a:lnRef idx="1">
              <a:schemeClr val="accent1"/>
            </a:lnRef>
          </a:left>
          <a:right>
            <a:lnRef idx="1">
              <a:schemeClr val="accent1"/>
            </a:lnRef>
          </a:right>
        </a:tcBdr>
      </a:tcStyle>
    </a:band2V>
    <a:lastCol>
      <a:tcTxStyle b="on"/>
      <a:tcStyle>
        <a:tcBdr/>
      </a:tcStyle>
    </a:lastCol>
    <a:firstCol>
      <a:tcTxStyle b="on"/>
      <a:tcStyle>
        <a:tcBdr/>
      </a:tcStyle>
    </a:firstCol>
    <a:lastRow>
      <a:tcTxStyle b="on"/>
      <a:tcStyle>
        <a:tcBdr>
          <a:top>
            <a:ln w="50800" cmpd="dbl">
              <a:solidFill>
                <a:schemeClr val="accent1"/>
              </a:solidFill>
            </a:ln>
          </a:top>
        </a:tcBdr>
      </a:tcStyle>
    </a:lastRow>
    <a:firstRow>
      <a:tcTxStyle b="on">
        <a:fontRef idx="minor">
          <a:scrgbClr r="0" g="0" b="0"/>
        </a:fontRef>
        <a:schemeClr val="bg1"/>
      </a:tcTxStyle>
      <a:tcStyle>
        <a:tcBdr/>
        <a:fillRef idx="1">
          <a:schemeClr val="accent1"/>
        </a:fillRef>
      </a:tcStyle>
    </a:firstRow>
  </a:tblStyle>
</a:tblStyleLst>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6"/>
          <a:sy d="100" n="166"/>
        </p:scale>
        <p:origin x="520" y="192"/>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0" Type="http://schemas.openxmlformats.org/officeDocument/2006/relationships/slide" Target="slides/slide9.xml" /><Relationship Id="rId11" Type="http://schemas.openxmlformats.org/officeDocument/2006/relationships/slide" Target="slides/slide10.xml" /><Relationship Id="rId12" Type="http://schemas.openxmlformats.org/officeDocument/2006/relationships/slide" Target="slides/slide11.xml" /><Relationship Id="rId13" Type="http://schemas.openxmlformats.org/officeDocument/2006/relationships/slide" Target="slides/slide12.xml" /><Relationship Id="rId14" Type="http://schemas.openxmlformats.org/officeDocument/2006/relationships/slide" Target="slides/slide13.xml" /><Relationship Id="rId15" Type="http://schemas.openxmlformats.org/officeDocument/2006/relationships/slide" Target="slides/slide14.xml" /><Relationship Id="rId16" Type="http://schemas.openxmlformats.org/officeDocument/2006/relationships/slide" Target="slides/slide15.xml" /><Relationship Id="rId17" Type="http://schemas.openxmlformats.org/officeDocument/2006/relationships/slide" Target="slides/slide16.xml" /><Relationship Id="rId18" Type="http://schemas.openxmlformats.org/officeDocument/2006/relationships/slide" Target="slides/slide17.xml" /><Relationship Id="rId19" Type="http://schemas.openxmlformats.org/officeDocument/2006/relationships/slide" Target="slides/slide18.xml" /><Relationship Id="rId20" Type="http://schemas.openxmlformats.org/officeDocument/2006/relationships/slide" Target="slides/slide19.xml" /><Relationship Id="rId21" Type="http://schemas.openxmlformats.org/officeDocument/2006/relationships/slide" Target="slides/slide20.xml" /><Relationship Id="rId22" Type="http://schemas.openxmlformats.org/officeDocument/2006/relationships/slide" Target="slides/slide21.xml" /><Relationship Id="rId23" Type="http://schemas.openxmlformats.org/officeDocument/2006/relationships/slide" Target="slides/slide22.xml" /><Relationship Id="rId24" Type="http://schemas.openxmlformats.org/officeDocument/2006/relationships/slide" Target="slides/slide23.xml" /><Relationship Id="rId25" Type="http://schemas.openxmlformats.org/officeDocument/2006/relationships/slide" Target="slides/slide24.xml" /><Relationship Id="rId26" Type="http://schemas.openxmlformats.org/officeDocument/2006/relationships/slide" Target="slides/slide25.xml" /><Relationship Id="rId27" Type="http://schemas.openxmlformats.org/officeDocument/2006/relationships/slide" Target="slides/slide26.xml" /><Relationship Id="rId28" Type="http://schemas.openxmlformats.org/officeDocument/2006/relationships/slide" Target="slides/slide27.xml" /><Relationship Id="rId29" Type="http://schemas.openxmlformats.org/officeDocument/2006/relationships/slide" Target="slides/slide28.xml" /><Relationship Id="rId30" Type="http://schemas.openxmlformats.org/officeDocument/2006/relationships/slide" Target="slides/slide29.xml" /><Relationship Id="rId31" Type="http://schemas.openxmlformats.org/officeDocument/2006/relationships/slide" Target="slides/slide30.xml" /><Relationship Id="rId32" Type="http://schemas.openxmlformats.org/officeDocument/2006/relationships/slide" Target="slides/slide31.xml" /><Relationship Id="rId33" Type="http://schemas.openxmlformats.org/officeDocument/2006/relationships/slide" Target="slides/slide32.xml" /><Relationship Id="rId34" Type="http://schemas.openxmlformats.org/officeDocument/2006/relationships/slide" Target="slides/slide33.xml" /><Relationship Id="rId35" Type="http://schemas.openxmlformats.org/officeDocument/2006/relationships/slide" Target="slides/slide34.xml" /><Relationship Id="rId36" Type="http://schemas.openxmlformats.org/officeDocument/2006/relationships/slide" Target="slides/slide35.xml" /><Relationship Id="rId37" Type="http://schemas.openxmlformats.org/officeDocument/2006/relationships/slide" Target="slides/slide36.xml" /><Relationship Id="rId39" Type="http://schemas.openxmlformats.org/officeDocument/2006/relationships/viewProps" Target="viewProps.xml" /><Relationship Id="rId38" Type="http://schemas.openxmlformats.org/officeDocument/2006/relationships/presProps" Target="presProps.xml" /><Relationship Id="rId1" Type="http://schemas.openxmlformats.org/officeDocument/2006/relationships/slideMaster" Target="slideMasters/slideMaster1.xml" /><Relationship Id="rId41" Type="http://schemas.openxmlformats.org/officeDocument/2006/relationships/tableStyles" Target="tableStyles.xml" /><Relationship Id="rId40"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1_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graphicFrame>
        <p:nvGraphicFramePr>
          <p:cNvPr id="7" name="Table 6">
            <a:extLst>
              <a:ext uri="{FF2B5EF4-FFF2-40B4-BE49-F238E27FC236}">
                <a16:creationId xmlns:a16="http://schemas.microsoft.com/office/drawing/2014/main" id="{40E5F148-B214-9ED5-96D2-C8C952B333EC}"/>
              </a:ext>
            </a:extLst>
          </p:cNvPr>
          <p:cNvGraphicFramePr>
            <a:graphicFrameLocks noGrp="1"/>
          </p:cNvGraphicFramePr>
          <p:nvPr userDrawn="1">
            <p:extLst>
              <p:ext uri="{D42A27DB-BD31-4B8C-83A1-F6EECF244321}">
                <p14:modId xmlns:p14="http://schemas.microsoft.com/office/powerpoint/2010/main" val="1121345573"/>
              </p:ext>
            </p:extLst>
          </p:nvPr>
        </p:nvGraphicFramePr>
        <p:xfrm>
          <a:off x="1524000" y="539750"/>
          <a:ext cx="6096000" cy="914400"/>
        </p:xfrm>
        <a:graphic>
          <a:graphicData uri="http://schemas.openxmlformats.org/drawingml/2006/table">
            <a:tbl>
              <a:tblPr firstRow="1" bandRow="1">
                <a:tableStyleId>{69012ECD-51FC-41F1-AA8D-1B2483CD663E}</a:tableStyleId>
              </a:tblPr>
              <a:tblGrid>
                <a:gridCol w="2032000">
                  <a:extLst>
                    <a:ext uri="{9D8B030D-6E8A-4147-A177-3AD203B41FA5}">
                      <a16:colId xmlns:a16="http://schemas.microsoft.com/office/drawing/2014/main" val="271011269"/>
                    </a:ext>
                  </a:extLst>
                </a:gridCol>
                <a:gridCol w="2032000">
                  <a:extLst>
                    <a:ext uri="{9D8B030D-6E8A-4147-A177-3AD203B41FA5}">
                      <a16:colId xmlns:a16="http://schemas.microsoft.com/office/drawing/2014/main" val="2080703046"/>
                    </a:ext>
                  </a:extLst>
                </a:gridCol>
                <a:gridCol w="2032000">
                  <a:extLst>
                    <a:ext uri="{9D8B030D-6E8A-4147-A177-3AD203B41FA5}">
                      <a16:colId xmlns:a16="http://schemas.microsoft.com/office/drawing/2014/main" val="1138284043"/>
                    </a:ext>
                  </a:extLst>
                </a:gridCol>
              </a:tblGrid>
              <a:tr h="370840">
                <a:tc>
                  <a:txBody>
                    <a:bodyPr/>
                    <a:lstStyle/>
                    <a:p>
                      <a:endParaRPr lang="en-US" sz="2400" dirty="0"/>
                    </a:p>
                  </a:txBody>
                  <a:tcPr/>
                </a:tc>
                <a:tc>
                  <a:txBody>
                    <a:bodyPr/>
                    <a:lstStyle/>
                    <a:p>
                      <a:endParaRPr lang="en-US" sz="2400" dirty="0"/>
                    </a:p>
                  </a:txBody>
                  <a:tcPr/>
                </a:tc>
                <a:tc>
                  <a:txBody>
                    <a:bodyPr/>
                    <a:lstStyle/>
                    <a:p>
                      <a:endParaRPr lang="en-US" sz="2400"/>
                    </a:p>
                  </a:txBody>
                  <a:tcPr/>
                </a:tc>
                <a:extLst>
                  <a:ext uri="{0D108BD9-81ED-4DB2-BD59-A6C34878D82A}">
                    <a16:rowId xmlns:a16="http://schemas.microsoft.com/office/drawing/2014/main" val="769229322"/>
                  </a:ext>
                </a:extLst>
              </a:tr>
              <a:tr h="370840">
                <a:tc>
                  <a:txBody>
                    <a:bodyPr/>
                    <a:lstStyle/>
                    <a:p>
                      <a:endParaRPr lang="en-US" sz="2400"/>
                    </a:p>
                  </a:txBody>
                  <a:tcPr/>
                </a:tc>
                <a:tc>
                  <a:txBody>
                    <a:bodyPr/>
                    <a:lstStyle/>
                    <a:p>
                      <a:endParaRPr lang="en-US" sz="2400" dirty="0"/>
                    </a:p>
                  </a:txBody>
                  <a:tcPr/>
                </a:tc>
                <a:tc>
                  <a:txBody>
                    <a:bodyPr/>
                    <a:lstStyle/>
                    <a:p>
                      <a:endParaRPr lang="en-US" sz="2400" dirty="0"/>
                    </a:p>
                  </a:txBody>
                  <a:tcPr/>
                </a:tc>
                <a:extLst>
                  <a:ext uri="{0D108BD9-81ED-4DB2-BD59-A6C34878D82A}">
                    <a16:rowId xmlns:a16="http://schemas.microsoft.com/office/drawing/2014/main" val="184196425"/>
                  </a:ext>
                </a:extLst>
              </a:tr>
            </a:tbl>
          </a:graphicData>
        </a:graphic>
      </p:graphicFrame>
    </p:spTree>
    <p:extLst>
      <p:ext uri="{BB962C8B-B14F-4D97-AF65-F5344CB8AC3E}">
        <p14:creationId xmlns:p14="http://schemas.microsoft.com/office/powerpoint/2010/main" val="2939788966"/>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lvl1pPr marL="228600" indent="-228600">
              <a:tabLst/>
              <a:defRPr sz="2800"/>
            </a:lvl1pPr>
            <a:lvl2pPr>
              <a:defRPr sz="2800"/>
            </a:lvl2pPr>
            <a:lvl3pPr>
              <a:defRPr sz="2400"/>
            </a:lvl3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extLst>
    <p:ext uri="{DCECCB84-F9BA-43D5-87BE-67443E8EF086}">
      <p15:sldGuideLst xmlns:p15="http://schemas.microsoft.com/office/powerpoint/2012/main">
        <p15:guide id="1" orient="horz" pos="1620" userDrawn="1">
          <p15:clr>
            <a:srgbClr val="FBAE40"/>
          </p15:clr>
        </p15:guide>
        <p15:guide id="2" pos="288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1/8/25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p:cNvSpPr>
            <a:spLocks noGrp="1"/>
          </p:cNvSpPr>
          <p:nvPr>
            <p:ph sz="half" idx="2"/>
          </p:nvPr>
        </p:nvSpPr>
        <p:spPr>
          <a:xfrm>
            <a:off x="4648200" y="1200151"/>
            <a:ext cx="4038600" cy="3394472"/>
          </a:xfrm>
        </p:spPr>
        <p:txBody>
          <a:bodyPr/>
          <a:lstStyle>
            <a:lvl1pPr marL="174625" indent="-174625">
              <a:tabLst/>
              <a:defRPr sz="28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1/8/25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1/8/25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1/8/25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1/8/25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13" Target="../theme/theme1.xml" Type="http://schemas.openxmlformats.org/officeDocument/2006/relationships/theme"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slideLayouts/slideLayout12.xml" Type="http://schemas.openxmlformats.org/officeDocument/2006/relationships/slideLayout"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1/8/25</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 id="2147483660" r:id="rId12"/>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620" userDrawn="1">
          <p15:clr>
            <a:srgbClr val="F26B43"/>
          </p15:clr>
        </p15:guide>
        <p15:guide id="2" pos="2880" userDrawn="1">
          <p15:clr>
            <a:srgbClr val="F26B43"/>
          </p15:clr>
        </p15:guide>
      </p15:sldGuideLst>
    </p:ext>
  </p:extLst>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1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3.png" /></Relationships>
</file>

<file path=ppt/slides/_rels/slide11.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3.png" /><Relationship Id="rId2" Type="http://schemas.openxmlformats.org/officeDocument/2006/relationships/image" Target="../media/image1.png" /></Relationships>
</file>

<file path=ppt/slides/_rels/slide12.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4.png" /></Relationships>
</file>

<file path=ppt/slides/_rels/slide13.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4.png" /><Relationship Id="rId2" Type="http://schemas.openxmlformats.org/officeDocument/2006/relationships/image" Target="../media/image5.png" /></Relationships>
</file>

<file path=ppt/slides/_rels/slide14.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6.png" /></Relationships>
</file>

<file path=ppt/slides/_rels/slide15.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7.png" /></Relationships>
</file>

<file path=ppt/slides/_rels/slide16.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7.png" /><Relationship Id="rId2" Type="http://schemas.openxmlformats.org/officeDocument/2006/relationships/image" Target="../media/image6.png" /></Relationships>
</file>

<file path=ppt/slides/_rels/slide1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8.png" /></Relationships>
</file>

<file path=ppt/slides/_rels/slide1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8.png" /><Relationship Id="rId2" Type="http://schemas.openxmlformats.org/officeDocument/2006/relationships/image" Target="../media/image6.png" /></Relationships>
</file>

<file path=ppt/slides/_rels/slide19.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0.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1.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9.png" /></Relationships>
</file>

<file path=ppt/slides/_rels/slide2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6.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0.png" /></Relationships>
</file>

<file path=ppt/slides/_rels/slide28.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29.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0.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1.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2.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3.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35.xml.rels><?xml version="1.0" encoding="UTF-8"?><Relationships xmlns="http://schemas.openxmlformats.org/package/2006/relationships"><Relationship Id="rId1" Type="http://schemas.openxmlformats.org/officeDocument/2006/relationships/slideLayout" Target="../slideLayouts/slideLayout4.xml" /></Relationships>
</file>

<file path=ppt/slides/_rels/slide3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lci_gsurgery.htm" TargetMode="External"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6.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1.png" /></Relationships>
</file>

<file path=ppt/slides/_rels/slide7.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_rels/slide8.xml.rels><?xml version="1.0" encoding="UTF-8"?><Relationships xmlns="http://schemas.openxmlformats.org/package/2006/relationships"><Relationship Id="rId1" Type="http://schemas.openxmlformats.org/officeDocument/2006/relationships/slideLayout" Target="../slideLayouts/slideLayout4.xml" /><Relationship Id="rId3" Type="http://schemas.openxmlformats.org/officeDocument/2006/relationships/image" Target="../media/image2.png" /><Relationship Id="rId2" Type="http://schemas.openxmlformats.org/officeDocument/2006/relationships/image" Target="../media/image1.png" /></Relationships>
</file>

<file path=ppt/slides/_rels/slide9.xml.rels><?xml version="1.0" encoding="UTF-8"?><Relationships xmlns="http://schemas.openxmlformats.org/package/2006/relationships"><Relationship Id="rId1" Type="http://schemas.openxmlformats.org/officeDocument/2006/relationships/slideLayout" Target="../slideLayouts/slideLayout4.xml" /><Relationship Id="rId2" Type="http://schemas.openxmlformats.org/officeDocument/2006/relationships/image" Target="../media/image2.png"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GI Stromal Tumors of the Stomach</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p>
        </p:txBody>
      </p:sp>
    </p:spTree>
  </p:cSl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sp>
        <p:nvSpPr>
          <p:cNvPr id="3" name="Content Placeholder 2"/>
          <p:cNvSpPr>
            <a:spLocks noGrp="1"/>
          </p:cNvSpPr>
          <p:nvPr>
            <p:ph idx="1" sz="half"/>
          </p:nvPr>
        </p:nvSpPr>
        <p:spPr/>
        <p:txBody>
          <a:bodyPr/>
          <a:lstStyle/>
          <a:p>
            <a:pPr lvl="0" indent="0" marL="0">
              <a:buNone/>
            </a:pPr>
            <a:br/>
          </a:p>
          <a:p>
            <a:pPr lvl="0"/>
            <a:r>
              <a:rPr/>
              <a:t>Removes bottom half of the stomach</a:t>
            </a:r>
          </a:p>
          <a:p>
            <a:pPr lvl="0"/>
            <a:r>
              <a:rPr/>
              <a:t>Rarely required for GI Stromal Tumors</a:t>
            </a:r>
          </a:p>
        </p:txBody>
      </p:sp>
      <p:pic>
        <p:nvPicPr>
          <p:cNvPr descr="https://deidt7p41jzcy.cloudfront.net/gast_distal_gastrectomy.png" id="0" name="Picture 1"/>
          <p:cNvPicPr>
            <a:picLocks noGrp="1" noChangeAspect="1"/>
          </p:cNvPicPr>
          <p:nvPr/>
        </p:nvPicPr>
        <p:blipFill>
          <a:blip r:embed="rId2"/>
          <a:stretch>
            <a:fillRect/>
          </a:stretch>
        </p:blipFill>
        <p:spPr bwMode="auto">
          <a:xfrm>
            <a:off x="5156200" y="1193800"/>
            <a:ext cx="3022600" cy="3390900"/>
          </a:xfrm>
          <a:prstGeom prst="rect">
            <a:avLst/>
          </a:prstGeom>
          <a:noFill/>
          <a:ln w="9525">
            <a:noFill/>
            <a:headEnd/>
            <a:tailEnd/>
          </a:ln>
        </p:spPr>
      </p:pic>
    </p:spTree>
  </p:cSl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Distal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istal_gastrectomy.png" id="0" name="Picture 1"/>
          <p:cNvPicPr>
            <a:picLocks noGrp="1" noChangeAspect="1"/>
          </p:cNvPicPr>
          <p:nvPr/>
        </p:nvPicPr>
        <p:blipFill>
          <a:blip r:embed="rId3"/>
          <a:stretch>
            <a:fillRect/>
          </a:stretch>
        </p:blipFill>
        <p:spPr bwMode="auto">
          <a:xfrm>
            <a:off x="5156200" y="1193800"/>
            <a:ext cx="3022600" cy="3390900"/>
          </a:xfrm>
          <a:prstGeom prst="rect">
            <a:avLst/>
          </a:prstGeom>
          <a:noFill/>
          <a:ln w="9525">
            <a:noFill/>
            <a:headEnd/>
            <a:tailEnd/>
          </a:ln>
        </p:spPr>
      </p:pic>
    </p:spTree>
  </p:cSl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sp>
        <p:nvSpPr>
          <p:cNvPr id="3" name="Content Placeholder 2"/>
          <p:cNvSpPr>
            <a:spLocks noGrp="1"/>
          </p:cNvSpPr>
          <p:nvPr>
            <p:ph idx="1" sz="half"/>
          </p:nvPr>
        </p:nvSpPr>
        <p:spPr/>
        <p:txBody>
          <a:bodyPr/>
          <a:lstStyle/>
          <a:p>
            <a:pPr lvl="0" indent="0" marL="0">
              <a:buNone/>
            </a:pPr>
            <a:br/>
            <a:br/>
          </a:p>
          <a:p>
            <a:pPr lvl="0"/>
            <a:r>
              <a:rPr/>
              <a:t>Removes bottom 2/3 of stomach</a:t>
            </a:r>
          </a:p>
          <a:p>
            <a:pPr lvl="0"/>
            <a:r>
              <a:rPr/>
              <a:t>Rarely required for GI Stromal Tumors</a:t>
            </a:r>
          </a:p>
        </p:txBody>
      </p:sp>
      <p:pic>
        <p:nvPicPr>
          <p:cNvPr descr="https://deidt7p41jzcy.cloudfront.net/gast_sub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Subtotal Gastrectomy</a:t>
            </a:r>
          </a:p>
        </p:txBody>
      </p:sp>
      <p:pic>
        <p:nvPicPr>
          <p:cNvPr descr="https://deidt7p41jzcy.cloudfront.net/gast_body.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sub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Proximal Tumors</a:t>
            </a:r>
          </a:p>
        </p:txBody>
      </p:sp>
      <p:sp>
        <p:nvSpPr>
          <p:cNvPr id="3" name="Content Placeholder 2"/>
          <p:cNvSpPr>
            <a:spLocks noGrp="1"/>
          </p:cNvSpPr>
          <p:nvPr>
            <p:ph idx="1" sz="half"/>
          </p:nvPr>
        </p:nvSpPr>
        <p:spPr/>
        <p:txBody>
          <a:bodyPr/>
          <a:lstStyle/>
          <a:p>
            <a:pPr lvl="0" indent="0" marL="0">
              <a:buNone/>
            </a:pPr>
            <a:br/>
          </a:p>
          <a:p>
            <a:pPr lvl="0"/>
            <a:r>
              <a:rPr/>
              <a:t>Located near the top of the stomach</a:t>
            </a:r>
          </a:p>
          <a:p>
            <a:pPr lvl="0"/>
            <a:r>
              <a:rPr/>
              <a:t>Challenging area for surgery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sp>
        <p:nvSpPr>
          <p:cNvPr id="3" name="Content Placeholder 2"/>
          <p:cNvSpPr>
            <a:spLocks noGrp="1"/>
          </p:cNvSpPr>
          <p:nvPr>
            <p:ph idx="1" sz="half"/>
          </p:nvPr>
        </p:nvSpPr>
        <p:spPr/>
        <p:txBody>
          <a:bodyPr/>
          <a:lstStyle/>
          <a:p>
            <a:pPr lvl="0" indent="0" marL="0">
              <a:buNone/>
            </a:pPr>
            <a:br/>
            <a:r>
              <a:rPr/>
              <a:t>- Removes all of the stomach - Very rarely required for GI Stromal Tumors</a:t>
            </a:r>
          </a:p>
        </p:txBody>
      </p:sp>
      <p:pic>
        <p:nvPicPr>
          <p:cNvPr descr="https://deidt7p41jzcy.cloudfront.net/gast_tot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Total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tot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sp>
        <p:nvSpPr>
          <p:cNvPr id="3" name="Content Placeholder 2"/>
          <p:cNvSpPr>
            <a:spLocks noGrp="1"/>
          </p:cNvSpPr>
          <p:nvPr>
            <p:ph idx="1" sz="half"/>
          </p:nvPr>
        </p:nvSpPr>
        <p:spPr/>
        <p:txBody>
          <a:bodyPr/>
          <a:lstStyle/>
          <a:p>
            <a:pPr lvl="0" indent="0" marL="0">
              <a:buNone/>
            </a:pPr>
            <a:br/>
            <a:r>
              <a:rPr/>
              <a:t>Alternative surgical approach for small tumors near the top of the stomach</a:t>
            </a:r>
          </a:p>
          <a:p>
            <a:pPr lvl="0"/>
            <a:r>
              <a:rPr/>
              <a:t>Preserves the bottom of the stomach as a reservoir</a:t>
            </a:r>
          </a:p>
        </p:txBody>
      </p:sp>
      <p:pic>
        <p:nvPicPr>
          <p:cNvPr descr="https://deidt7p41jzcy.cloudfront.net/gast_dualtract.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Dual Tract Gastrectomy</a:t>
            </a:r>
          </a:p>
        </p:txBody>
      </p:sp>
      <p:pic>
        <p:nvPicPr>
          <p:cNvPr descr="https://deidt7p41jzcy.cloudfront.net/gast_proxim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dualtract.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Surgery</a:t>
            </a:r>
          </a:p>
        </p:txBody>
      </p:sp>
      <p:sp>
        <p:nvSpPr>
          <p:cNvPr id="3" name="Content Placeholder 2"/>
          <p:cNvSpPr>
            <a:spLocks noGrp="1"/>
          </p:cNvSpPr>
          <p:nvPr>
            <p:ph idx="1"/>
          </p:nvPr>
        </p:nvSpPr>
        <p:spPr/>
        <p:txBody>
          <a:bodyPr/>
          <a:lstStyle/>
          <a:p>
            <a:pPr lvl="0"/>
            <a:r>
              <a:rPr/>
              <a:t>Leak where bowel is joined together (anastomosis)</a:t>
            </a:r>
          </a:p>
          <a:p>
            <a:pPr lvl="0"/>
            <a:r>
              <a:rPr/>
              <a:t>Bleeding requiring reoperation</a:t>
            </a:r>
          </a:p>
          <a:p>
            <a:pPr lvl="0"/>
            <a:r>
              <a:rPr/>
              <a:t>Delayed stomach function</a:t>
            </a:r>
          </a:p>
          <a:p>
            <a:pPr lvl="0"/>
            <a:r>
              <a:rPr/>
              <a:t>Infection in the abdomen</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Stromal Tumors</a:t>
            </a:r>
          </a:p>
        </p:txBody>
      </p:sp>
      <p:sp>
        <p:nvSpPr>
          <p:cNvPr id="3" name="Content Placeholder 2"/>
          <p:cNvSpPr>
            <a:spLocks noGrp="1"/>
          </p:cNvSpPr>
          <p:nvPr>
            <p:ph idx="1"/>
          </p:nvPr>
        </p:nvSpPr>
        <p:spPr/>
        <p:txBody>
          <a:bodyPr/>
          <a:lstStyle/>
          <a:p>
            <a:pPr lvl="0"/>
            <a:r>
              <a:rPr/>
              <a:t>Arise from the wall of the stomach</a:t>
            </a:r>
          </a:p>
          <a:p>
            <a:pPr lvl="0"/>
            <a:r>
              <a:rPr/>
              <a:t>Grow slowly over time</a:t>
            </a:r>
          </a:p>
          <a:p>
            <a:pPr lvl="0"/>
            <a:r>
              <a:rPr/>
              <a:t>Lymph nodes rarely involved</a:t>
            </a:r>
          </a:p>
          <a:p>
            <a:pPr lvl="0"/>
            <a:r>
              <a:rPr/>
              <a:t>Not conventional stomach cancer</a:t>
            </a:r>
          </a:p>
        </p:txBody>
      </p:sp>
    </p:spTree>
  </p:cSl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a:r>
              <a:rPr/>
              <a:t>Some stomach cancers can spread inside the abdomen</a:t>
            </a:r>
          </a:p>
          <a:p>
            <a:pPr lvl="0"/>
            <a:r>
              <a:rPr/>
              <a:t>Areas of spread can be very small (grain of rice)</a:t>
            </a:r>
          </a:p>
          <a:p>
            <a:pPr lvl="0"/>
            <a:r>
              <a:rPr/>
              <a:t>Laparoscopy can detect spread inside the abdomen</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Laparoscopy</a:t>
            </a:r>
          </a:p>
        </p:txBody>
      </p:sp>
      <p:sp>
        <p:nvSpPr>
          <p:cNvPr id="3" name="Content Placeholder 2"/>
          <p:cNvSpPr>
            <a:spLocks noGrp="1"/>
          </p:cNvSpPr>
          <p:nvPr>
            <p:ph idx="1" sz="half"/>
          </p:nvPr>
        </p:nvSpPr>
        <p:spPr/>
        <p:txBody>
          <a:bodyPr/>
          <a:lstStyle/>
          <a:p>
            <a:pPr lvl="0" indent="0" marL="0">
              <a:buNone/>
            </a:pPr>
            <a:r>
              <a:rPr/>
              <a:t>A laparoscopy is performed under a general anesthetic.</a:t>
            </a:r>
          </a:p>
          <a:p>
            <a:pPr lvl="0"/>
            <a:r>
              <a:rPr/>
              <a:t>Several incisions 1/4” long</a:t>
            </a:r>
          </a:p>
          <a:p>
            <a:pPr lvl="0"/>
            <a:r>
              <a:rPr/>
              <a:t>A telescope is inserted to look inside the abdominal cavity.</a:t>
            </a:r>
          </a:p>
          <a:p>
            <a:pPr lvl="0"/>
            <a:r>
              <a:rPr/>
              <a:t>Biopsies can be performed.</a:t>
            </a:r>
          </a:p>
        </p:txBody>
      </p:sp>
      <p:pic>
        <p:nvPicPr>
          <p:cNvPr descr="https://deidt7p41jzcy.cloudfront.net/Eso_Laparoscopy.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Preparing for Cancer Treatment</a:t>
            </a:r>
          </a:p>
        </p:txBody>
      </p:sp>
      <p:sp>
        <p:nvSpPr>
          <p:cNvPr id="3" name="Content Placeholder 2"/>
          <p:cNvSpPr>
            <a:spLocks noGrp="1"/>
          </p:cNvSpPr>
          <p:nvPr>
            <p:ph idx="1"/>
          </p:nvPr>
        </p:nvSpPr>
        <p:spPr/>
        <p:txBody>
          <a:bodyPr/>
          <a:lstStyle/>
          <a:p>
            <a:pPr lvl="0"/>
            <a:r>
              <a:rPr/>
              <a:t>Primary Care Physician</a:t>
            </a:r>
          </a:p>
          <a:p>
            <a:pPr lvl="0"/>
            <a:r>
              <a:rPr/>
              <a:t>MyAtrium Portal</a:t>
            </a:r>
          </a:p>
          <a:p>
            <a:pPr lvl="0"/>
            <a:r>
              <a:rPr/>
              <a:t>Exercise</a:t>
            </a:r>
          </a:p>
          <a:p>
            <a:pPr lvl="0"/>
            <a:r>
              <a:rPr/>
              <a:t>Smoking Cessation</a:t>
            </a:r>
          </a:p>
        </p:txBody>
      </p:sp>
    </p:spTree>
  </p:cSl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Primary Care Practitioner (PCP)</a:t>
            </a:r>
          </a:p>
        </p:txBody>
      </p:sp>
      <p:sp>
        <p:nvSpPr>
          <p:cNvPr id="3" name="Content Placeholder 2"/>
          <p:cNvSpPr>
            <a:spLocks noGrp="1"/>
          </p:cNvSpPr>
          <p:nvPr>
            <p:ph idx="1"/>
          </p:nvPr>
        </p:nvSpPr>
        <p:spPr/>
        <p:txBody>
          <a:bodyPr/>
          <a:lstStyle/>
          <a:p>
            <a:pPr lvl="0" indent="0" marL="0">
              <a:buNone/>
            </a:pPr>
            <a:r>
              <a:rPr/>
              <a:t>A PCP is critical to coordinate care between specialists.</a:t>
            </a:r>
          </a:p>
          <a:p>
            <a:pPr lvl="0" indent="0" marL="0">
              <a:buNone/>
            </a:pPr>
            <a:r>
              <a:rPr/>
              <a:t>We will update your PCP after each visit</a:t>
            </a:r>
          </a:p>
          <a:p>
            <a:pPr lvl="0" indent="0" marL="0">
              <a:buNone/>
            </a:pPr>
            <a:r>
              <a:rPr/>
              <a:t>If you do not have a PCP, call our referral line at (844) 235-6998</a:t>
            </a:r>
          </a:p>
        </p:txBody>
      </p:sp>
    </p:spTree>
  </p:cSl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My Atrium Patient Portal</a:t>
            </a:r>
            <a:br/>
          </a:p>
        </p:txBody>
      </p:sp>
      <p:sp>
        <p:nvSpPr>
          <p:cNvPr id="3" name="Content Placeholder 2"/>
          <p:cNvSpPr>
            <a:spLocks noGrp="1"/>
          </p:cNvSpPr>
          <p:nvPr>
            <p:ph idx="1"/>
          </p:nvPr>
        </p:nvSpPr>
        <p:spPr/>
        <p:txBody>
          <a:bodyPr/>
          <a:lstStyle/>
          <a:p>
            <a:pPr lvl="0" indent="0" marL="0">
              <a:buNone/>
            </a:pPr>
            <a:br/>
          </a:p>
          <a:p>
            <a:pPr lvl="0"/>
            <a:r>
              <a:rPr/>
              <a:t>Critical to good communication with your cancer care team</a:t>
            </a:r>
          </a:p>
          <a:p>
            <a:pPr lvl="0"/>
            <a:r>
              <a:rPr/>
              <a:t>Available for desktop or laptop or phone</a:t>
            </a:r>
          </a:p>
          <a:p>
            <a:pPr lvl="0"/>
            <a:r>
              <a:rPr/>
              <a:t>Sign up at my.atriumhealth.org</a:t>
            </a:r>
          </a:p>
        </p:txBody>
      </p:sp>
    </p:spTree>
  </p:cSl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Exercise</a:t>
            </a:r>
          </a:p>
        </p:txBody>
      </p:sp>
      <p:sp>
        <p:nvSpPr>
          <p:cNvPr id="3" name="Content Placeholder 2"/>
          <p:cNvSpPr>
            <a:spLocks noGrp="1"/>
          </p:cNvSpPr>
          <p:nvPr>
            <p:ph idx="1"/>
          </p:nvPr>
        </p:nvSpPr>
        <p:spPr/>
        <p:txBody>
          <a:bodyPr/>
          <a:lstStyle/>
          <a:p>
            <a:pPr lvl="0"/>
            <a:r>
              <a:rPr/>
              <a:t>Important to reduce the risk of complications from cancer treatment</a:t>
            </a:r>
          </a:p>
          <a:p>
            <a:pPr lvl="0"/>
            <a:r>
              <a:rPr/>
              <a:t>Goal is 30min/day of vigorous exercise 6 days/week</a:t>
            </a:r>
          </a:p>
          <a:p>
            <a:pPr lvl="1"/>
            <a:r>
              <a:rPr/>
              <a:t>Working hard enough that you can’t carry a conversation</a:t>
            </a:r>
          </a:p>
          <a:p>
            <a:pPr lvl="1"/>
            <a:r>
              <a:rPr/>
              <a:t>Start slow an build up</a:t>
            </a:r>
          </a:p>
          <a:p>
            <a:pPr lvl="1"/>
            <a:r>
              <a:rPr/>
              <a:t>Every day counts! (Aim for some activity every day)</a:t>
            </a:r>
          </a:p>
        </p:txBody>
      </p:sp>
    </p:spTree>
  </p:cSl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Smoking Cessation</a:t>
            </a:r>
          </a:p>
        </p:txBody>
      </p:sp>
      <p:sp>
        <p:nvSpPr>
          <p:cNvPr id="3" name="Content Placeholder 2"/>
          <p:cNvSpPr>
            <a:spLocks noGrp="1"/>
          </p:cNvSpPr>
          <p:nvPr>
            <p:ph idx="1"/>
          </p:nvPr>
        </p:nvSpPr>
        <p:spPr/>
        <p:txBody>
          <a:bodyPr/>
          <a:lstStyle/>
          <a:p>
            <a:pPr lvl="0"/>
            <a:r>
              <a:rPr/>
              <a:t>Smoking makes it more difficult to get through cancer treatment</a:t>
            </a:r>
          </a:p>
          <a:p>
            <a:pPr lvl="1"/>
            <a:r>
              <a:rPr/>
              <a:t>Increases risk of complications after surgery</a:t>
            </a:r>
          </a:p>
          <a:p>
            <a:pPr lvl="0"/>
            <a:r>
              <a:rPr/>
              <a:t>Options for help with smoking cessation:</a:t>
            </a:r>
          </a:p>
          <a:p>
            <a:pPr lvl="1"/>
            <a:r>
              <a:rPr/>
              <a:t>NC Quit Line 1-800-QUIT-NOW (1-800-784-8669)</a:t>
            </a:r>
          </a:p>
          <a:p>
            <a:pPr lvl="1"/>
            <a:r>
              <a:rPr/>
              <a:t>American Lung Asssociation fredomfromsmoking.org</a:t>
            </a:r>
          </a:p>
          <a:p>
            <a:pPr lvl="1"/>
            <a:r>
              <a:rPr/>
              <a:t>1:1 Smoking Cessation Counseling Clinics (Metro Charlotte)</a:t>
            </a:r>
          </a:p>
        </p:txBody>
      </p:sp>
    </p:spTree>
  </p:cSl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 Tract Anatomy</a:t>
            </a:r>
          </a:p>
        </p:txBody>
      </p:sp>
      <p:sp>
        <p:nvSpPr>
          <p:cNvPr id="3" name="Content Placeholder 2"/>
          <p:cNvSpPr>
            <a:spLocks noGrp="1"/>
          </p:cNvSpPr>
          <p:nvPr>
            <p:ph idx="1" sz="half"/>
          </p:nvPr>
        </p:nvSpPr>
        <p:spPr/>
        <p:txBody>
          <a:bodyPr/>
          <a:lstStyle/>
          <a:p>
            <a:pPr lvl="0"/>
            <a:r>
              <a:rPr/>
              <a:t>Esophagus delivers food to the stomach</a:t>
            </a:r>
          </a:p>
          <a:p>
            <a:pPr lvl="0"/>
            <a:r>
              <a:rPr/>
              <a:t>Stomach stores food and delivers it in small quantities to the jejunum</a:t>
            </a:r>
          </a:p>
          <a:p>
            <a:pPr lvl="0"/>
            <a:r>
              <a:rPr/>
              <a:t>Jejunum begins digestion in the small intestines</a:t>
            </a:r>
          </a:p>
        </p:txBody>
      </p:sp>
      <p:pic>
        <p:nvPicPr>
          <p:cNvPr descr="https://deidt7p41jzcy.cloudfront.net/Eso_Anatomy_Labels.png" id="0" name="Picture 1"/>
          <p:cNvPicPr>
            <a:picLocks noGrp="1" noChangeAspect="1"/>
          </p:cNvPicPr>
          <p:nvPr/>
        </p:nvPicPr>
        <p:blipFill>
          <a:blip r:embed="rId2"/>
          <a:stretch>
            <a:fillRect/>
          </a:stretch>
        </p:blipFill>
        <p:spPr bwMode="auto">
          <a:xfrm>
            <a:off x="5016500" y="1193800"/>
            <a:ext cx="3302000" cy="3390900"/>
          </a:xfrm>
          <a:prstGeom prst="rect">
            <a:avLst/>
          </a:prstGeom>
          <a:noFill/>
          <a:ln w="9525">
            <a:noFill/>
            <a:headEnd/>
            <a:tailEnd/>
          </a:ln>
        </p:spPr>
      </p:pic>
    </p:spTree>
  </p:cSl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Needs</a:t>
            </a:r>
          </a:p>
        </p:txBody>
      </p:sp>
      <p:sp>
        <p:nvSpPr>
          <p:cNvPr id="3" name="Content Placeholder 2"/>
          <p:cNvSpPr>
            <a:spLocks noGrp="1"/>
          </p:cNvSpPr>
          <p:nvPr>
            <p:ph idx="1"/>
          </p:nvPr>
        </p:nvSpPr>
        <p:spPr/>
        <p:txBody>
          <a:bodyPr/>
          <a:lstStyle/>
          <a:p>
            <a:pPr lvl="0"/>
            <a:r>
              <a:rPr/>
              <a:t>Men: Average 75 grams/day</a:t>
            </a:r>
          </a:p>
          <a:p>
            <a:pPr lvl="0"/>
            <a:r>
              <a:rPr/>
              <a:t>Women: Average 60 grams/day</a:t>
            </a:r>
          </a:p>
        </p:txBody>
      </p:sp>
    </p:spTree>
  </p:cSl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Protein Shakes</a:t>
            </a:r>
          </a:p>
        </p:txBody>
      </p:sp>
      <p:sp>
        <p:nvSpPr>
          <p:cNvPr id="3" name="Content Placeholder 2"/>
          <p:cNvSpPr>
            <a:spLocks noGrp="1"/>
          </p:cNvSpPr>
          <p:nvPr>
            <p:ph idx="1" sz="half"/>
          </p:nvPr>
        </p:nvSpPr>
        <p:spPr/>
        <p:txBody>
          <a:bodyPr/>
          <a:lstStyle/>
          <a:p>
            <a:pPr lvl="0" indent="0" marL="0">
              <a:buNone/>
            </a:pPr>
            <a:r>
              <a:rPr/>
              <a:t>Protein Shakes can provide protein with minimal sugar</a:t>
            </a:r>
          </a:p>
        </p:txBody>
      </p:sp>
      <p:sp>
        <p:nvSpPr>
          <p:cNvPr id="4" name="Content Placeholder 3"/>
          <p:cNvSpPr>
            <a:spLocks noGrp="1"/>
          </p:cNvSpPr>
          <p:nvPr>
            <p:ph idx="2" sz="half"/>
          </p:nvPr>
        </p:nvSpPr>
        <p:spPr/>
        <p:txBody>
          <a:bodyPr/>
          <a:lstStyle/>
          <a:p>
            <a:pPr lvl="0" indent="0" marL="0">
              <a:buNone/>
            </a:pPr>
            <a:r>
              <a:rPr/>
              <a:t>Protein Shakes </a:t>
            </a:r>
          </a:p>
        </p:txBody>
      </p:sp>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vs Adenocarcinoma</a:t>
            </a:r>
          </a:p>
        </p:txBody>
      </p:sp>
      <p:sp>
        <p:nvSpPr>
          <p:cNvPr id="3" name="Content Placeholder 2"/>
          <p:cNvSpPr>
            <a:spLocks noGrp="1"/>
          </p:cNvSpPr>
          <p:nvPr>
            <p:ph idx="1" sz="half"/>
          </p:nvPr>
        </p:nvSpPr>
        <p:spPr/>
        <p:txBody>
          <a:bodyPr/>
          <a:lstStyle/>
          <a:p>
            <a:pPr lvl="0" indent="0" marL="0">
              <a:buNone/>
            </a:pPr>
            <a:r>
              <a:rPr b="1"/>
              <a:t>GIST</a:t>
            </a:r>
          </a:p>
          <a:p>
            <a:pPr lvl="0"/>
            <a:r>
              <a:rPr/>
              <a:t>Starts from wall of stomach</a:t>
            </a:r>
          </a:p>
          <a:p>
            <a:pPr lvl="0"/>
            <a:r>
              <a:rPr/>
              <a:t>Slow growing</a:t>
            </a:r>
          </a:p>
          <a:p>
            <a:pPr lvl="0"/>
            <a:r>
              <a:rPr/>
              <a:t>Rarely spreads to lymph nodes</a:t>
            </a:r>
          </a:p>
        </p:txBody>
      </p:sp>
      <p:sp>
        <p:nvSpPr>
          <p:cNvPr id="4" name="Content Placeholder 3"/>
          <p:cNvSpPr>
            <a:spLocks noGrp="1"/>
          </p:cNvSpPr>
          <p:nvPr>
            <p:ph idx="2" sz="half"/>
          </p:nvPr>
        </p:nvSpPr>
        <p:spPr/>
        <p:txBody>
          <a:bodyPr/>
          <a:lstStyle/>
          <a:p>
            <a:pPr lvl="0" indent="0" marL="0">
              <a:buNone/>
            </a:pPr>
            <a:r>
              <a:rPr b="1"/>
              <a:t>Adenocarcinoma</a:t>
            </a:r>
          </a:p>
          <a:p>
            <a:pPr lvl="0"/>
            <a:r>
              <a:rPr/>
              <a:t>Conventional “stomach cancer”</a:t>
            </a:r>
          </a:p>
          <a:p>
            <a:pPr lvl="0"/>
            <a:r>
              <a:rPr/>
              <a:t>Starts from lining of stomach</a:t>
            </a:r>
          </a:p>
          <a:p>
            <a:pPr lvl="0"/>
            <a:r>
              <a:rPr/>
              <a:t>Can spread to lymph nodes</a:t>
            </a:r>
          </a:p>
          <a:p>
            <a:pPr lvl="0"/>
            <a:r>
              <a:rPr/>
              <a:t>More aggressive</a:t>
            </a:r>
          </a:p>
        </p:txBody>
      </p:sp>
    </p:spTree>
  </p:cSl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Feeding Tubes</a:t>
            </a:r>
          </a:p>
        </p:txBody>
      </p:sp>
      <p:sp>
        <p:nvSpPr>
          <p:cNvPr id="3" name="Content Placeholder 2"/>
          <p:cNvSpPr>
            <a:spLocks noGrp="1"/>
          </p:cNvSpPr>
          <p:nvPr>
            <p:ph idx="1" sz="half"/>
          </p:nvPr>
        </p:nvSpPr>
        <p:spPr/>
        <p:txBody>
          <a:bodyPr/>
          <a:lstStyle/>
          <a:p>
            <a:pPr lvl="0" indent="0" marL="0">
              <a:buNone/>
            </a:pPr>
            <a:r>
              <a:rPr/>
              <a:t>Jejunostomy = Small Intestine </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indent="0" marL="0">
              <a:buNone/>
            </a:pPr>
            <a:r>
              <a:rPr/>
              <a:t>Feeding Gastrostomy</a:t>
            </a:r>
          </a:p>
          <a:p>
            <a:pPr lvl="0"/>
            <a:r>
              <a:rPr/>
              <a:t>Feeding with a syringe several times per day.</a:t>
            </a:r>
          </a:p>
          <a:p>
            <a:pPr lvl="0"/>
            <a:r>
              <a:rPr/>
              <a:t>Tube can be hidden underneath clothing</a:t>
            </a:r>
          </a:p>
          <a:p>
            <a:pPr lvl="0"/>
            <a:r>
              <a:rPr/>
              <a:t>Tube does not interfere with eating by mouth</a:t>
            </a:r>
          </a:p>
          <a:p>
            <a:pPr lvl="0"/>
            <a:r>
              <a:rPr/>
              <a:t>Removed easily in the office when no longer needed</a:t>
            </a:r>
          </a:p>
        </p:txBody>
      </p:sp>
    </p:spTree>
  </p:cSl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 Methods</a:t>
            </a:r>
          </a:p>
        </p:txBody>
      </p:sp>
      <p:sp>
        <p:nvSpPr>
          <p:cNvPr id="3" name="Content Placeholder 2"/>
          <p:cNvSpPr>
            <a:spLocks noGrp="1"/>
          </p:cNvSpPr>
          <p:nvPr>
            <p:ph idx="1"/>
          </p:nvPr>
        </p:nvSpPr>
        <p:spPr/>
        <p:txBody>
          <a:bodyPr/>
          <a:lstStyle/>
          <a:p>
            <a:pPr lvl="0" indent="0" marL="0">
              <a:buNone/>
            </a:pPr>
            <a:r>
              <a:rPr/>
              <a:t>A gastrostomy tube can be placed either by endoscopy, which is called a PEG tube</a:t>
            </a:r>
          </a:p>
          <a:p>
            <a:pPr lvl="0" indent="0" marL="0">
              <a:buNone/>
            </a:pPr>
            <a:r>
              <a:rPr/>
              <a:t>A gastrostomy tube can also be placed by laparoscopy, which is usually preferred if surgery on the esophagus is planned in the future.</a:t>
            </a:r>
          </a:p>
          <a:p>
            <a:pPr lvl="0" indent="0" marL="0">
              <a:buNone/>
            </a:pPr>
            <a:r>
              <a:rPr/>
              <a:t>Your surgeon will help you decide which kind of tube is best for you. This is especially important if you will need esophageal surgery in the future, as the stomach is frequently used to make a new esophagus</a:t>
            </a:r>
          </a:p>
        </p:txBody>
      </p:sp>
    </p:spTree>
  </p:cSl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Gastrostomy Tube</a:t>
            </a:r>
          </a:p>
        </p:txBody>
      </p:sp>
      <p:sp>
        <p:nvSpPr>
          <p:cNvPr id="3" name="Content Placeholder 2"/>
          <p:cNvSpPr>
            <a:spLocks noGrp="1"/>
          </p:cNvSpPr>
          <p:nvPr>
            <p:ph idx="1"/>
          </p:nvPr>
        </p:nvSpPr>
        <p:spPr/>
        <p:txBody>
          <a:bodyPr/>
          <a:lstStyle/>
          <a:p>
            <a:pPr lvl="0"/>
            <a:r>
              <a:rPr/>
              <a:t>Outpatient Placement (go home the same day)</a:t>
            </a:r>
          </a:p>
          <a:p>
            <a:pPr lvl="0"/>
            <a:r>
              <a:rPr/>
              <a:t>Central venous port can be placed at the same time (if needed)</a:t>
            </a:r>
          </a:p>
        </p:txBody>
      </p:sp>
    </p:spTree>
  </p:cSl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tube</a:t>
            </a:r>
          </a:p>
        </p:txBody>
      </p:sp>
      <p:sp>
        <p:nvSpPr>
          <p:cNvPr id="3" name="Content Placeholder 2"/>
          <p:cNvSpPr>
            <a:spLocks noGrp="1"/>
          </p:cNvSpPr>
          <p:nvPr>
            <p:ph idx="1"/>
          </p:nvPr>
        </p:nvSpPr>
        <p:spPr/>
        <p:txBody>
          <a:bodyPr/>
          <a:lstStyle/>
          <a:p>
            <a:pPr lvl="0" indent="0" marL="0">
              <a:buNone/>
            </a:pPr>
            <a:r>
              <a:rPr/>
              <a:t>The other type of feeding tube is a jejunostomy.</a:t>
            </a:r>
          </a:p>
          <a:p>
            <a:pPr lvl="0" indent="0" marL="0">
              <a:buNone/>
            </a:pPr>
            <a:r>
              <a:rPr/>
              <a:t>A jejunostomy tube tube is placed into the small intestines. Because the small intestine is used to receiving food in small quantities, a jejunostomy tube requires the use of a pump to deliver feedings gradually over a matter of hours.</a:t>
            </a:r>
          </a:p>
          <a:p>
            <a:pPr lvl="0" indent="0" marL="0">
              <a:buNone/>
            </a:pPr>
            <a:r>
              <a:rPr/>
              <a:t>In general, feedings are done at night in order to allow you to be active during the day</a:t>
            </a:r>
          </a:p>
        </p:txBody>
      </p:sp>
    </p:spTree>
  </p:cSld>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Jejunostomy Video</a:t>
            </a:r>
          </a:p>
        </p:txBody>
      </p:sp>
      <p:sp>
        <p:nvSpPr>
          <p:cNvPr id="3" name="Content Placeholder 2"/>
          <p:cNvSpPr>
            <a:spLocks noGrp="1"/>
          </p:cNvSpPr>
          <p:nvPr>
            <p:ph idx="1" sz="half"/>
          </p:nvPr>
        </p:nvSpPr>
        <p:spPr/>
        <p:txBody>
          <a:bodyPr/>
          <a:lstStyle/>
          <a:p>
            <a:pPr lvl="0" indent="0" marL="0">
              <a:buNone/>
            </a:pPr>
            <a:r>
              <a:rPr/>
              <a:t>A video is available to help become familiar with the feeding jejunostomy</a:t>
            </a:r>
          </a:p>
        </p:txBody>
      </p:sp>
      <p:sp>
        <p:nvSpPr>
          <p:cNvPr id="4" name="Content Placeholder 3"/>
          <p:cNvSpPr>
            <a:spLocks noGrp="1"/>
          </p:cNvSpPr>
          <p:nvPr>
            <p:ph idx="2" sz="half"/>
          </p:nvPr>
        </p:nvSpPr>
        <p:spPr/>
        <p:txBody>
          <a:bodyPr/>
          <a:lstStyle/>
          <a:p>
            <a:pPr lvl="0" indent="0" marL="0">
              <a:buNone/>
            </a:pPr>
            <a:r>
              <a:rPr/>
              <a:t>Gastrostomy = Stomach </a:t>
            </a:r>
          </a:p>
        </p:txBody>
      </p:sp>
    </p:spTree>
  </p:cSld>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p:txBody>
          <a:bodyPr/>
          <a:lstStyle/>
          <a:p>
            <a:pPr lvl="0" indent="0" marL="0">
              <a:buNone/>
            </a:pPr>
            <a:r>
              <a:rPr>
                <a:hlinkClick r:id="rId2"/>
              </a:rPr>
              <a:t>Gastrectomy Slideshow</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Benign or Malignant?</a:t>
            </a:r>
          </a:p>
        </p:txBody>
      </p:sp>
      <p:sp>
        <p:nvSpPr>
          <p:cNvPr id="3" name="Content Placeholder 2"/>
          <p:cNvSpPr>
            <a:spLocks noGrp="1"/>
          </p:cNvSpPr>
          <p:nvPr>
            <p:ph idx="1"/>
          </p:nvPr>
        </p:nvSpPr>
        <p:spPr/>
        <p:txBody>
          <a:bodyPr/>
          <a:lstStyle/>
          <a:p>
            <a:pPr lvl="0" indent="0" marL="0">
              <a:buNone/>
            </a:pPr>
            <a:r>
              <a:rPr/>
              <a:t>GIST tumors have a range of behavior:</a:t>
            </a:r>
          </a:p>
          <a:p>
            <a:pPr lvl="0"/>
            <a:r>
              <a:rPr/>
              <a:t>Small tumors tend to behave in a benign manner but can grow over time</a:t>
            </a:r>
          </a:p>
          <a:p>
            <a:pPr lvl="0"/>
            <a:r>
              <a:rPr/>
              <a:t>Larger tumors tend to behave in a malignant (cancerous) manner</a:t>
            </a:r>
          </a:p>
        </p:txBody>
      </p:sp>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GIST Treatment</a:t>
            </a:r>
          </a:p>
        </p:txBody>
      </p:sp>
      <p:sp>
        <p:nvSpPr>
          <p:cNvPr id="3" name="Content Placeholder 2"/>
          <p:cNvSpPr>
            <a:spLocks noGrp="1"/>
          </p:cNvSpPr>
          <p:nvPr>
            <p:ph idx="1"/>
          </p:nvPr>
        </p:nvSpPr>
        <p:spPr/>
        <p:txBody>
          <a:bodyPr/>
          <a:lstStyle/>
          <a:p>
            <a:pPr lvl="0"/>
            <a:r>
              <a:rPr/>
              <a:t>Initial treatment usually surgery</a:t>
            </a:r>
          </a:p>
          <a:p>
            <a:pPr lvl="0"/>
            <a:r>
              <a:rPr/>
              <a:t>Gleevec pills after surgery for patients at high risk of recurrence</a:t>
            </a:r>
          </a:p>
          <a:p>
            <a:pPr lvl="1"/>
            <a:r>
              <a:rPr/>
              <a:t>1 to 3 years depending upon risk</a:t>
            </a:r>
          </a:p>
          <a:p>
            <a:pPr lvl="0"/>
            <a:r>
              <a:rPr/>
              <a:t>Large tumors treated with Gleevec before surgery</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Patial Gastrectomy</a:t>
            </a:r>
          </a:p>
        </p:txBody>
      </p:sp>
      <p:sp>
        <p:nvSpPr>
          <p:cNvPr id="3" name="Content Placeholder 2"/>
          <p:cNvSpPr>
            <a:spLocks noGrp="1"/>
          </p:cNvSpPr>
          <p:nvPr>
            <p:ph idx="1" sz="half"/>
          </p:nvPr>
        </p:nvSpPr>
        <p:spPr/>
        <p:txBody>
          <a:bodyPr/>
          <a:lstStyle/>
          <a:p>
            <a:pPr lvl="0" indent="0" marL="0">
              <a:buNone/>
            </a:pPr>
            <a:br/>
            <a:br/>
            <a:r>
              <a:rPr/>
              <a:t>GI Stromal Tumor can come in a variety of sizes</a:t>
            </a:r>
          </a:p>
        </p:txBody>
      </p:sp>
      <p:pic>
        <p:nvPicPr>
          <p:cNvPr descr="https://deidt7p41jzcy.cloudfront.net/gast_distal_tumor.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sp>
        <p:nvSpPr>
          <p:cNvPr id="3" name="Content Placeholder 2"/>
          <p:cNvSpPr>
            <a:spLocks noGrp="1"/>
          </p:cNvSpPr>
          <p:nvPr>
            <p:ph idx="1" sz="half"/>
          </p:nvPr>
        </p:nvSpPr>
        <p:spPr/>
        <p:txBody>
          <a:bodyPr/>
          <a:lstStyle/>
          <a:p>
            <a:pPr lvl="0" indent="0" marL="0">
              <a:buNone/>
            </a:pPr>
            <a:br/>
            <a:r>
              <a:rPr/>
              <a:t>- Tumor removed from wall - Stomach wall closed - Lymph nodes not removed</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Partial Gastrectomy</a:t>
            </a:r>
          </a:p>
        </p:txBody>
      </p:sp>
      <p:pic>
        <p:nvPicPr>
          <p:cNvPr descr="https://deidt7p41jzcy.cloudfront.net/gast_distal_tumor.png" id="0" name="Picture 1"/>
          <p:cNvPicPr>
            <a:picLocks noGrp="1" noChangeAspect="1"/>
          </p:cNvPicPr>
          <p:nvPr/>
        </p:nvPicPr>
        <p:blipFill>
          <a:blip r:embed="rId2"/>
          <a:stretch>
            <a:fillRect/>
          </a:stretch>
        </p:blipFill>
        <p:spPr bwMode="auto">
          <a:xfrm>
            <a:off x="1168400" y="1193800"/>
            <a:ext cx="2616200" cy="3390900"/>
          </a:xfrm>
          <a:prstGeom prst="rect">
            <a:avLst/>
          </a:prstGeom>
          <a:noFill/>
          <a:ln w="9525">
            <a:noFill/>
            <a:headEnd/>
            <a:tailEnd/>
          </a:ln>
        </p:spPr>
      </p:pic>
      <p:pic>
        <p:nvPicPr>
          <p:cNvPr descr="https://deidt7p41jzcy.cloudfront.net/gast_partial.png" id="0" name="Picture 1"/>
          <p:cNvPicPr>
            <a:picLocks noGrp="1" noChangeAspect="1"/>
          </p:cNvPicPr>
          <p:nvPr/>
        </p:nvPicPr>
        <p:blipFill>
          <a:blip r:embed="rId3"/>
          <a:stretch>
            <a:fillRect/>
          </a:stretch>
        </p:blipFill>
        <p:spPr bwMode="auto">
          <a:xfrm>
            <a:off x="5359400" y="1193800"/>
            <a:ext cx="2616200" cy="3390900"/>
          </a:xfrm>
          <a:prstGeom prst="rect">
            <a:avLst/>
          </a:prstGeom>
          <a:noFill/>
          <a:ln w="9525">
            <a:noFill/>
            <a:headEnd/>
            <a:tailEnd/>
          </a:ln>
        </p:spPr>
      </p:pic>
    </p:spTree>
  </p:cSl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Risks of Partial Gastrectomy</a:t>
            </a:r>
          </a:p>
        </p:txBody>
      </p:sp>
      <p:sp>
        <p:nvSpPr>
          <p:cNvPr id="3" name="Content Placeholder 2"/>
          <p:cNvSpPr>
            <a:spLocks noGrp="1"/>
          </p:cNvSpPr>
          <p:nvPr>
            <p:ph idx="1" sz="half"/>
          </p:nvPr>
        </p:nvSpPr>
        <p:spPr/>
        <p:txBody>
          <a:bodyPr/>
          <a:lstStyle/>
          <a:p>
            <a:pPr lvl="0" indent="0" marL="0">
              <a:buNone/>
            </a:pPr>
            <a:br/>
          </a:p>
          <a:p>
            <a:pPr lvl="0"/>
            <a:r>
              <a:rPr/>
              <a:t>Leakage from closure of wall</a:t>
            </a:r>
          </a:p>
          <a:p>
            <a:pPr lvl="0"/>
            <a:r>
              <a:rPr/>
              <a:t>Bleeding requiring return to surgery</a:t>
            </a:r>
          </a:p>
          <a:p>
            <a:pPr lvl="0"/>
            <a:r>
              <a:rPr/>
              <a:t>Delayed stomach emptying</a:t>
            </a:r>
          </a:p>
        </p:txBody>
      </p:sp>
      <p:pic>
        <p:nvPicPr>
          <p:cNvPr descr="https://deidt7p41jzcy.cloudfront.net/gast_partial.png" id="0" name="Picture 1"/>
          <p:cNvPicPr>
            <a:picLocks noGrp="1" noChangeAspect="1"/>
          </p:cNvPicPr>
          <p:nvPr/>
        </p:nvPicPr>
        <p:blipFill>
          <a:blip r:embed="rId2"/>
          <a:stretch>
            <a:fillRect/>
          </a:stretch>
        </p:blipFill>
        <p:spPr bwMode="auto">
          <a:xfrm>
            <a:off x="5359400" y="1193800"/>
            <a:ext cx="2616200" cy="3390900"/>
          </a:xfrm>
          <a:prstGeom prst="rect">
            <a:avLst/>
          </a:prstGeom>
          <a:noFill/>
          <a:ln w="9525">
            <a:noFill/>
            <a:headEnd/>
            <a:tailEnd/>
          </a:ln>
        </p:spPr>
      </p:pic>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10</TotalTime>
  <Words>42</Words>
  <Application>Microsoft Macintosh PowerPoint</Application>
  <PresentationFormat>On-screen Show (16:9)</PresentationFormat>
  <Paragraphs>13</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GI Stromal Tumors of the Stomach</dc:title>
  <dc:creator/>
  <cp:keywords/>
  <dcterms:created xsi:type="dcterms:W3CDTF">2025-01-09T21:13:23Z</dcterms:created>
  <dcterms:modified xsi:type="dcterms:W3CDTF">2025-01-09T21:13:23Z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biblio-config">
    <vt:lpwstr>True</vt:lpwstr>
  </property>
  <property fmtid="{D5CDD505-2E9C-101B-9397-08002B2CF9AE}" pid="3" name="bibliography">
    <vt:lpwstr>zotero.bib</vt:lpwstr>
  </property>
  <property fmtid="{D5CDD505-2E9C-101B-9397-08002B2CF9AE}" pid="4" name="editor">
    <vt:lpwstr>visual</vt:lpwstr>
  </property>
  <property fmtid="{D5CDD505-2E9C-101B-9397-08002B2CF9AE}" pid="5" name="header-includes">
    <vt:lpwstr/>
  </property>
  <property fmtid="{D5CDD505-2E9C-101B-9397-08002B2CF9AE}" pid="6" name="include-after">
    <vt:lpwstr/>
  </property>
  <property fmtid="{D5CDD505-2E9C-101B-9397-08002B2CF9AE}" pid="7" name="include-before">
    <vt:lpwstr/>
  </property>
  <property fmtid="{D5CDD505-2E9C-101B-9397-08002B2CF9AE}" pid="8" name="labels">
    <vt:lpwstr/>
  </property>
  <property fmtid="{D5CDD505-2E9C-101B-9397-08002B2CF9AE}" pid="9" name="toc-title">
    <vt:lpwstr>Table of contents</vt:lpwstr>
  </property>
</Properties>
</file>