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Default Extension="jpg" ContentType="image/jpe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8" Type="http://schemas.openxmlformats.org/officeDocument/2006/relationships/slide" Target="slides/slide37.xml" /><Relationship Id="rId39" Type="http://schemas.openxmlformats.org/officeDocument/2006/relationships/slide" Target="slides/slide38.xml" /><Relationship Id="rId40" Type="http://schemas.openxmlformats.org/officeDocument/2006/relationships/slide" Target="slides/slide39.xml" /><Relationship Id="rId41" Type="http://schemas.openxmlformats.org/officeDocument/2006/relationships/slide" Target="slides/slide40.xml" /><Relationship Id="rId42" Type="http://schemas.openxmlformats.org/officeDocument/2006/relationships/slide" Target="slides/slide41.xml" /><Relationship Id="rId43" Type="http://schemas.openxmlformats.org/officeDocument/2006/relationships/slide" Target="slides/slide42.xml" /><Relationship Id="rId44" Type="http://schemas.openxmlformats.org/officeDocument/2006/relationships/slide" Target="slides/slide43.xml" /><Relationship Id="rId45" Type="http://schemas.openxmlformats.org/officeDocument/2006/relationships/slide" Target="slides/slide44.xml" /><Relationship Id="rId46" Type="http://schemas.openxmlformats.org/officeDocument/2006/relationships/slide" Target="slides/slide45.xml" /><Relationship Id="rId47" Type="http://schemas.openxmlformats.org/officeDocument/2006/relationships/slide" Target="slides/slide46.xml" /><Relationship Id="rId48" Type="http://schemas.openxmlformats.org/officeDocument/2006/relationships/slide" Target="slides/slide47.xml" /><Relationship Id="rId49" Type="http://schemas.openxmlformats.org/officeDocument/2006/relationships/slide" Target="slides/slide48.xml" /><Relationship Id="rId50" Type="http://schemas.openxmlformats.org/officeDocument/2006/relationships/slide" Target="slides/slide49.xml" /><Relationship Id="rId51" Type="http://schemas.openxmlformats.org/officeDocument/2006/relationships/slide" Target="slides/slide50.xml" /><Relationship Id="rId52" Type="http://schemas.openxmlformats.org/officeDocument/2006/relationships/slide" Target="slides/slide51.xml" /><Relationship Id="rId53" Type="http://schemas.openxmlformats.org/officeDocument/2006/relationships/slide" Target="slides/slide52.xml" /><Relationship Id="rId54" Type="http://schemas.openxmlformats.org/officeDocument/2006/relationships/slide" Target="slides/slide53.xml" /><Relationship Id="rId55" Type="http://schemas.openxmlformats.org/officeDocument/2006/relationships/slide" Target="slides/slide54.xml" /><Relationship Id="rId56" Type="http://schemas.openxmlformats.org/officeDocument/2006/relationships/slide" Target="slides/slide55.xml" /><Relationship Id="rId57" Type="http://schemas.openxmlformats.org/officeDocument/2006/relationships/slide" Target="slides/slide56.xml" /><Relationship Id="rId58" Type="http://schemas.openxmlformats.org/officeDocument/2006/relationships/slide" Target="slides/slide57.xml" /><Relationship Id="rId59" Type="http://schemas.openxmlformats.org/officeDocument/2006/relationships/slide" Target="slides/slide58.xml" /><Relationship Id="rId60" Type="http://schemas.openxmlformats.org/officeDocument/2006/relationships/slide" Target="slides/slide59.xml" /><Relationship Id="rId61" Type="http://schemas.openxmlformats.org/officeDocument/2006/relationships/slide" Target="slides/slide60.xml" /><Relationship Id="rId62" Type="http://schemas.openxmlformats.org/officeDocument/2006/relationships/slide" Target="slides/slide61.xml" /><Relationship Id="rId63" Type="http://schemas.openxmlformats.org/officeDocument/2006/relationships/slide" Target="slides/slide62.xml" /><Relationship Id="rId64" Type="http://schemas.openxmlformats.org/officeDocument/2006/relationships/slide" Target="slides/slide63.xml" /><Relationship Id="rId65" Type="http://schemas.openxmlformats.org/officeDocument/2006/relationships/slide" Target="slides/slide64.xml" /><Relationship Id="rId66" Type="http://schemas.openxmlformats.org/officeDocument/2006/relationships/slide" Target="slides/slide65.xml" /><Relationship Id="rId67" Type="http://schemas.openxmlformats.org/officeDocument/2006/relationships/slide" Target="slides/slide66.xml" /><Relationship Id="rId68" Type="http://schemas.openxmlformats.org/officeDocument/2006/relationships/slide" Target="slides/slide67.xml" /><Relationship Id="rId69" Type="http://schemas.openxmlformats.org/officeDocument/2006/relationships/slide" Target="slides/slide68.xml" /><Relationship Id="rId71" Type="http://schemas.openxmlformats.org/officeDocument/2006/relationships/viewProps" Target="viewProps.xml" /><Relationship Id="rId70" Type="http://schemas.openxmlformats.org/officeDocument/2006/relationships/presProps" Target="presProps.xml" /><Relationship Id="rId1" Type="http://schemas.openxmlformats.org/officeDocument/2006/relationships/slideMaster" Target="slideMasters/slideMaster1.xml" /><Relationship Id="rId73" Type="http://schemas.openxmlformats.org/officeDocument/2006/relationships/tableStyles" Target="tableStyles.xml" /><Relationship Id="rId7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marL="174625" indent="-174625">
              <a:tabLst/>
              <a:defRPr sz="28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marL="174625" indent="-174625">
              <a:tabLst/>
              <a:defRPr sz="28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1/8/25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1.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13.png" /><Relationship Id="rId2" Type="http://schemas.openxmlformats.org/officeDocument/2006/relationships/image" Target="../media/image12.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4.png"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3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4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5.jpg" /></Relationships>
</file>

<file path=ppt/slides/_rels/slide4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4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50.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6.png" /></Relationships>
</file>

<file path=ppt/slides/_rels/slide5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4.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5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6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6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5.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Surgery of the Esophagus</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patients with tumors in the upper esophagus, we need to remove more of the esophagus</a:t>
            </a:r>
          </a:p>
        </p:txBody>
      </p:sp>
      <p:pic>
        <p:nvPicPr>
          <p:cNvPr descr="https://deidt7p41jzcy.cloudfront.net/Eso_ProxTumor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Esophagectomy</a:t>
            </a:r>
          </a:p>
        </p:txBody>
      </p:sp>
      <p:sp>
        <p:nvSpPr>
          <p:cNvPr id="3" name="Content Placeholder 2"/>
          <p:cNvSpPr>
            <a:spLocks noGrp="1"/>
          </p:cNvSpPr>
          <p:nvPr>
            <p:ph idx="1" sz="half"/>
          </p:nvPr>
        </p:nvSpPr>
        <p:spPr/>
        <p:txBody>
          <a:bodyPr/>
          <a:lstStyle/>
          <a:p>
            <a:pPr lvl="0" indent="0" marL="0">
              <a:buNone/>
            </a:pPr>
            <a:r>
              <a:rPr/>
              <a:t>For those patients, we need to remove the whole esophagus</a:t>
            </a:r>
          </a:p>
        </p:txBody>
      </p:sp>
      <p:pic>
        <p:nvPicPr>
          <p:cNvPr descr="https://deidt7p41jzcy.cloudfront.net/Eso_ResectionTotal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McKeown Esophagectomy</a:t>
            </a:r>
          </a:p>
        </p:txBody>
      </p:sp>
      <p:sp>
        <p:nvSpPr>
          <p:cNvPr id="3" name="Content Placeholder 2"/>
          <p:cNvSpPr>
            <a:spLocks noGrp="1"/>
          </p:cNvSpPr>
          <p:nvPr>
            <p:ph idx="1" sz="half"/>
          </p:nvPr>
        </p:nvSpPr>
        <p:spPr/>
        <p:txBody>
          <a:bodyPr/>
          <a:lstStyle/>
          <a:p>
            <a:pPr lvl="0" indent="0" marL="0">
              <a:buNone/>
            </a:pPr>
            <a:r>
              <a:rPr/>
              <a:t>In this case, a connection between the esophagus and the stomach is made in the neck.</a:t>
            </a:r>
          </a:p>
        </p:txBody>
      </p:sp>
      <p:pic>
        <p:nvPicPr>
          <p:cNvPr descr="https://deidt7p41jzcy.cloudfront.net/Eso_MIE_McKeown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An esophagectomy is a substantial operation, and in some cases there can be postoperative complications. We’re going to talk about two of these complications and what you can do to reduce your risk of complications:</a:t>
            </a:r>
          </a:p>
          <a:p>
            <a:pPr lvl="0"/>
            <a:r>
              <a:rPr/>
              <a:t>Anastomotic leak</a:t>
            </a:r>
          </a:p>
          <a:p>
            <a:pPr lvl="0"/>
            <a:r>
              <a:rPr/>
              <a:t>Pneumonia</a:t>
            </a:r>
          </a:p>
        </p:txBody>
      </p:sp>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The anastomosis is surgical connection between the esophagus and the stomach.</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anastomosis does not heal properly:</a:t>
            </a:r>
          </a:p>
          <a:p>
            <a:pPr lvl="0"/>
            <a:r>
              <a:rPr/>
              <a:t>Leakage of fluid from the esophagus</a:t>
            </a:r>
          </a:p>
          <a:p>
            <a:pPr lvl="0"/>
            <a:r>
              <a:rPr/>
              <a:t>Infection in the space between the lungs</a:t>
            </a:r>
          </a:p>
          <a:p>
            <a:pPr lvl="0"/>
            <a:r>
              <a:rPr/>
              <a:t>Requires additional time in the hospital</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If an anastomotic leak does occur:</a:t>
            </a:r>
          </a:p>
          <a:p>
            <a:pPr lvl="0"/>
            <a:r>
              <a:rPr/>
              <a:t>Some leaks will seal on their own</a:t>
            </a:r>
          </a:p>
          <a:p>
            <a:pPr lvl="0"/>
            <a:r>
              <a:rPr/>
              <a:t>A stent may be required to help healing</a:t>
            </a:r>
          </a:p>
          <a:p>
            <a:pPr lvl="0"/>
            <a:r>
              <a:rPr/>
              <a:t>Occasionally additional surgey is required</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Anastomotic Leak</a:t>
            </a:r>
          </a:p>
        </p:txBody>
      </p:sp>
      <p:sp>
        <p:nvSpPr>
          <p:cNvPr id="3" name="Content Placeholder 2"/>
          <p:cNvSpPr>
            <a:spLocks noGrp="1"/>
          </p:cNvSpPr>
          <p:nvPr>
            <p:ph idx="1" sz="half"/>
          </p:nvPr>
        </p:nvSpPr>
        <p:spPr/>
        <p:txBody>
          <a:bodyPr/>
          <a:lstStyle/>
          <a:p>
            <a:pPr lvl="0" indent="0" marL="0">
              <a:buNone/>
            </a:pPr>
            <a:r>
              <a:rPr/>
              <a:t>Risk of a leak depends upon:</a:t>
            </a:r>
          </a:p>
          <a:p>
            <a:pPr lvl="0"/>
            <a:r>
              <a:rPr/>
              <a:t>Type of operation performed</a:t>
            </a:r>
          </a:p>
          <a:p>
            <a:pPr lvl="0"/>
            <a:r>
              <a:rPr/>
              <a:t>Overall nutritional status of patient</a:t>
            </a:r>
          </a:p>
          <a:p>
            <a:pPr lvl="0"/>
            <a:r>
              <a:rPr/>
              <a:t>Experience of the surgeon</a:t>
            </a:r>
          </a:p>
        </p:txBody>
      </p:sp>
      <p:pic>
        <p:nvPicPr>
          <p:cNvPr descr="https://deidt7p41jzcy.cloudfront.net/Eso_IvorLewis_Leak.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Pneumonia</a:t>
            </a:r>
          </a:p>
        </p:txBody>
      </p:sp>
      <p:sp>
        <p:nvSpPr>
          <p:cNvPr id="3" name="Content Placeholder 2"/>
          <p:cNvSpPr>
            <a:spLocks noGrp="1"/>
          </p:cNvSpPr>
          <p:nvPr>
            <p:ph idx="1" sz="half"/>
          </p:nvPr>
        </p:nvSpPr>
        <p:spPr/>
        <p:txBody>
          <a:bodyPr/>
          <a:lstStyle/>
          <a:p>
            <a:pPr lvl="0" indent="0" marL="0">
              <a:buNone/>
            </a:pPr>
            <a:r>
              <a:rPr/>
              <a:t>Pneumonia can occurs in about 10-15% of patients after esophagectomy.</a:t>
            </a:r>
          </a:p>
          <a:p>
            <a:pPr lvl="0" indent="0" marL="0">
              <a:buNone/>
            </a:pPr>
            <a:r>
              <a:rPr/>
              <a:t>Pneumonia requires treatment with antibiotics and frequently requires a longer hospitalization.</a:t>
            </a:r>
          </a:p>
        </p:txBody>
      </p:sp>
      <p:pic>
        <p:nvPicPr>
          <p:cNvPr descr="https://deidt7p41jzcy.cloudfront.net/Eso_Lung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Preventing Pneumonia</a:t>
            </a:r>
          </a:p>
        </p:txBody>
      </p:sp>
      <p:sp>
        <p:nvSpPr>
          <p:cNvPr id="3" name="Content Placeholder 2"/>
          <p:cNvSpPr>
            <a:spLocks noGrp="1"/>
          </p:cNvSpPr>
          <p:nvPr>
            <p:ph idx="1"/>
          </p:nvPr>
        </p:nvSpPr>
        <p:spPr/>
        <p:txBody>
          <a:bodyPr/>
          <a:lstStyle/>
          <a:p>
            <a:pPr lvl="0" indent="0" marL="0">
              <a:buNone/>
            </a:pPr>
            <a:r>
              <a:rPr/>
              <a:t>There are several ways to help prevent pneumonia after surgery:</a:t>
            </a:r>
          </a:p>
          <a:p>
            <a:pPr lvl="0"/>
            <a:r>
              <a:rPr/>
              <a:t>Deep breathing</a:t>
            </a:r>
          </a:p>
          <a:p>
            <a:pPr lvl="0"/>
            <a:r>
              <a:rPr/>
              <a:t>Coughing</a:t>
            </a:r>
          </a:p>
          <a:p>
            <a:pPr lvl="0"/>
            <a:r>
              <a:rPr/>
              <a:t>Walking</a:t>
            </a:r>
          </a:p>
          <a:p>
            <a:pPr lvl="0" indent="0" marL="0">
              <a:buNone/>
            </a:pPr>
            <a:r>
              <a:rPr/>
              <a:t>After surgery, this means:</a:t>
            </a:r>
          </a:p>
          <a:p>
            <a:pPr lvl="0"/>
            <a:r>
              <a:rPr/>
              <a:t>Sitting in a chair most of the day</a:t>
            </a:r>
          </a:p>
          <a:p>
            <a:pPr lvl="0"/>
            <a:r>
              <a:rPr/>
              <a:t>Walking in the halls as soon as possible</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Surgery for Esophageal Cancer</a:t>
            </a:r>
          </a:p>
        </p:txBody>
      </p:sp>
      <p:sp>
        <p:nvSpPr>
          <p:cNvPr id="3" name="Content Placeholder 2"/>
          <p:cNvSpPr>
            <a:spLocks noGrp="1"/>
          </p:cNvSpPr>
          <p:nvPr>
            <p:ph idx="1"/>
          </p:nvPr>
        </p:nvSpPr>
        <p:spPr/>
        <p:txBody>
          <a:bodyPr/>
          <a:lstStyle/>
          <a:p>
            <a:pPr lvl="0" indent="0" marL="0">
              <a:buNone/>
            </a:pPr>
            <a:r>
              <a:rPr/>
              <a:t>Surgery for esophageal cancer is generally performed in several situations:</a:t>
            </a:r>
          </a:p>
          <a:p>
            <a:pPr lvl="0"/>
            <a:r>
              <a:rPr/>
              <a:t>Superficial Tumors (T1) that can’t be completely removed by endoscopy</a:t>
            </a:r>
          </a:p>
          <a:p>
            <a:pPr lvl="0"/>
            <a:r>
              <a:rPr/>
              <a:t>Localized Tumors (T2N0)</a:t>
            </a:r>
          </a:p>
          <a:p>
            <a:pPr lvl="0"/>
            <a:r>
              <a:rPr/>
              <a:t>Locally Advanced Tumors (T3 or N+) after preoperative therapy.</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Esophagectomy</a:t>
            </a:r>
          </a:p>
        </p:txBody>
      </p:sp>
      <p:pic>
        <p:nvPicPr>
          <p:cNvPr descr="https://deidt7p41jzcy.cloudfront.net/mie_abd.png" id="0" name="Picture 1"/>
          <p:cNvPicPr>
            <a:picLocks noGrp="1" noChangeAspect="1"/>
          </p:cNvPicPr>
          <p:nvPr/>
        </p:nvPicPr>
        <p:blipFill>
          <a:blip r:embed="rId2"/>
          <a:stretch>
            <a:fillRect/>
          </a:stretch>
        </p:blipFill>
        <p:spPr bwMode="auto">
          <a:xfrm>
            <a:off x="457200" y="1371600"/>
            <a:ext cx="4038600" cy="3022600"/>
          </a:xfrm>
          <a:prstGeom prst="rect">
            <a:avLst/>
          </a:prstGeom>
          <a:noFill/>
          <a:ln w="9525">
            <a:noFill/>
            <a:headEnd/>
            <a:tailEnd/>
          </a:ln>
        </p:spPr>
      </p:pic>
      <p:pic>
        <p:nvPicPr>
          <p:cNvPr descr="https://deidt7p41jzcy.cloudfront.net/mie_chest.png" id="0" name="Picture 1"/>
          <p:cNvPicPr>
            <a:picLocks noGrp="1" noChangeAspect="1"/>
          </p:cNvPicPr>
          <p:nvPr/>
        </p:nvPicPr>
        <p:blipFill>
          <a:blip r:embed="rId3"/>
          <a:stretch>
            <a:fillRect/>
          </a:stretch>
        </p:blipFill>
        <p:spPr bwMode="auto">
          <a:xfrm>
            <a:off x="4648200" y="1371600"/>
            <a:ext cx="4038600" cy="30226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anesthesia</a:t>
            </a:r>
          </a:p>
          <a:p>
            <a:pPr lvl="0"/>
            <a:r>
              <a:rPr/>
              <a:t>Heart attack (5%)</a:t>
            </a:r>
          </a:p>
          <a:p>
            <a:pPr lvl="0"/>
            <a:r>
              <a:rPr/>
              <a:t>Irregular heart rhythm (15%)</a:t>
            </a:r>
          </a:p>
          <a:p>
            <a:pPr lvl="0"/>
            <a:r>
              <a:rPr/>
              <a:t>Pneumonia (10%)</a:t>
            </a:r>
          </a:p>
          <a:p>
            <a:pPr lvl="0"/>
            <a:r>
              <a:rPr/>
              <a:t>Blood clots in legs (&lt;5%)</a:t>
            </a:r>
          </a:p>
          <a:p>
            <a:pPr lvl="0"/>
            <a:r>
              <a:rPr/>
              <a:t>Pulmonary embolism (2%)</a:t>
            </a:r>
          </a:p>
        </p:txBody>
      </p:sp>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indent="0" marL="0">
              <a:buNone/>
            </a:pPr>
            <a:r>
              <a:rPr/>
              <a:t>Risks related to Surgery</a:t>
            </a:r>
          </a:p>
          <a:p>
            <a:pPr lvl="0"/>
            <a:r>
              <a:rPr/>
              <a:t>Anastomotic leak (5%)</a:t>
            </a:r>
          </a:p>
          <a:p>
            <a:pPr lvl="0"/>
            <a:r>
              <a:rPr/>
              <a:t>Stricture at anastomosis (15%)</a:t>
            </a:r>
          </a:p>
          <a:p>
            <a:pPr lvl="0"/>
            <a:r>
              <a:rPr/>
              <a:t>Death within 90 days of surgery</a:t>
            </a:r>
          </a:p>
          <a:p>
            <a:pPr lvl="1"/>
            <a:r>
              <a:rPr/>
              <a:t>Low risk patients = 2%</a:t>
            </a:r>
          </a:p>
          <a:p>
            <a:pPr lvl="1"/>
            <a:r>
              <a:rPr/>
              <a:t>Intermediate risk = 10%</a:t>
            </a:r>
          </a:p>
          <a:p>
            <a:pPr lvl="1"/>
            <a:r>
              <a:rPr/>
              <a:t>High risk = 30%</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graphicFrame>
        <p:nvGraphicFramePr>
          <p:cNvPr id="6" name="Content Placeholder 5"/>
          <p:cNvGraphicFramePr>
            <a:graphicFrameLocks noGrp="1"/>
          </p:cNvGraphicFramePr>
          <p:nvPr>
            <p:ph idx="1"/>
          </p:nvPr>
        </p:nvGraphicFramePr>
        <p:xfrm>
          <a:off x="457200" y="1193800"/>
          <a:ext cx="8229600" cy="2882900"/>
        </p:xfrm>
        <a:graphic>
          <a:graphicData uri="http://schemas.openxmlformats.org/drawingml/2006/table">
            <a:tbl>
              <a:tblPr firstRow="1" bandRow="1">
                <a:tableStyleId>{69012ECD-51FC-41F1-AA8D-1B2483CD663E}</a:tableStyleId>
              </a:tblPr>
              <a:tblGrid>
                <a:gridCol w="2743200"/>
                <a:gridCol w="2743200"/>
                <a:gridCol w="2743200"/>
              </a:tblGrid>
              <a:tr h="0">
                <a:tc>
                  <a:txBody>
                    <a:bodyPr/>
                    <a:lstStyle/>
                    <a:p>
                      <a:endParaRPr/>
                    </a:p>
                  </a:txBody>
                  <a:tcPr/>
                </a:tc>
                <a:tc>
                  <a:txBody>
                    <a:bodyPr/>
                    <a:lstStyle/>
                    <a:p>
                      <a:pPr lvl="0" indent="0" marL="0" algn="ctr">
                        <a:buNone/>
                      </a:pPr>
                      <a:r>
                        <a:rPr/>
                        <a:t>Age &lt;75</a:t>
                      </a:r>
                    </a:p>
                  </a:txBody>
                  <a:tcPr/>
                </a:tc>
                <a:tc>
                  <a:txBody>
                    <a:bodyPr/>
                    <a:lstStyle/>
                    <a:p>
                      <a:pPr lvl="0" indent="0" marL="0" algn="ctr">
                        <a:buNone/>
                      </a:pPr>
                      <a:r>
                        <a:rPr/>
                        <a:t>Age &gt;75</a:t>
                      </a:r>
                    </a:p>
                  </a:txBody>
                  <a:tcPr/>
                </a:tc>
              </a:tr>
              <a:tr h="0">
                <a:tc>
                  <a:txBody>
                    <a:bodyPr/>
                    <a:lstStyle/>
                    <a:p>
                      <a:pPr lvl="0" indent="0" marL="0">
                        <a:buNone/>
                      </a:pPr>
                      <a:r>
                        <a:rPr/>
                        <a:t>Normal Muscle (75%)</a:t>
                      </a:r>
                    </a:p>
                  </a:txBody>
                </a:tc>
                <a:tc>
                  <a:txBody>
                    <a:bodyPr/>
                    <a:lstStyle/>
                    <a:p>
                      <a:pPr lvl="0" indent="0" marL="0" algn="ctr">
                        <a:buNone/>
                      </a:pPr>
                      <a:r>
                        <a:rPr/>
                        <a:t>2%</a:t>
                      </a:r>
                    </a:p>
                  </a:txBody>
                </a:tc>
                <a:tc>
                  <a:txBody>
                    <a:bodyPr/>
                    <a:lstStyle/>
                    <a:p>
                      <a:pPr lvl="0" indent="0" marL="0" algn="ctr">
                        <a:buNone/>
                      </a:pPr>
                      <a:r>
                        <a:rPr/>
                        <a:t>10%</a:t>
                      </a:r>
                    </a:p>
                  </a:txBody>
                </a:tc>
              </a:tr>
              <a:tr h="0">
                <a:tc>
                  <a:txBody>
                    <a:bodyPr/>
                    <a:lstStyle/>
                    <a:p>
                      <a:pPr lvl="0" indent="0" marL="0">
                        <a:buNone/>
                      </a:pPr>
                      <a:r>
                        <a:rPr/>
                        <a:t>Low Muscle (25%)</a:t>
                      </a:r>
                    </a:p>
                  </a:txBody>
                </a:tc>
                <a:tc>
                  <a:txBody>
                    <a:bodyPr/>
                    <a:lstStyle/>
                    <a:p>
                      <a:pPr lvl="0" indent="0" marL="0" algn="ctr">
                        <a:buNone/>
                      </a:pPr>
                      <a:r>
                        <a:rPr/>
                        <a:t>10%</a:t>
                      </a:r>
                    </a:p>
                  </a:txBody>
                </a:tc>
                <a:tc>
                  <a:txBody>
                    <a:bodyPr/>
                    <a:lstStyle/>
                    <a:p>
                      <a:pPr lvl="0" indent="0" marL="0" algn="ctr">
                        <a:buNone/>
                      </a:pPr>
                      <a:r>
                        <a:rPr/>
                        <a:t>30%</a:t>
                      </a:r>
                    </a:p>
                  </a:txBody>
                </a:tc>
              </a:tr>
            </a:tbl>
          </a:graphicData>
        </a:graphic>
      </p:graphicFrame>
      <p:sp>
        <p:nvSpPr>
          <p:cNvPr id="1" name="TextBox 3"/>
          <p:cNvSpPr txBox="1"/>
          <p:nvPr/>
        </p:nvSpPr>
        <p:spPr>
          <a:xfrm>
            <a:off x="457200" y="4076700"/>
            <a:ext cx="8229600" cy="508000"/>
          </a:xfrm>
          <a:prstGeom prst="rect">
            <a:avLst/>
          </a:prstGeom>
          <a:noFill/>
        </p:spPr>
        <p:txBody>
          <a:bodyPr/>
          <a:lstStyle/>
          <a:p>
            <a:pPr lvl="0" indent="0" marL="0" algn="ctr">
              <a:buNone/>
            </a:pPr>
            <a:r>
              <a:rPr/>
              <a:t>Risks of Death within 90 Days of Surgery</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Prior to Surgery</a:t>
            </a:r>
          </a:p>
        </p:txBody>
      </p:sp>
      <p:sp>
        <p:nvSpPr>
          <p:cNvPr id="3" name="Content Placeholder 2"/>
          <p:cNvSpPr>
            <a:spLocks noGrp="1"/>
          </p:cNvSpPr>
          <p:nvPr>
            <p:ph idx="1"/>
          </p:nvPr>
        </p:nvSpPr>
        <p:spPr/>
        <p:txBody>
          <a:bodyPr/>
          <a:lstStyle/>
          <a:p>
            <a:pPr lvl="0"/>
            <a:r>
              <a:rPr/>
              <a:t>Clear liquids for 24 hours prior to surgery</a:t>
            </a:r>
          </a:p>
          <a:p>
            <a:pPr lvl="0"/>
            <a:r>
              <a:rPr/>
              <a:t>Check with Pre-op nurse regarding medicines day prior to surgery</a:t>
            </a:r>
          </a:p>
          <a:p>
            <a:pPr lvl="0"/>
            <a:r>
              <a:rPr/>
              <a:t>No tube feedings the night before surgery</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Day of Surgery</a:t>
            </a:r>
          </a:p>
        </p:txBody>
      </p:sp>
      <p:sp>
        <p:nvSpPr>
          <p:cNvPr id="3" name="Content Placeholder 2"/>
          <p:cNvSpPr>
            <a:spLocks noGrp="1"/>
          </p:cNvSpPr>
          <p:nvPr>
            <p:ph idx="1"/>
          </p:nvPr>
        </p:nvSpPr>
        <p:spPr/>
        <p:txBody>
          <a:bodyPr/>
          <a:lstStyle/>
          <a:p>
            <a:pPr lvl="0"/>
            <a:r>
              <a:rPr/>
              <a:t>Arrive at 5am – nothing to eat or drink after midnight.</a:t>
            </a:r>
          </a:p>
          <a:p>
            <a:pPr lvl="0"/>
            <a:r>
              <a:rPr/>
              <a:t>OK to take medicines with a sip of water (or coffee) but no cream.</a:t>
            </a:r>
          </a:p>
          <a:p>
            <a:pPr lvl="0"/>
            <a:r>
              <a:rPr/>
              <a:t>Surgery will be cancelled if you have cream or milk in the morning.</a:t>
            </a:r>
          </a:p>
          <a:p>
            <a:pPr lvl="0"/>
            <a:r>
              <a:rPr/>
              <a:t>Waiting room for family and friends on 5th floor</a:t>
            </a:r>
          </a:p>
          <a:p>
            <a:pPr lvl="0"/>
            <a:r>
              <a:rPr/>
              <a:t>Post-operative care in STICU (11th floor)</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Anesthesia</a:t>
            </a:r>
          </a:p>
        </p:txBody>
      </p:sp>
      <p:sp>
        <p:nvSpPr>
          <p:cNvPr id="3" name="Content Placeholder 2"/>
          <p:cNvSpPr>
            <a:spLocks noGrp="1"/>
          </p:cNvSpPr>
          <p:nvPr>
            <p:ph idx="1"/>
          </p:nvPr>
        </p:nvSpPr>
        <p:spPr/>
        <p:txBody>
          <a:bodyPr/>
          <a:lstStyle/>
          <a:p>
            <a:pPr lvl="0" indent="0" marL="0">
              <a:buNone/>
            </a:pPr>
            <a:r>
              <a:rPr/>
              <a:t>Epidural catheter for pain control</a:t>
            </a:r>
          </a:p>
          <a:p>
            <a:pPr lvl="0"/>
            <a:r>
              <a:rPr/>
              <a:t>Remains in place for 2-5 days</a:t>
            </a:r>
          </a:p>
          <a:p>
            <a:pPr lvl="0"/>
            <a:r>
              <a:rPr/>
              <a:t>Dose can be adjusted as needed</a:t>
            </a:r>
          </a:p>
          <a:p>
            <a:pPr lvl="0"/>
            <a:r>
              <a:rPr/>
              <a:t>Can make it more difficult to empty the bladder</a:t>
            </a:r>
          </a:p>
          <a:p>
            <a:pPr lvl="0"/>
            <a:r>
              <a:rPr/>
              <a:t>May require foley (bladder) catheter to stay in place until epidural</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Intensive Care Unit (1-2 days)</a:t>
            </a:r>
          </a:p>
        </p:txBody>
      </p:sp>
      <p:sp>
        <p:nvSpPr>
          <p:cNvPr id="3" name="Content Placeholder 2"/>
          <p:cNvSpPr>
            <a:spLocks noGrp="1"/>
          </p:cNvSpPr>
          <p:nvPr>
            <p:ph idx="1"/>
          </p:nvPr>
        </p:nvSpPr>
        <p:spPr/>
        <p:txBody>
          <a:bodyPr/>
          <a:lstStyle/>
          <a:p>
            <a:pPr lvl="0" indent="0" marL="0">
              <a:buNone/>
            </a:pPr>
            <a:r>
              <a:rPr/>
              <a:t>Multiple lines and tubes:</a:t>
            </a:r>
          </a:p>
          <a:p>
            <a:pPr lvl="0"/>
            <a:r>
              <a:rPr/>
              <a:t>NG tube in nose (stays in 2-7 days)</a:t>
            </a:r>
          </a:p>
          <a:p>
            <a:pPr lvl="0"/>
            <a:r>
              <a:rPr/>
              <a:t>Catheter in bladder (2-5 days)</a:t>
            </a:r>
          </a:p>
          <a:p>
            <a:pPr lvl="0"/>
            <a:r>
              <a:rPr/>
              <a:t>Chest tube right chest (2-4 days)</a:t>
            </a:r>
          </a:p>
          <a:p>
            <a:pPr lvl="0"/>
            <a:r>
              <a:rPr/>
              <a:t>Abdominal drains (2 or 3)</a:t>
            </a:r>
          </a:p>
        </p:txBody>
      </p:sp>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a:t>
            </a:r>
          </a:p>
        </p:txBody>
      </p:sp>
      <p:sp>
        <p:nvSpPr>
          <p:cNvPr id="3" name="Content Placeholder 2"/>
          <p:cNvSpPr>
            <a:spLocks noGrp="1"/>
          </p:cNvSpPr>
          <p:nvPr>
            <p:ph idx="1"/>
          </p:nvPr>
        </p:nvSpPr>
        <p:spPr/>
        <p:txBody>
          <a:bodyPr/>
          <a:lstStyle/>
          <a:p>
            <a:pPr lvl="0"/>
            <a:r>
              <a:rPr/>
              <a:t>Catheter in bladder removed → make certain the bladder empties properly</a:t>
            </a:r>
          </a:p>
          <a:p>
            <a:pPr lvl="0"/>
            <a:r>
              <a:rPr/>
              <a:t>Chest tube removed (day 2-4) → follow-up chest x-ray</a:t>
            </a:r>
          </a:p>
          <a:p>
            <a:pPr lvl="0"/>
            <a:r>
              <a:rPr/>
              <a:t>Fluid emptied from drains every few hours</a:t>
            </a:r>
          </a:p>
          <a:p>
            <a:pPr lvl="0"/>
            <a:r>
              <a:rPr/>
              <a:t>Start tube feedings by feeding</a:t>
            </a:r>
          </a:p>
          <a:p>
            <a:pPr lvl="0"/>
            <a:r>
              <a:rPr/>
              <a:t>Feeding jejunostomy (stays in 8 weeks)</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a:t>
            </a:r>
          </a:p>
        </p:txBody>
      </p:sp>
      <p:sp>
        <p:nvSpPr>
          <p:cNvPr id="3" name="Content Placeholder 2"/>
          <p:cNvSpPr>
            <a:spLocks noGrp="1"/>
          </p:cNvSpPr>
          <p:nvPr>
            <p:ph idx="1" sz="half"/>
          </p:nvPr>
        </p:nvSpPr>
        <p:spPr/>
        <p:txBody>
          <a:bodyPr/>
          <a:lstStyle/>
          <a:p>
            <a:pPr lvl="0"/>
            <a:r>
              <a:rPr/>
              <a:t>Feeding tube placed in small intestine</a:t>
            </a:r>
          </a:p>
          <a:p>
            <a:pPr lvl="0"/>
            <a:r>
              <a:rPr/>
              <a:t>Pump feedings require 16 hours (overnight)</a:t>
            </a:r>
          </a:p>
          <a:p>
            <a:pPr lvl="0"/>
            <a:r>
              <a:rPr/>
              <a:t>Run from 6pm to 10am</a:t>
            </a:r>
          </a:p>
        </p:txBody>
      </p:sp>
      <p:pic>
        <p:nvPicPr>
          <p:cNvPr descr="https://deidt7p41jzcy.cloudfront.net/jtubevideo_qr.pn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Goals of Surgery</a:t>
            </a:r>
          </a:p>
        </p:txBody>
      </p:sp>
      <p:sp>
        <p:nvSpPr>
          <p:cNvPr id="3" name="Content Placeholder 2"/>
          <p:cNvSpPr>
            <a:spLocks noGrp="1"/>
          </p:cNvSpPr>
          <p:nvPr>
            <p:ph idx="1" sz="half"/>
          </p:nvPr>
        </p:nvSpPr>
        <p:spPr/>
        <p:txBody>
          <a:bodyPr/>
          <a:lstStyle/>
          <a:p>
            <a:pPr lvl="0"/>
            <a:r>
              <a:rPr/>
              <a:t>Remove tumor from esophagus</a:t>
            </a:r>
          </a:p>
          <a:p>
            <a:pPr lvl="0"/>
            <a:r>
              <a:rPr/>
              <a:t>Remove surrounding lymph nodes</a:t>
            </a:r>
          </a:p>
          <a:p>
            <a:pPr lvl="0"/>
            <a:r>
              <a:rPr/>
              <a:t>Create a new esophagus</a:t>
            </a:r>
          </a:p>
        </p:txBody>
      </p:sp>
      <p:pic>
        <p:nvPicPr>
          <p:cNvPr descr="https://deidt7p41jzcy.cloudfront.net/Eso_Resection1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Typical Regimen</a:t>
            </a:r>
          </a:p>
        </p:txBody>
      </p:sp>
      <p:sp>
        <p:nvSpPr>
          <p:cNvPr id="3" name="Content Placeholder 2"/>
          <p:cNvSpPr>
            <a:spLocks noGrp="1"/>
          </p:cNvSpPr>
          <p:nvPr>
            <p:ph idx="1"/>
          </p:nvPr>
        </p:nvSpPr>
        <p:spPr/>
        <p:txBody>
          <a:bodyPr/>
          <a:lstStyle/>
          <a:p>
            <a:pPr lvl="0"/>
            <a:r>
              <a:rPr/>
              <a:t>Jejunostomy tube feeds for 16 hours (6pm to 10am)</a:t>
            </a:r>
          </a:p>
          <a:p>
            <a:pPr lvl="1"/>
            <a:r>
              <a:rPr/>
              <a:t>Men: 75mL/hour x 16 hours = 5 cartons</a:t>
            </a:r>
          </a:p>
          <a:p>
            <a:pPr lvl="1"/>
            <a:r>
              <a:rPr/>
              <a:t>Women: 60mL/hour x 16 hours = 4 cartons</a:t>
            </a:r>
          </a:p>
          <a:p>
            <a:pPr lvl="0"/>
            <a:r>
              <a:rPr/>
              <a:t>Water 240ml (8oz) via syringe 4x/day</a:t>
            </a:r>
          </a:p>
          <a:p>
            <a:pPr lvl="0" indent="0" marL="0">
              <a:buNone/>
            </a:pPr>
            <a:r>
              <a:rPr/>
              <a:t>Hospital nurses will teach you how to use the feeding tube pump</a:t>
            </a:r>
          </a:p>
          <a:p>
            <a:pPr lvl="0" indent="0" marL="0">
              <a:buNone/>
            </a:pPr>
            <a:r>
              <a:rPr/>
              <a:t>We want to make sure you can manage the pump before going home</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Jejunostomy - Diabetes</a:t>
            </a:r>
          </a:p>
        </p:txBody>
      </p:sp>
      <p:sp>
        <p:nvSpPr>
          <p:cNvPr id="3" name="Content Placeholder 2"/>
          <p:cNvSpPr>
            <a:spLocks noGrp="1"/>
          </p:cNvSpPr>
          <p:nvPr>
            <p:ph idx="1"/>
          </p:nvPr>
        </p:nvSpPr>
        <p:spPr/>
        <p:txBody>
          <a:bodyPr/>
          <a:lstStyle/>
          <a:p>
            <a:pPr lvl="0" indent="0" marL="0">
              <a:buNone/>
            </a:pPr>
            <a:r>
              <a:rPr/>
              <a:t>Jejunostomy feeding tend to elevate blood sugars: Insulin may be required</a:t>
            </a:r>
          </a:p>
          <a:p>
            <a:pPr lvl="0" indent="0" marL="0">
              <a:buNone/>
            </a:pPr>
            <a:r>
              <a:rPr/>
              <a:t>Typical pattern:</a:t>
            </a:r>
          </a:p>
          <a:p>
            <a:pPr lvl="0"/>
            <a:r>
              <a:rPr/>
              <a:t>Jejunostomy feeds 6pm to 10am</a:t>
            </a:r>
          </a:p>
          <a:p>
            <a:pPr lvl="0"/>
            <a:r>
              <a:rPr/>
              <a:t>Insulin at 6pm (70/30)</a:t>
            </a:r>
          </a:p>
          <a:p>
            <a:pPr lvl="0"/>
            <a:r>
              <a:rPr/>
              <a:t>Insulin at MN (70/30)</a:t>
            </a:r>
          </a:p>
          <a:p>
            <a:pPr lvl="0"/>
            <a:r>
              <a:rPr/>
              <a:t>No insulin if feedings are not run</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Activity</a:t>
            </a:r>
          </a:p>
        </p:txBody>
      </p:sp>
      <p:sp>
        <p:nvSpPr>
          <p:cNvPr id="3" name="Content Placeholder 2"/>
          <p:cNvSpPr>
            <a:spLocks noGrp="1"/>
          </p:cNvSpPr>
          <p:nvPr>
            <p:ph idx="1"/>
          </p:nvPr>
        </p:nvSpPr>
        <p:spPr/>
        <p:txBody>
          <a:bodyPr/>
          <a:lstStyle/>
          <a:p>
            <a:pPr lvl="0"/>
            <a:r>
              <a:rPr/>
              <a:t>Up in chair most of the day</a:t>
            </a:r>
          </a:p>
          <a:p>
            <a:pPr lvl="0"/>
            <a:r>
              <a:rPr/>
              <a:t>Walking in hallway with help from nurse/Physical Therapist</a:t>
            </a:r>
          </a:p>
          <a:p>
            <a:pPr lvl="0"/>
            <a:r>
              <a:rPr/>
              <a:t>Goals:</a:t>
            </a:r>
          </a:p>
          <a:p>
            <a:pPr lvl="1"/>
            <a:r>
              <a:rPr/>
              <a:t>Improve lung function</a:t>
            </a:r>
          </a:p>
          <a:p>
            <a:pPr lvl="1"/>
            <a:r>
              <a:rPr/>
              <a:t>Prevent muscle loss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Tube (NG)</a:t>
            </a:r>
          </a:p>
        </p:txBody>
      </p:sp>
      <p:sp>
        <p:nvSpPr>
          <p:cNvPr id="3" name="Content Placeholder 2"/>
          <p:cNvSpPr>
            <a:spLocks noGrp="1"/>
          </p:cNvSpPr>
          <p:nvPr>
            <p:ph idx="1"/>
          </p:nvPr>
        </p:nvSpPr>
        <p:spPr/>
        <p:txBody>
          <a:bodyPr/>
          <a:lstStyle/>
          <a:p>
            <a:pPr lvl="0" indent="0" marL="0">
              <a:buNone/>
            </a:pPr>
            <a:r>
              <a:rPr/>
              <a:t>NG is placed trough the nose into the stomach to remove fluid from the stomach and allow healing.</a:t>
            </a:r>
          </a:p>
          <a:p>
            <a:pPr lvl="0" indent="0" marL="0">
              <a:buNone/>
            </a:pPr>
            <a:r>
              <a:rPr/>
              <a:t>NG tube is removed after confirmation by x-ray that the stomach is starting to empty properly</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Tube (NG)</a:t>
            </a:r>
          </a:p>
        </p:txBody>
      </p:sp>
      <p:sp>
        <p:nvSpPr>
          <p:cNvPr id="3" name="Content Placeholder 2"/>
          <p:cNvSpPr>
            <a:spLocks noGrp="1"/>
          </p:cNvSpPr>
          <p:nvPr>
            <p:ph idx="1"/>
          </p:nvPr>
        </p:nvSpPr>
        <p:spPr/>
        <p:txBody>
          <a:bodyPr/>
          <a:lstStyle/>
          <a:p>
            <a:pPr lvl="0" indent="0" marL="0">
              <a:buNone/>
            </a:pPr>
            <a:r>
              <a:rPr/>
              <a:t>X-ray on the 2nd to 4th day after surgery</a:t>
            </a:r>
          </a:p>
          <a:p>
            <a:pPr lvl="0"/>
            <a:r>
              <a:rPr/>
              <a:t>Will require standing up for 5-10 minutes</a:t>
            </a:r>
          </a:p>
          <a:p>
            <a:pPr lvl="0"/>
            <a:r>
              <a:rPr/>
              <a:t>Dye is injected into the NG tube</a:t>
            </a:r>
          </a:p>
          <a:p>
            <a:pPr lvl="0"/>
            <a:r>
              <a:rPr/>
              <a:t>If stomach empties, NG tube is removed</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Modified Barium Swallow</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Tests whether swallowing muscles are working properly</a:t>
                </a:r>
              </a:p>
              <a:p>
                <a:pPr lvl="0"/>
                <a:r>
                  <a:rPr/>
                  <a:t>Performed after nasogastric (NG) tube removed</a:t>
                </a:r>
              </a:p>
              <a:p>
                <a:pPr lvl="0"/>
                <a:r>
                  <a:rPr/>
                  <a:t>Drink a white chalky liquids in while x-rays are taken</a:t>
                </a:r>
              </a:p>
              <a:p>
                <a:pPr lvl="0" indent="0" marL="0">
                  <a:buNone/>
                </a:pPr>
                <a:r>
                  <a:rPr/>
                  <a:t>70% have good swallowing function </a:t>
                </a:r>
                <a14:m>
                  <m:oMath xmlns:m="http://schemas.openxmlformats.org/officeDocument/2006/math">
                    <m:r>
                      <m:rPr>
                        <m:sty m:val="p"/>
                      </m:rPr>
                      <m:t>→</m:t>
                    </m:r>
                  </m:oMath>
                </a14:m>
                <a:r>
                  <a:rPr/>
                  <a:t> 1oz of water every hour</a:t>
                </a:r>
              </a:p>
            </p:txBody>
          </p:sp>
        </mc:Choice>
      </mc:AlternateContent>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p:nvPr>
        </p:nvSpPr>
        <p:spPr/>
        <p:txBody>
          <a:bodyPr/>
          <a:lstStyle/>
          <a:p>
            <a:pPr lvl="0" indent="0" marL="0">
              <a:buNone/>
            </a:pPr>
            <a:r>
              <a:rPr/>
              <a:t>Most are taking protein shakes when they go home</a:t>
            </a:r>
          </a:p>
          <a:p>
            <a:pPr lvl="0" indent="0" marL="0">
              <a:buNone/>
            </a:pPr>
            <a:r>
              <a:rPr/>
              <a:t>Protein shakes are started after tolerating water</a:t>
            </a:r>
            <a:br/>
            <a:r>
              <a:rPr/>
              <a:t>- 2 oz per hour to start - 4 oz per hour if 2oz are tolerated well</a:t>
            </a:r>
          </a:p>
        </p:txBody>
      </p:sp>
    </p:spTree>
  </p:cSld>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hospital day #6/7 after surgery</a:t>
            </a:r>
          </a:p>
          <a:p>
            <a:pPr lvl="0"/>
            <a:r>
              <a:rPr/>
              <a:t>Tube feeds at night (6pm to 10am)</a:t>
            </a:r>
          </a:p>
          <a:p>
            <a:pPr lvl="0"/>
            <a:r>
              <a:rPr/>
              <a:t>Protein shakes by mouth (70% of patients)</a:t>
            </a:r>
          </a:p>
          <a:p>
            <a:pPr lvl="1"/>
            <a:r>
              <a:rPr/>
              <a:t>4oz every 2 hours</a:t>
            </a:r>
          </a:p>
          <a:p>
            <a:pPr lvl="1"/>
            <a:r>
              <a:rPr/>
              <a:t>Water by mouth 2 oz at a time Water through feeding tube (8oz 4x/day)</a:t>
            </a:r>
          </a:p>
        </p:txBody>
      </p:sp>
    </p:spTree>
  </p:cSld>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 at Home</a:t>
            </a:r>
          </a:p>
        </p:txBody>
      </p:sp>
      <p:sp>
        <p:nvSpPr>
          <p:cNvPr id="3" name="Content Placeholder 2"/>
          <p:cNvSpPr>
            <a:spLocks noGrp="1"/>
          </p:cNvSpPr>
          <p:nvPr>
            <p:ph idx="1"/>
          </p:nvPr>
        </p:nvSpPr>
        <p:spPr/>
        <p:txBody>
          <a:bodyPr/>
          <a:lstStyle/>
          <a:p>
            <a:pPr lvl="0" indent="0" marL="0">
              <a:buNone/>
            </a:pPr>
            <a:r>
              <a:rPr/>
              <a:t>Most patients go home with:</a:t>
            </a:r>
          </a:p>
          <a:p>
            <a:pPr lvl="0"/>
            <a:r>
              <a:rPr/>
              <a:t>Protein shakes by mouth 4oz at a time</a:t>
            </a:r>
          </a:p>
          <a:p>
            <a:pPr lvl="0"/>
            <a:r>
              <a:rPr/>
              <a:t>Tube feeds at night (4-5 cartons)</a:t>
            </a:r>
          </a:p>
          <a:p>
            <a:pPr lvl="0"/>
            <a:r>
              <a:rPr/>
              <a:t>Water through the feeding tube 8oz 4 times per day</a:t>
            </a:r>
          </a:p>
        </p:txBody>
      </p:sp>
    </p:spTree>
  </p:cSld>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Medicines at Home</a:t>
            </a:r>
          </a:p>
        </p:txBody>
      </p:sp>
      <p:sp>
        <p:nvSpPr>
          <p:cNvPr id="3" name="Content Placeholder 2"/>
          <p:cNvSpPr>
            <a:spLocks noGrp="1"/>
          </p:cNvSpPr>
          <p:nvPr>
            <p:ph idx="1"/>
          </p:nvPr>
        </p:nvSpPr>
        <p:spPr/>
        <p:txBody>
          <a:bodyPr/>
          <a:lstStyle/>
          <a:p>
            <a:pPr lvl="0"/>
            <a:r>
              <a:rPr/>
              <a:t>Proton pump inhibitor (acid blocker) for one year</a:t>
            </a:r>
          </a:p>
          <a:p>
            <a:pPr lvl="0"/>
            <a:r>
              <a:rPr/>
              <a:t>Reglan (metoclopramide) - stomach emptying: 6 weeks</a:t>
            </a:r>
          </a:p>
          <a:p>
            <a:pPr lvl="0"/>
            <a:r>
              <a:rPr/>
              <a:t>Lopressor (metoprolol) - prevent atrial fibrillation: 2 weeks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Resection</a:t>
            </a:r>
          </a:p>
        </p:txBody>
      </p:sp>
      <p:sp>
        <p:nvSpPr>
          <p:cNvPr id="3" name="Content Placeholder 2"/>
          <p:cNvSpPr>
            <a:spLocks noGrp="1"/>
          </p:cNvSpPr>
          <p:nvPr>
            <p:ph idx="1" sz="half"/>
          </p:nvPr>
        </p:nvSpPr>
        <p:spPr/>
        <p:txBody>
          <a:bodyPr/>
          <a:lstStyle/>
          <a:p>
            <a:pPr lvl="0" indent="0" marL="0">
              <a:buNone/>
            </a:pPr>
            <a:r>
              <a:rPr/>
              <a:t>The </a:t>
            </a:r>
            <a:r>
              <a:rPr i="1"/>
              <a:t>Ivor Lewis</a:t>
            </a:r>
            <a:r>
              <a:rPr/>
              <a:t> esophagectomy, shown here, removes the lower 2/3 of the esophagus, the tumor, and the surrounding lymph nodes.</a:t>
            </a:r>
          </a:p>
        </p:txBody>
      </p:sp>
      <p:pic>
        <p:nvPicPr>
          <p:cNvPr descr="https://deidt7p41jzcy.cloudfront.net/Eso_Resection2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Pain Medicines at Home</a:t>
            </a:r>
          </a:p>
        </p:txBody>
      </p:sp>
      <p:sp>
        <p:nvSpPr>
          <p:cNvPr id="3" name="Content Placeholder 2"/>
          <p:cNvSpPr>
            <a:spLocks noGrp="1"/>
          </p:cNvSpPr>
          <p:nvPr>
            <p:ph idx="1"/>
          </p:nvPr>
        </p:nvSpPr>
        <p:spPr/>
        <p:txBody>
          <a:bodyPr/>
          <a:lstStyle/>
          <a:p>
            <a:pPr lvl="0"/>
            <a:r>
              <a:rPr/>
              <a:t>Acetaminophen 1000mg every 6 hours</a:t>
            </a:r>
          </a:p>
          <a:p>
            <a:pPr lvl="0"/>
            <a:r>
              <a:rPr/>
              <a:t>Gabapentin 300mg every 8 hours</a:t>
            </a:r>
          </a:p>
          <a:p>
            <a:pPr lvl="0"/>
            <a:r>
              <a:rPr/>
              <a:t>Oxycodone 5mg every 6 hours</a:t>
            </a:r>
          </a:p>
          <a:p>
            <a:pPr lvl="0" indent="0" marL="0">
              <a:buNone/>
            </a:pPr>
            <a:r>
              <a:rPr/>
              <a:t>In most cases, oxycodone is no longer needed by 6 weeks after surgery</a:t>
            </a:r>
          </a:p>
        </p:txBody>
      </p:sp>
    </p:spTree>
  </p:cSld>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Sleeping</a:t>
            </a:r>
          </a:p>
        </p:txBody>
      </p:sp>
      <p:sp>
        <p:nvSpPr>
          <p:cNvPr id="3" name="Content Placeholder 2"/>
          <p:cNvSpPr>
            <a:spLocks noGrp="1"/>
          </p:cNvSpPr>
          <p:nvPr>
            <p:ph idx="1" sz="half"/>
          </p:nvPr>
        </p:nvSpPr>
        <p:spPr/>
        <p:txBody>
          <a:bodyPr/>
          <a:lstStyle/>
          <a:p>
            <a:pPr lvl="0" indent="0" marL="0">
              <a:buNone/>
            </a:pPr>
            <a:r>
              <a:rPr/>
              <a:t>Reflux can occur the first few weeks/months after surgery</a:t>
            </a:r>
          </a:p>
          <a:p>
            <a:pPr lvl="0" indent="0" marL="0">
              <a:buNone/>
            </a:pPr>
            <a:r>
              <a:rPr/>
              <a:t>This improves over the first few months</a:t>
            </a:r>
          </a:p>
          <a:p>
            <a:pPr lvl="0" indent="0" marL="0">
              <a:buNone/>
            </a:pPr>
            <a:r>
              <a:rPr/>
              <a:t>A wedge pillow can be helpful for sleep</a:t>
            </a:r>
          </a:p>
        </p:txBody>
      </p:sp>
      <p:pic>
        <p:nvPicPr>
          <p:cNvPr descr="https://deidt7p41jzcy.cloudfront.net/wedge_pillow_comm.jpg" id="0" name="Picture 1"/>
          <p:cNvPicPr>
            <a:picLocks noGrp="1" noChangeAspect="1"/>
          </p:cNvPicPr>
          <p:nvPr/>
        </p:nvPicPr>
        <p:blipFill>
          <a:blip r:embed="rId2"/>
          <a:stretch>
            <a:fillRect/>
          </a:stretch>
        </p:blipFill>
        <p:spPr bwMode="auto">
          <a:xfrm>
            <a:off x="4978400" y="1193800"/>
            <a:ext cx="3390900" cy="3390900"/>
          </a:xfrm>
          <a:prstGeom prst="rect">
            <a:avLst/>
          </a:prstGeom>
          <a:noFill/>
          <a:ln w="9525">
            <a:noFill/>
            <a:headEnd/>
            <a:tailEnd/>
          </a:ln>
        </p:spPr>
      </p:pic>
    </p:spTree>
  </p:cSld>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Postoperative Visit</a:t>
            </a:r>
          </a:p>
        </p:txBody>
      </p:sp>
      <p:sp>
        <p:nvSpPr>
          <p:cNvPr id="3" name="Content Placeholder 2"/>
          <p:cNvSpPr>
            <a:spLocks noGrp="1"/>
          </p:cNvSpPr>
          <p:nvPr>
            <p:ph idx="1"/>
          </p:nvPr>
        </p:nvSpPr>
        <p:spPr/>
        <p:txBody>
          <a:bodyPr/>
          <a:lstStyle/>
          <a:p>
            <a:pPr lvl="0" indent="0" marL="0">
              <a:buNone/>
            </a:pPr>
            <a:r>
              <a:rPr/>
              <a:t>You will be seen in the office 7-10 days after discharge</a:t>
            </a:r>
          </a:p>
          <a:p>
            <a:pPr lvl="0"/>
            <a:r>
              <a:rPr/>
              <a:t>Adjust medicines</a:t>
            </a:r>
          </a:p>
          <a:p>
            <a:pPr lvl="0"/>
            <a:r>
              <a:rPr/>
              <a:t>Remove staples</a:t>
            </a:r>
          </a:p>
          <a:p>
            <a:pPr lvl="0"/>
            <a:r>
              <a:rPr/>
              <a:t>Remove drains (if needed)</a:t>
            </a:r>
          </a:p>
        </p:txBody>
      </p:sp>
    </p:spTree>
  </p:cSld>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Removal (8 weeks after surgery)</a:t>
            </a:r>
          </a:p>
        </p:txBody>
      </p:sp>
      <p:sp>
        <p:nvSpPr>
          <p:cNvPr id="3" name="Content Placeholder 2"/>
          <p:cNvSpPr>
            <a:spLocks noGrp="1"/>
          </p:cNvSpPr>
          <p:nvPr>
            <p:ph idx="1"/>
          </p:nvPr>
        </p:nvSpPr>
        <p:spPr/>
        <p:txBody>
          <a:bodyPr/>
          <a:lstStyle/>
          <a:p>
            <a:pPr lvl="0" indent="0" marL="0">
              <a:buNone/>
            </a:pPr>
            <a:r>
              <a:rPr/>
              <a:t>Jejunostomy tube is removed in the office once you can take in enough nutrients by mouth</a:t>
            </a:r>
          </a:p>
          <a:p>
            <a:pPr lvl="0" indent="0" marL="0">
              <a:buNone/>
            </a:pPr>
            <a:r>
              <a:rPr/>
              <a:t>May take 30 minutes and some local anesthetic to loosen up the tube for removal.</a:t>
            </a:r>
          </a:p>
        </p:txBody>
      </p:sp>
    </p:spTree>
  </p:cSld>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You may have some difficulty absorbing some nutrients:</a:t>
            </a:r>
          </a:p>
          <a:p>
            <a:pPr lvl="0"/>
            <a:r>
              <a:rPr/>
              <a:t>Iron</a:t>
            </a:r>
          </a:p>
          <a:p>
            <a:pPr lvl="0"/>
            <a:r>
              <a:rPr/>
              <a:t>Vitamin B12</a:t>
            </a:r>
          </a:p>
          <a:p>
            <a:pPr lvl="0"/>
            <a:r>
              <a:rPr/>
              <a:t>Vitamin D</a:t>
            </a:r>
          </a:p>
        </p:txBody>
      </p:sp>
    </p:spTree>
  </p:cSld>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Monitoring after Surgery</a:t>
            </a:r>
          </a:p>
        </p:txBody>
      </p:sp>
      <p:sp>
        <p:nvSpPr>
          <p:cNvPr id="3" name="Content Placeholder 2"/>
          <p:cNvSpPr>
            <a:spLocks noGrp="1"/>
          </p:cNvSpPr>
          <p:nvPr>
            <p:ph idx="1"/>
          </p:nvPr>
        </p:nvSpPr>
        <p:spPr/>
        <p:txBody>
          <a:bodyPr/>
          <a:lstStyle/>
          <a:p>
            <a:pPr lvl="0" indent="0" marL="0">
              <a:buNone/>
            </a:pPr>
            <a:r>
              <a:rPr/>
              <a:t>About 3 months after the jejunostomy tube is removed, we will check blood levels:</a:t>
            </a:r>
          </a:p>
          <a:p>
            <a:pPr lvl="0"/>
            <a:r>
              <a:rPr/>
              <a:t>Iron (ferritin)</a:t>
            </a:r>
          </a:p>
          <a:p>
            <a:pPr lvl="0"/>
            <a:r>
              <a:rPr/>
              <a:t>Vitamin B12</a:t>
            </a:r>
          </a:p>
          <a:p>
            <a:pPr lvl="0"/>
            <a:r>
              <a:rPr/>
              <a:t>Vitamin D.</a:t>
            </a:r>
          </a:p>
        </p:txBody>
      </p:sp>
    </p:spTree>
  </p:cSld>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Nutritional Replacements after Surgery</a:t>
            </a:r>
          </a:p>
        </p:txBody>
      </p:sp>
      <p:sp>
        <p:nvSpPr>
          <p:cNvPr id="3" name="Content Placeholder 2"/>
          <p:cNvSpPr>
            <a:spLocks noGrp="1"/>
          </p:cNvSpPr>
          <p:nvPr>
            <p:ph idx="1"/>
          </p:nvPr>
        </p:nvSpPr>
        <p:spPr/>
        <p:txBody>
          <a:bodyPr/>
          <a:lstStyle/>
          <a:p>
            <a:pPr lvl="0" indent="0" marL="0">
              <a:buNone/>
            </a:pPr>
            <a:r>
              <a:rPr/>
              <a:t>Vitamin or iron replacements can be ordered by your primary care physician, medical oncologist, or surgeon</a:t>
            </a:r>
          </a:p>
          <a:p>
            <a:pPr lvl="0" indent="0" marL="0">
              <a:buNone/>
            </a:pPr>
            <a:r>
              <a:rPr/>
              <a:t>If levels are low, repeat testing in several months may be needed.</a:t>
            </a:r>
          </a:p>
        </p:txBody>
      </p:sp>
    </p:spTree>
  </p:cSld>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Preparing for Cancer Treatment</a:t>
            </a:r>
          </a:p>
        </p:txBody>
      </p:sp>
      <p:sp>
        <p:nvSpPr>
          <p:cNvPr id="3" name="Content Placeholder 2"/>
          <p:cNvSpPr>
            <a:spLocks noGrp="1"/>
          </p:cNvSpPr>
          <p:nvPr>
            <p:ph idx="1"/>
          </p:nvPr>
        </p:nvSpPr>
        <p:spPr/>
        <p:txBody>
          <a:bodyPr/>
          <a:lstStyle/>
          <a:p>
            <a:pPr lvl="0"/>
            <a:r>
              <a:rPr/>
              <a:t>Primary Care Physician</a:t>
            </a:r>
          </a:p>
          <a:p>
            <a:pPr lvl="0"/>
            <a:r>
              <a:rPr/>
              <a:t>MyAtrium Portal</a:t>
            </a:r>
          </a:p>
          <a:p>
            <a:pPr lvl="0"/>
            <a:r>
              <a:rPr/>
              <a:t>Exercise</a:t>
            </a:r>
          </a:p>
          <a:p>
            <a:pPr lvl="0"/>
            <a:r>
              <a:rPr/>
              <a:t>Smoking Cessation</a:t>
            </a:r>
          </a:p>
        </p:txBody>
      </p:sp>
    </p:spTree>
  </p:cSld>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Primary Care Practitioner (PCP)</a:t>
            </a:r>
          </a:p>
        </p:txBody>
      </p:sp>
      <p:sp>
        <p:nvSpPr>
          <p:cNvPr id="3" name="Content Placeholder 2"/>
          <p:cNvSpPr>
            <a:spLocks noGrp="1"/>
          </p:cNvSpPr>
          <p:nvPr>
            <p:ph idx="1"/>
          </p:nvPr>
        </p:nvSpPr>
        <p:spPr/>
        <p:txBody>
          <a:bodyPr/>
          <a:lstStyle/>
          <a:p>
            <a:pPr lvl="0" indent="0" marL="0">
              <a:buNone/>
            </a:pPr>
            <a:r>
              <a:rPr/>
              <a:t>A PCP is critical to coordinate care between specialists.</a:t>
            </a:r>
          </a:p>
          <a:p>
            <a:pPr lvl="0" indent="0" marL="0">
              <a:buNone/>
            </a:pPr>
            <a:r>
              <a:rPr/>
              <a:t>We will update your PCP after each visit</a:t>
            </a:r>
          </a:p>
          <a:p>
            <a:pPr lvl="0" indent="0" marL="0">
              <a:buNone/>
            </a:pPr>
            <a:r>
              <a:rPr/>
              <a:t>If you do not have a PCP, call our referral line at (844) 235-6998</a:t>
            </a:r>
          </a:p>
        </p:txBody>
      </p:sp>
    </p:spTree>
  </p:cSld>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My Atrium Patient Portal</a:t>
            </a:r>
            <a:br/>
          </a:p>
        </p:txBody>
      </p:sp>
      <p:sp>
        <p:nvSpPr>
          <p:cNvPr id="3" name="Content Placeholder 2"/>
          <p:cNvSpPr>
            <a:spLocks noGrp="1"/>
          </p:cNvSpPr>
          <p:nvPr>
            <p:ph idx="1"/>
          </p:nvPr>
        </p:nvSpPr>
        <p:spPr/>
        <p:txBody>
          <a:bodyPr/>
          <a:lstStyle/>
          <a:p>
            <a:pPr lvl="0" indent="0" marL="0">
              <a:buNone/>
            </a:pPr>
            <a:br/>
          </a:p>
          <a:p>
            <a:pPr lvl="0"/>
            <a:r>
              <a:rPr/>
              <a:t>Critical to good communication with your cancer care team</a:t>
            </a:r>
          </a:p>
          <a:p>
            <a:pPr lvl="0"/>
            <a:r>
              <a:rPr/>
              <a:t>Available for desktop or laptop or phone</a:t>
            </a:r>
          </a:p>
          <a:p>
            <a:pPr lvl="0"/>
            <a:r>
              <a:rPr/>
              <a:t>Sign up at my.atriumhealth.org</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Reconstruction</a:t>
            </a:r>
          </a:p>
        </p:txBody>
      </p:sp>
      <p:sp>
        <p:nvSpPr>
          <p:cNvPr id="3" name="Content Placeholder 2"/>
          <p:cNvSpPr>
            <a:spLocks noGrp="1"/>
          </p:cNvSpPr>
          <p:nvPr>
            <p:ph idx="1" sz="half"/>
          </p:nvPr>
        </p:nvSpPr>
        <p:spPr/>
        <p:txBody>
          <a:bodyPr/>
          <a:lstStyle/>
          <a:p>
            <a:pPr lvl="0" indent="0" marL="0">
              <a:buNone/>
            </a:pPr>
            <a:r>
              <a:rPr/>
              <a:t>A new esophagus is created from the stomach in the abdomen by fashioning it into a tube.</a:t>
            </a:r>
          </a:p>
        </p:txBody>
      </p:sp>
      <p:pic>
        <p:nvPicPr>
          <p:cNvPr descr="https://deidt7p41jzcy.cloudfront.net/Eso_Resection3_ai.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a:t>
            </a:r>
          </a:p>
        </p:txBody>
      </p:sp>
      <p:sp>
        <p:nvSpPr>
          <p:cNvPr id="3" name="Content Placeholder 2"/>
          <p:cNvSpPr>
            <a:spLocks noGrp="1"/>
          </p:cNvSpPr>
          <p:nvPr>
            <p:ph idx="1"/>
          </p:nvPr>
        </p:nvSpPr>
        <p:spPr/>
        <p:txBody>
          <a:bodyPr/>
          <a:lstStyle/>
          <a:p>
            <a:pPr lvl="0"/>
            <a:r>
              <a:rPr/>
              <a:t>Important to reduce the risk of complications from cancer treatment</a:t>
            </a:r>
          </a:p>
          <a:p>
            <a:pPr lvl="0"/>
            <a:r>
              <a:rPr/>
              <a:t>Goal is 30min/day of vigorous exercise 6 days/week</a:t>
            </a:r>
          </a:p>
          <a:p>
            <a:pPr lvl="1"/>
            <a:r>
              <a:rPr/>
              <a:t>Working hard enough that you can’t carry a conversation</a:t>
            </a:r>
          </a:p>
          <a:p>
            <a:pPr lvl="1"/>
            <a:r>
              <a:rPr/>
              <a:t>Start slow an build up</a:t>
            </a:r>
          </a:p>
          <a:p>
            <a:pPr lvl="1"/>
            <a:r>
              <a:rPr/>
              <a:t>Every day counts! (Aim for some activity every day)</a:t>
            </a:r>
          </a:p>
        </p:txBody>
      </p:sp>
    </p:spTree>
  </p:cSld>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Smoking Cessation</a:t>
            </a:r>
          </a:p>
        </p:txBody>
      </p:sp>
      <p:sp>
        <p:nvSpPr>
          <p:cNvPr id="3" name="Content Placeholder 2"/>
          <p:cNvSpPr>
            <a:spLocks noGrp="1"/>
          </p:cNvSpPr>
          <p:nvPr>
            <p:ph idx="1"/>
          </p:nvPr>
        </p:nvSpPr>
        <p:spPr/>
        <p:txBody>
          <a:bodyPr/>
          <a:lstStyle/>
          <a:p>
            <a:pPr lvl="0"/>
            <a:r>
              <a:rPr/>
              <a:t>Smoking makes it more difficult to get through cancer treatment</a:t>
            </a:r>
          </a:p>
          <a:p>
            <a:pPr lvl="1"/>
            <a:r>
              <a:rPr/>
              <a:t>Increases risk of complications after surgery</a:t>
            </a:r>
          </a:p>
          <a:p>
            <a:pPr lvl="0"/>
            <a:r>
              <a:rPr/>
              <a:t>Options for help with smoking cessation:</a:t>
            </a:r>
          </a:p>
          <a:p>
            <a:pPr lvl="1"/>
            <a:r>
              <a:rPr/>
              <a:t>NC Quit Line 1-800-QUIT-NOW (1-800-784-8669)</a:t>
            </a:r>
          </a:p>
          <a:p>
            <a:pPr lvl="1"/>
            <a:r>
              <a:rPr/>
              <a:t>American Lung Asssociation fredomfromsmoking.org</a:t>
            </a:r>
          </a:p>
          <a:p>
            <a:pPr lvl="1"/>
            <a:r>
              <a:rPr/>
              <a:t>1:1 Smoking Cessation Counseling Clinics (Metro Charlotte)</a:t>
            </a:r>
          </a:p>
        </p:txBody>
      </p:sp>
    </p:spTree>
  </p:cSld>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Needs</a:t>
            </a:r>
          </a:p>
        </p:txBody>
      </p:sp>
      <p:sp>
        <p:nvSpPr>
          <p:cNvPr id="3" name="Content Placeholder 2"/>
          <p:cNvSpPr>
            <a:spLocks noGrp="1"/>
          </p:cNvSpPr>
          <p:nvPr>
            <p:ph idx="1"/>
          </p:nvPr>
        </p:nvSpPr>
        <p:spPr/>
        <p:txBody>
          <a:bodyPr/>
          <a:lstStyle/>
          <a:p>
            <a:pPr lvl="0"/>
            <a:r>
              <a:rPr/>
              <a:t>Men: Average 75 grams/day</a:t>
            </a:r>
          </a:p>
          <a:p>
            <a:pPr lvl="0"/>
            <a:r>
              <a:rPr/>
              <a:t>Women: Average 60 grams/day</a:t>
            </a:r>
          </a:p>
        </p:txBody>
      </p:sp>
    </p:spTree>
  </p:cSld>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sz="half"/>
          </p:nvPr>
        </p:nvSpPr>
        <p:spPr/>
        <p:txBody>
          <a:bodyPr/>
          <a:lstStyle/>
          <a:p>
            <a:pPr lvl="0" indent="0" marL="0">
              <a:buNone/>
            </a:pPr>
            <a:r>
              <a:rPr/>
              <a:t>Protein Shakes can provide protein with minimal sugar</a:t>
            </a:r>
          </a:p>
        </p:txBody>
      </p:sp>
      <p:sp>
        <p:nvSpPr>
          <p:cNvPr id="4" name="Content Placeholder 3"/>
          <p:cNvSpPr>
            <a:spLocks noGrp="1"/>
          </p:cNvSpPr>
          <p:nvPr>
            <p:ph idx="2" sz="half"/>
          </p:nvPr>
        </p:nvSpPr>
        <p:spPr/>
        <p:txBody>
          <a:bodyPr/>
          <a:lstStyle/>
          <a:p>
            <a:pPr lvl="0" indent="0" marL="0">
              <a:buNone/>
            </a:pPr>
            <a:r>
              <a:rPr/>
              <a:t>Protein Shakes </a:t>
            </a:r>
          </a:p>
        </p:txBody>
      </p:sp>
    </p:spTree>
  </p:cSld>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Small Intestine </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a:r>
              <a:rPr/>
              <a:t>Feeding with a syringe several times per day.</a:t>
            </a:r>
          </a:p>
          <a:p>
            <a:pPr lvl="0"/>
            <a:r>
              <a:rPr/>
              <a:t>Tube can be hidden underneath clothing</a:t>
            </a:r>
          </a:p>
          <a:p>
            <a:pPr lvl="0"/>
            <a:r>
              <a:rPr/>
              <a:t>Tube does not interfere with eating by mouth</a:t>
            </a:r>
          </a:p>
          <a:p>
            <a:pPr lvl="0"/>
            <a:r>
              <a:rPr/>
              <a:t>Removed easily in the office when no longer needed</a:t>
            </a:r>
          </a:p>
        </p:txBody>
      </p:sp>
    </p:spTree>
  </p:cSld>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Ivor Lewis esophagectomy</a:t>
            </a:r>
          </a:p>
        </p:txBody>
      </p:sp>
      <p:sp>
        <p:nvSpPr>
          <p:cNvPr id="3" name="Content Placeholder 2"/>
          <p:cNvSpPr>
            <a:spLocks noGrp="1"/>
          </p:cNvSpPr>
          <p:nvPr>
            <p:ph idx="1" sz="half"/>
          </p:nvPr>
        </p:nvSpPr>
        <p:spPr/>
        <p:txBody>
          <a:bodyPr/>
          <a:lstStyle/>
          <a:p>
            <a:pPr lvl="0" indent="0" marL="0">
              <a:buNone/>
            </a:pPr>
            <a:r>
              <a:rPr/>
              <a:t>The new esophagus is now brought up into the chest. A new connection is made between the esophagus and the stomach, called an </a:t>
            </a:r>
            <a:r>
              <a:rPr i="1"/>
              <a:t>anastomosis</a:t>
            </a:r>
            <a:r>
              <a:rPr/>
              <a:t>.</a:t>
            </a:r>
          </a:p>
        </p:txBody>
      </p:sp>
      <p:pic>
        <p:nvPicPr>
          <p:cNvPr descr="https://deidt7p41jzcy.cloudfront.net/Eso_IvorLewis_Anastomosi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Video</a:t>
            </a:r>
          </a:p>
        </p:txBody>
      </p:sp>
      <p:sp>
        <p:nvSpPr>
          <p:cNvPr id="3" name="Content Placeholder 2"/>
          <p:cNvSpPr>
            <a:spLocks noGrp="1"/>
          </p:cNvSpPr>
          <p:nvPr>
            <p:ph idx="1" sz="half"/>
          </p:nvPr>
        </p:nvSpPr>
        <p:spPr/>
        <p:txBody>
          <a:bodyPr/>
          <a:lstStyle/>
          <a:p>
            <a:pPr lvl="0" indent="0" marL="0">
              <a:buNone/>
            </a:pPr>
            <a:r>
              <a:rPr/>
              <a:t>A video is available to help become familiar with the feeding jejunostomy</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Anesthesia</a:t>
            </a:r>
          </a:p>
        </p:txBody>
      </p:sp>
      <p:sp>
        <p:nvSpPr>
          <p:cNvPr id="3" name="Content Placeholder 2"/>
          <p:cNvSpPr>
            <a:spLocks noGrp="1"/>
          </p:cNvSpPr>
          <p:nvPr>
            <p:ph idx="1"/>
          </p:nvPr>
        </p:nvSpPr>
        <p:spPr/>
        <p:txBody>
          <a:bodyPr/>
          <a:lstStyle/>
          <a:p>
            <a:pPr lvl="0" indent="0" marL="0">
              <a:buNone/>
            </a:pPr>
            <a:r>
              <a:rPr/>
              <a:t>Epidural catheter usually placed for pain control</a:t>
            </a:r>
          </a:p>
          <a:p>
            <a:pPr lvl="0"/>
            <a:r>
              <a:rPr/>
              <a:t>Remains in place for 2-5 days</a:t>
            </a:r>
          </a:p>
          <a:p>
            <a:pPr lvl="0"/>
            <a:r>
              <a:rPr/>
              <a:t>Dosage can be adjusted as needed</a:t>
            </a:r>
          </a:p>
          <a:p>
            <a:pPr lvl="0"/>
            <a:r>
              <a:rPr/>
              <a:t>Can make it more difficult to urinate</a:t>
            </a:r>
          </a:p>
          <a:p>
            <a:pPr lvl="0"/>
            <a:r>
              <a:rPr/>
              <a:t>May require foley catheter in bladder</a:t>
            </a:r>
          </a:p>
          <a:p>
            <a:pPr lvl="0"/>
            <a:r>
              <a:rPr/>
              <a:t>Foley catheter removed after epidural removed</a:t>
            </a:r>
          </a:p>
        </p:txBody>
      </p:sp>
    </p:spTree>
  </p:cSld>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ICU Stay</a:t>
            </a:r>
          </a:p>
        </p:txBody>
      </p:sp>
      <p:sp>
        <p:nvSpPr>
          <p:cNvPr id="3" name="Content Placeholder 2"/>
          <p:cNvSpPr>
            <a:spLocks noGrp="1"/>
          </p:cNvSpPr>
          <p:nvPr>
            <p:ph idx="1"/>
          </p:nvPr>
        </p:nvSpPr>
        <p:spPr/>
        <p:txBody>
          <a:bodyPr/>
          <a:lstStyle/>
          <a:p>
            <a:pPr lvl="0" indent="0" marL="0">
              <a:buNone/>
            </a:pPr>
            <a:r>
              <a:rPr/>
              <a:t>Multiple lines and tubes:</a:t>
            </a:r>
          </a:p>
          <a:p>
            <a:pPr lvl="0"/>
            <a:r>
              <a:rPr/>
              <a:t>NG tube in nose to drain stomach and esophagus</a:t>
            </a:r>
          </a:p>
          <a:p>
            <a:pPr lvl="0"/>
            <a:r>
              <a:rPr/>
              <a:t>Catheter in bladder</a:t>
            </a:r>
          </a:p>
          <a:p>
            <a:pPr lvl="0"/>
            <a:r>
              <a:rPr/>
              <a:t>Chest tube right chest</a:t>
            </a:r>
          </a:p>
          <a:p>
            <a:pPr lvl="0"/>
            <a:r>
              <a:rPr/>
              <a:t>Abdominal drains (usually 2)</a:t>
            </a:r>
          </a:p>
          <a:p>
            <a:pPr lvl="0"/>
            <a:r>
              <a:rPr/>
              <a:t>Feeding jejunostomy (usually says in 8 wks)</a:t>
            </a:r>
          </a:p>
        </p:txBody>
      </p:sp>
    </p:spTree>
  </p:cSld>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Ward - 6Tower</a:t>
            </a:r>
          </a:p>
        </p:txBody>
      </p:sp>
      <p:sp>
        <p:nvSpPr>
          <p:cNvPr id="3" name="Content Placeholder 2"/>
          <p:cNvSpPr>
            <a:spLocks noGrp="1"/>
          </p:cNvSpPr>
          <p:nvPr>
            <p:ph idx="1"/>
          </p:nvPr>
        </p:nvSpPr>
        <p:spPr/>
        <p:txBody>
          <a:bodyPr/>
          <a:lstStyle/>
          <a:p>
            <a:pPr lvl="0"/>
            <a:r>
              <a:rPr/>
              <a:t>Jejunostomy feeding</a:t>
            </a:r>
          </a:p>
          <a:p>
            <a:pPr lvl="0"/>
            <a:r>
              <a:rPr/>
              <a:t>Up in a chair most of the day</a:t>
            </a:r>
          </a:p>
          <a:p>
            <a:pPr lvl="0"/>
            <a:r>
              <a:rPr/>
              <a:t>Walking in the halls</a:t>
            </a:r>
          </a:p>
          <a:p>
            <a:pPr lvl="1"/>
            <a:r>
              <a:rPr/>
              <a:t>Start with assistance</a:t>
            </a:r>
          </a:p>
          <a:p>
            <a:pPr lvl="1"/>
            <a:r>
              <a:rPr/>
              <a:t>Improves lung function</a:t>
            </a:r>
          </a:p>
          <a:p>
            <a:pPr lvl="1"/>
            <a:r>
              <a:rPr/>
              <a:t>Prevents loss of muscle</a:t>
            </a:r>
          </a:p>
        </p:txBody>
      </p:sp>
    </p:spTree>
  </p:cSld>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Feeds</a:t>
            </a:r>
          </a:p>
        </p:txBody>
      </p:sp>
      <p:sp>
        <p:nvSpPr>
          <p:cNvPr id="3" name="Content Placeholder 2"/>
          <p:cNvSpPr>
            <a:spLocks noGrp="1"/>
          </p:cNvSpPr>
          <p:nvPr>
            <p:ph idx="1"/>
          </p:nvPr>
        </p:nvSpPr>
        <p:spPr/>
        <p:txBody>
          <a:bodyPr/>
          <a:lstStyle/>
          <a:p>
            <a:pPr lvl="0" indent="0" marL="0">
              <a:buNone/>
            </a:pPr>
            <a:r>
              <a:rPr/>
              <a:t>Jejunostomy tube feeds - Start continuous (24 hours) - Convert to night-time only (16 hours)</a:t>
            </a:r>
          </a:p>
          <a:p>
            <a:pPr lvl="0" indent="0" marL="0">
              <a:buNone/>
            </a:pPr>
            <a:r>
              <a:rPr/>
              <a:t>Water administered through feeding tube - Usually 8oz 4 times/day - Important to prevent dehydration</a:t>
            </a:r>
          </a:p>
          <a:p>
            <a:pPr lvl="0" indent="0" marL="0">
              <a:buNone/>
            </a:pPr>
            <a:r>
              <a:rPr/>
              <a:t>Diabetic patients may need insulin</a:t>
            </a:r>
          </a:p>
        </p:txBody>
      </p:sp>
    </p:spTree>
  </p:cSld>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Feeds with Diabetes</a:t>
            </a:r>
          </a:p>
        </p:txBody>
      </p:sp>
      <p:sp>
        <p:nvSpPr>
          <p:cNvPr id="3" name="Content Placeholder 2"/>
          <p:cNvSpPr>
            <a:spLocks noGrp="1"/>
          </p:cNvSpPr>
          <p:nvPr>
            <p:ph idx="1"/>
          </p:nvPr>
        </p:nvSpPr>
        <p:spPr/>
        <p:txBody>
          <a:bodyPr/>
          <a:lstStyle/>
          <a:p>
            <a:pPr lvl="0" indent="0" marL="0">
              <a:buNone/>
            </a:pPr>
            <a:r>
              <a:rPr/>
              <a:t>Jejunostomy feedings may cause blood sugars to be elevated - Insulin may be required along with feeds</a:t>
            </a:r>
          </a:p>
          <a:p>
            <a:pPr lvl="0" indent="0" marL="0">
              <a:buNone/>
            </a:pPr>
            <a:r>
              <a:rPr/>
              <a:t>Typical Pattern for tube feeds - Feeds run via pump from 6pm to 10am - Insulin at 6pm (70/30 insulin) - Insulin at Midnight (70/30 insulin) - No insulin if tube feedings are not run</a:t>
            </a:r>
          </a:p>
        </p:txBody>
      </p:sp>
    </p:spTree>
  </p:cSld>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Nasogastric (NG) Tube</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Tube passed through nose into stomach - Drains fluid from stomach - Prevents vomiting</a:t>
                </a:r>
              </a:p>
              <a:p>
                <a:pPr lvl="0" indent="0" marL="0">
                  <a:buNone/>
                </a:pPr>
                <a:r>
                  <a:rPr/>
                  <a:t>Upper GI X-ray on 2nd or 3rd day after surgery - If stomach empties well </a:t>
                </a:r>
                <a14:m>
                  <m:oMath xmlns:m="http://schemas.openxmlformats.org/officeDocument/2006/math">
                    <m:r>
                      <m:rPr>
                        <m:sty m:val="p"/>
                      </m:rPr>
                      <m:t>→</m:t>
                    </m:r>
                  </m:oMath>
                </a14:m>
                <a:r>
                  <a:rPr/>
                  <a:t> NG tube removed - Otherwise, X-ray repeated 2-3 days later</a:t>
                </a:r>
              </a:p>
            </p:txBody>
          </p:sp>
        </mc:Choice>
      </mc:AlternateContent>
    </p:spTree>
  </p:cSld>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Swallowing Evaluation</a:t>
            </a:r>
          </a:p>
        </p:txBody>
      </p:sp>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Once NG tube has been removed:</a:t>
                </a:r>
              </a:p>
              <a:p>
                <a:pPr lvl="0" indent="0" marL="0">
                  <a:buNone/>
                </a:pPr>
                <a:r>
                  <a:rPr/>
                  <a:t>Modified barium swallow in radiology</a:t>
                </a:r>
              </a:p>
              <a:p>
                <a:pPr lvl="0"/>
                <a:r>
                  <a:rPr/>
                  <a:t>70% of patients </a:t>
                </a:r>
                <a14:m>
                  <m:oMath xmlns:m="http://schemas.openxmlformats.org/officeDocument/2006/math">
                    <m:r>
                      <m:rPr>
                        <m:sty m:val="p"/>
                      </m:rPr>
                      <m:t>⇒</m:t>
                    </m:r>
                  </m:oMath>
                </a14:m>
                <a:r>
                  <a:rPr/>
                  <a:t> liquids started by mouth</a:t>
                </a:r>
              </a:p>
            </p:txBody>
          </p:sp>
        </mc:Choice>
      </mc:AlternateContent>
    </p:spTree>
  </p:cSld>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Discharge</a:t>
            </a:r>
          </a:p>
        </p:txBody>
      </p:sp>
      <p:sp>
        <p:nvSpPr>
          <p:cNvPr id="3" name="Content Placeholder 2"/>
          <p:cNvSpPr>
            <a:spLocks noGrp="1"/>
          </p:cNvSpPr>
          <p:nvPr>
            <p:ph idx="1"/>
          </p:nvPr>
        </p:nvSpPr>
        <p:spPr/>
        <p:txBody>
          <a:bodyPr/>
          <a:lstStyle/>
          <a:p>
            <a:pPr lvl="0" indent="0" marL="0">
              <a:buNone/>
            </a:pPr>
            <a:r>
              <a:rPr/>
              <a:t>Goal: ready to leave day #6 after surgery</a:t>
            </a:r>
          </a:p>
          <a:p>
            <a:pPr lvl="0"/>
            <a:r>
              <a:rPr/>
              <a:t>Night-time tube feedings (6pm to 10am)</a:t>
            </a:r>
          </a:p>
          <a:p>
            <a:pPr lvl="0"/>
            <a:r>
              <a:rPr/>
              <a:t>Some nutrition by mouth (70% of patients)</a:t>
            </a:r>
          </a:p>
          <a:p>
            <a:pPr lvl="1"/>
            <a:r>
              <a:rPr/>
              <a:t>1 oz of water per hour by mouth  OR</a:t>
            </a:r>
          </a:p>
          <a:p>
            <a:pPr lvl="1"/>
            <a:r>
              <a:rPr/>
              <a:t>Protein shakes 4oz every 2 hours in some</a:t>
            </a:r>
          </a:p>
          <a:p>
            <a:pPr lvl="0"/>
            <a:r>
              <a:rPr/>
              <a:t>Water through tube 8oz four times per day</a:t>
            </a:r>
          </a:p>
          <a:p>
            <a:pPr lvl="0"/>
            <a:r>
              <a:rPr/>
              <a:t>Home care nursing (feeding tube teaching)</a:t>
            </a:r>
          </a:p>
          <a:p>
            <a:pPr lvl="0"/>
            <a:r>
              <a:rPr/>
              <a:t>Home infusion (tube feeding supplies)</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mc:AlternateContent xmlns:mc="http://schemas.openxmlformats.org/markup-compatibility/2006">
        <mc:Choice xmlns:a14="http://schemas.microsoft.com/office/drawing/2010/main" Requires="a14">
          <p:sp>
            <p:nvSpPr>
              <p:cNvPr id="3" name="Content Placeholder 2"/>
              <p:cNvSpPr>
                <a:spLocks noGrp="1"/>
              </p:cNvSpPr>
              <p:nvPr>
                <p:ph idx="1" sz="half"/>
              </p:nvPr>
            </p:nvSpPr>
            <p:spPr/>
            <p:txBody>
              <a:bodyPr/>
              <a:lstStyle/>
              <a:p>
                <a:pPr lvl="0"/>
                <a:r>
                  <a:rPr/>
                  <a:t>Small incisions abdomen and chest</a:t>
                </a:r>
              </a:p>
              <a:p>
                <a:pPr lvl="0"/>
                <a:r>
                  <a:rPr/>
                  <a:t>Surgical telescope and instruments</a:t>
                </a:r>
              </a:p>
              <a:p>
                <a:pPr lvl="0"/>
                <a:r>
                  <a:rPr/>
                  <a:t>Smaller incisions </a:t>
                </a:r>
                <a14:m>
                  <m:oMath xmlns:m="http://schemas.openxmlformats.org/officeDocument/2006/math">
                    <m:r>
                      <m:rPr>
                        <m:sty m:val="p"/>
                      </m:rPr>
                      <m:t>→</m:t>
                    </m:r>
                  </m:oMath>
                </a14:m>
                <a:r>
                  <a:rPr/>
                  <a:t> faster recovery and less discomfort</a:t>
                </a:r>
              </a:p>
            </p:txBody>
          </p:sp>
        </mc:Choice>
      </mc:AlternateContent>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Minimally-invasive Ivor Lewis</a:t>
            </a:r>
          </a:p>
        </p:txBody>
      </p:sp>
      <p:sp>
        <p:nvSpPr>
          <p:cNvPr id="3" name="Content Placeholder 2"/>
          <p:cNvSpPr>
            <a:spLocks noGrp="1"/>
          </p:cNvSpPr>
          <p:nvPr>
            <p:ph idx="1" sz="half"/>
          </p:nvPr>
        </p:nvSpPr>
        <p:spPr/>
        <p:txBody>
          <a:bodyPr/>
          <a:lstStyle/>
          <a:p>
            <a:pPr lvl="0" indent="0" marL="0">
              <a:buNone/>
            </a:pPr>
            <a:r>
              <a:rPr/>
              <a:t>We have found this is the best option for most of our patients. In some cases, an open approach is still necessary.</a:t>
            </a:r>
          </a:p>
        </p:txBody>
      </p:sp>
      <p:pic>
        <p:nvPicPr>
          <p:cNvPr descr="https://deidt7p41jzcy.cloudfront.net/MIE_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Open Ivor Lewis</a:t>
            </a:r>
          </a:p>
        </p:txBody>
      </p:sp>
      <p:sp>
        <p:nvSpPr>
          <p:cNvPr id="3" name="Content Placeholder 2"/>
          <p:cNvSpPr>
            <a:spLocks noGrp="1"/>
          </p:cNvSpPr>
          <p:nvPr>
            <p:ph idx="1" sz="half"/>
          </p:nvPr>
        </p:nvSpPr>
        <p:spPr/>
        <p:txBody>
          <a:bodyPr/>
          <a:lstStyle/>
          <a:p>
            <a:pPr lvl="0" indent="0" marL="0">
              <a:buNone/>
            </a:pPr>
            <a:r>
              <a:rPr/>
              <a:t>In some cases, an open approach is still necessary.</a:t>
            </a:r>
          </a:p>
        </p:txBody>
      </p:sp>
      <p:pic>
        <p:nvPicPr>
          <p:cNvPr descr="https://deidt7p41jzcy.cloudfront.net/IvorLewisArtboard.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Surgery of the Esophagus</dc:title>
  <dc:creator/>
  <cp:keywords/>
  <dcterms:created xsi:type="dcterms:W3CDTF">2025-01-09T21:17:41Z</dcterms:created>
  <dcterms:modified xsi:type="dcterms:W3CDTF">2025-01-09T21:17:41Z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