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6" Type="http://schemas.openxmlformats.org/officeDocument/2006/relationships/viewProps" Target="viewProps.xml" /><Relationship Id="rId45" Type="http://schemas.openxmlformats.org/officeDocument/2006/relationships/presProps" Target="presProps.xml" /><Relationship Id="rId1" Type="http://schemas.openxmlformats.org/officeDocument/2006/relationships/slideMaster" Target="slideMasters/slideMaster1.xml" /><Relationship Id="rId48" Type="http://schemas.openxmlformats.org/officeDocument/2006/relationships/tableStyles" Target="tableStyles.xml" /><Relationship Id="rId47"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7.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8.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9.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4.png" /></Relationships>
</file>

<file path=ppt/slides/_rels/slide15.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0.png"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1.png"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2.png"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3.png" /></Relationships>
</file>

<file path=ppt/slides/_rels/slide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png" /></Relationships>
</file>

<file path=ppt/slides/_rels/slide30.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4.png" /></Relationships>
</file>

<file path=ppt/slides/_rels/slide3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5.jpg" /></Relationships>
</file>

<file path=ppt/slides/_rels/slide3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3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2.png" /></Relationships>
</file>

<file path=ppt/slides/_rels/slide4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3.xml.rels><?xml version="1.0" encoding="UTF-8"?><Relationships xmlns="http://schemas.openxmlformats.org/package/2006/relationships"><Relationship Id="rId1" Type="http://schemas.openxmlformats.org/officeDocument/2006/relationships/slideLayout" Target="../slideLayouts/slideLayout7.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3.png" /></Relationships>
</file>

<file path=ppt/slides/_rels/slide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4.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5.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5.png" /></Relationships>
</file>

<file path=ppt/slides/_rels/slide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6.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Surgery of the Esophagus</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Total Esophagectomy</a:t>
            </a:r>
          </a:p>
        </p:txBody>
      </p:sp>
      <p:sp>
        <p:nvSpPr>
          <p:cNvPr id="3" name="Content Placeholder 2"/>
          <p:cNvSpPr>
            <a:spLocks noGrp="1"/>
          </p:cNvSpPr>
          <p:nvPr>
            <p:ph idx="1" sz="half"/>
          </p:nvPr>
        </p:nvSpPr>
        <p:spPr/>
        <p:txBody>
          <a:bodyPr/>
          <a:lstStyle/>
          <a:p>
            <a:pPr lvl="0" indent="0" marL="0">
              <a:buNone/>
            </a:pPr>
            <a:r>
              <a:rPr/>
              <a:t>For patients with tumors in the upper esophagus, we need to remove more of the esophagus</a:t>
            </a:r>
          </a:p>
        </p:txBody>
      </p:sp>
      <p:pic>
        <p:nvPicPr>
          <p:cNvPr descr="https://deidt7p41jzcy.cloudfront.net/Eso_ProxTumorArtboard.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Total Esophagectomy</a:t>
            </a:r>
          </a:p>
        </p:txBody>
      </p:sp>
      <p:sp>
        <p:nvSpPr>
          <p:cNvPr id="3" name="Content Placeholder 2"/>
          <p:cNvSpPr>
            <a:spLocks noGrp="1"/>
          </p:cNvSpPr>
          <p:nvPr>
            <p:ph idx="1" sz="half"/>
          </p:nvPr>
        </p:nvSpPr>
        <p:spPr/>
        <p:txBody>
          <a:bodyPr/>
          <a:lstStyle/>
          <a:p>
            <a:pPr lvl="0" indent="0" marL="0">
              <a:buNone/>
            </a:pPr>
            <a:r>
              <a:rPr/>
              <a:t>For those patients, we need to remove the whole esophagus</a:t>
            </a:r>
          </a:p>
        </p:txBody>
      </p:sp>
      <p:pic>
        <p:nvPicPr>
          <p:cNvPr descr="https://deidt7p41jzcy.cloudfront.net/Eso_ResectionTotalArtboard.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Minimally-invasive McKeown Esophagectomy</a:t>
            </a:r>
          </a:p>
        </p:txBody>
      </p:sp>
      <p:sp>
        <p:nvSpPr>
          <p:cNvPr id="3" name="Content Placeholder 2"/>
          <p:cNvSpPr>
            <a:spLocks noGrp="1"/>
          </p:cNvSpPr>
          <p:nvPr>
            <p:ph idx="1" sz="half"/>
          </p:nvPr>
        </p:nvSpPr>
        <p:spPr/>
        <p:txBody>
          <a:bodyPr/>
          <a:lstStyle/>
          <a:p>
            <a:pPr lvl="0" indent="0" marL="0">
              <a:buNone/>
            </a:pPr>
            <a:r>
              <a:rPr/>
              <a:t>In this case, a connection between the esophagus and the stomach is made in the neck.</a:t>
            </a:r>
          </a:p>
        </p:txBody>
      </p:sp>
      <p:pic>
        <p:nvPicPr>
          <p:cNvPr descr="https://deidt7p41jzcy.cloudfront.net/Eso_MIE_McKeownArtboard.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Risks of Surgery</a:t>
            </a:r>
          </a:p>
        </p:txBody>
      </p:sp>
      <p:sp>
        <p:nvSpPr>
          <p:cNvPr id="3" name="Content Placeholder 2"/>
          <p:cNvSpPr>
            <a:spLocks noGrp="1"/>
          </p:cNvSpPr>
          <p:nvPr>
            <p:ph idx="1"/>
          </p:nvPr>
        </p:nvSpPr>
        <p:spPr/>
        <p:txBody>
          <a:bodyPr/>
          <a:lstStyle/>
          <a:p>
            <a:pPr lvl="0" indent="0" marL="0">
              <a:buNone/>
            </a:pPr>
            <a:r>
              <a:rPr/>
              <a:t>An esophagectomy is a substantial operation, and in some cases there can be postoperative complications. We’re going to talk about two of these complications and what you can do to reduce your risk of complications:</a:t>
            </a:r>
          </a:p>
          <a:p>
            <a:pPr lvl="0"/>
            <a:r>
              <a:rPr/>
              <a:t>Anastomotic leak</a:t>
            </a:r>
          </a:p>
          <a:p>
            <a:pPr lvl="0"/>
            <a:r>
              <a:rPr/>
              <a:t>Pneumonia</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Anastomotic Leak</a:t>
            </a:r>
          </a:p>
        </p:txBody>
      </p:sp>
      <p:sp>
        <p:nvSpPr>
          <p:cNvPr id="3" name="Content Placeholder 2"/>
          <p:cNvSpPr>
            <a:spLocks noGrp="1"/>
          </p:cNvSpPr>
          <p:nvPr>
            <p:ph idx="1" sz="half"/>
          </p:nvPr>
        </p:nvSpPr>
        <p:spPr/>
        <p:txBody>
          <a:bodyPr/>
          <a:lstStyle/>
          <a:p>
            <a:pPr lvl="0" indent="0" marL="0">
              <a:buNone/>
            </a:pPr>
            <a:r>
              <a:rPr/>
              <a:t>The anastomosis is surgical connection between the esophagus and the stomach.</a:t>
            </a:r>
          </a:p>
        </p:txBody>
      </p:sp>
      <p:pic>
        <p:nvPicPr>
          <p:cNvPr descr="https://deidt7p41jzcy.cloudfront.net/Eso_IvorLewis_Anastomosis.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Anastomotic Leak</a:t>
            </a:r>
          </a:p>
        </p:txBody>
      </p:sp>
      <p:sp>
        <p:nvSpPr>
          <p:cNvPr id="3" name="Content Placeholder 2"/>
          <p:cNvSpPr>
            <a:spLocks noGrp="1"/>
          </p:cNvSpPr>
          <p:nvPr>
            <p:ph idx="1" sz="half"/>
          </p:nvPr>
        </p:nvSpPr>
        <p:spPr/>
        <p:txBody>
          <a:bodyPr/>
          <a:lstStyle/>
          <a:p>
            <a:pPr lvl="0" indent="0" marL="0">
              <a:buNone/>
            </a:pPr>
            <a:r>
              <a:rPr/>
              <a:t>If anastomosis does not heal properly, this can cause a leakage of fluid from the esophagus, called an anastomotic leak. If this happens, an infection can occur in the mediastinum, which is the space near the heart between the lungs.</a:t>
            </a:r>
          </a:p>
        </p:txBody>
      </p:sp>
      <p:sp>
        <p:nvSpPr>
          <p:cNvPr id="4" name="Content Placeholder 3"/>
          <p:cNvSpPr>
            <a:spLocks noGrp="1"/>
          </p:cNvSpPr>
          <p:nvPr>
            <p:ph idx="2" sz="half"/>
          </p:nvPr>
        </p:nvSpPr>
        <p:spPr/>
        <p:txBody>
          <a:bodyPr/>
          <a:lstStyle/>
          <a:p>
            <a:pPr lvl="0" indent="0" marL="0">
              <a:buNone/>
            </a:pPr>
            <a:r>
              <a:rPr/>
              <a:t>https://deidt7p41jzcy.cloudfront.net/Eso_IvorLewis_Leak.png</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Anastomotic Leak</a:t>
            </a:r>
          </a:p>
        </p:txBody>
      </p:sp>
      <p:sp>
        <p:nvSpPr>
          <p:cNvPr id="3" name="Content Placeholder 2"/>
          <p:cNvSpPr>
            <a:spLocks noGrp="1"/>
          </p:cNvSpPr>
          <p:nvPr>
            <p:ph idx="1"/>
          </p:nvPr>
        </p:nvSpPr>
        <p:spPr/>
        <p:txBody>
          <a:bodyPr/>
          <a:lstStyle/>
          <a:p>
            <a:pPr lvl="0" indent="0" marL="0">
              <a:buNone/>
            </a:pPr>
            <a:r>
              <a:rPr/>
              <a:t>In some cases, the leak will heal on its own, but other cases may require additional procedures or even surgery. The risk of leak depends upon the operation performed but also depends upon the experience of the surgeon. At the end of this video we have a link to a video about how to choose a hospital and a surgeon, which talks further about the risks of a leak.</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Pneumonia</a:t>
            </a:r>
          </a:p>
        </p:txBody>
      </p:sp>
      <p:sp>
        <p:nvSpPr>
          <p:cNvPr id="3" name="Content Placeholder 2"/>
          <p:cNvSpPr>
            <a:spLocks noGrp="1"/>
          </p:cNvSpPr>
          <p:nvPr>
            <p:ph idx="1" sz="half"/>
          </p:nvPr>
        </p:nvSpPr>
        <p:spPr/>
        <p:txBody>
          <a:bodyPr/>
          <a:lstStyle/>
          <a:p>
            <a:pPr lvl="0" indent="0" marL="0">
              <a:buNone/>
            </a:pPr>
            <a:r>
              <a:rPr/>
              <a:t>Pneumonia is another complication which can occurs in about 10-15% of patients after esophagectomy. Pneumonia requires treatment with antibiotics and frequently requires a longer hospitalization.</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Preventing Pneumonia</a:t>
            </a:r>
          </a:p>
        </p:txBody>
      </p:sp>
      <p:sp>
        <p:nvSpPr>
          <p:cNvPr id="3" name="Content Placeholder 2"/>
          <p:cNvSpPr>
            <a:spLocks noGrp="1"/>
          </p:cNvSpPr>
          <p:nvPr>
            <p:ph idx="1"/>
          </p:nvPr>
        </p:nvSpPr>
        <p:spPr/>
        <p:txBody>
          <a:bodyPr/>
          <a:lstStyle/>
          <a:p>
            <a:pPr lvl="0" indent="0" marL="0">
              <a:buNone/>
            </a:pPr>
            <a:r>
              <a:rPr/>
              <a:t>In normal circumstances, secretions from the mouth and throat aren’t able to enter the lungs because we clear our throat and if secretions do get into our airway, we tend to cough and keep those secretions out of our lungs. This happens constantly without our thinking about it.</a:t>
            </a:r>
          </a:p>
          <a:p>
            <a:pPr lvl="0" indent="0" marL="0">
              <a:buNone/>
            </a:pPr>
            <a:r>
              <a:rPr/>
              <a:t>After esophagectomy, however, there is a tendency for secretions to enter the airway, and if you can’t clear them, there is a risk that pneumonia will set in.</a:t>
            </a:r>
          </a:p>
          <a:p>
            <a:pPr lvl="0" indent="0" marL="0">
              <a:buNone/>
            </a:pPr>
            <a:r>
              <a:rPr/>
              <a:t>There are two important ways that pneumonia can be prevented:</a:t>
            </a:r>
          </a:p>
          <a:p>
            <a:pPr lvl="0"/>
            <a:r>
              <a:rPr/>
              <a:t>Deep breathing</a:t>
            </a:r>
          </a:p>
          <a:p>
            <a:pPr lvl="0"/>
            <a:r>
              <a:rPr/>
              <a:t>Walking</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Deep breathing and coughing</a:t>
            </a:r>
          </a:p>
        </p:txBody>
      </p:sp>
      <p:sp>
        <p:nvSpPr>
          <p:cNvPr id="3" name="Content Placeholder 2"/>
          <p:cNvSpPr>
            <a:spLocks noGrp="1"/>
          </p:cNvSpPr>
          <p:nvPr>
            <p:ph idx="1"/>
          </p:nvPr>
        </p:nvSpPr>
        <p:spPr/>
        <p:txBody>
          <a:bodyPr/>
          <a:lstStyle/>
          <a:p>
            <a:pPr lvl="0" indent="0" marL="0">
              <a:buNone/>
            </a:pPr>
            <a:r>
              <a:rPr/>
              <a:t>After surgery, it’s important to breathe deeply to help your lungs recover after surgery. Deep breathing make the cough more effective and helps clear secretions. After surgery, deep breathing and coughing can be uncomfortable, so controlling your discomfort will be an important part of your recovery.</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Surgery for Esophageal Cancer</a:t>
            </a:r>
          </a:p>
        </p:txBody>
      </p:sp>
      <p:sp>
        <p:nvSpPr>
          <p:cNvPr id="3" name="Content Placeholder 2"/>
          <p:cNvSpPr>
            <a:spLocks noGrp="1"/>
          </p:cNvSpPr>
          <p:nvPr>
            <p:ph idx="1"/>
          </p:nvPr>
        </p:nvSpPr>
        <p:spPr/>
        <p:txBody>
          <a:bodyPr/>
          <a:lstStyle/>
          <a:p>
            <a:pPr lvl="0" indent="0" marL="0">
              <a:buNone/>
            </a:pPr>
            <a:r>
              <a:rPr/>
              <a:t>Surgery for esophageal cancer is generally performed in several situations:</a:t>
            </a:r>
          </a:p>
          <a:p>
            <a:pPr lvl="0"/>
            <a:r>
              <a:rPr/>
              <a:t>Superficial Tumors (T1) that can’t be completely removed by endoscopy</a:t>
            </a:r>
          </a:p>
          <a:p>
            <a:pPr lvl="0"/>
            <a:r>
              <a:rPr/>
              <a:t>Localized Tumors (T2N0)</a:t>
            </a:r>
          </a:p>
          <a:p>
            <a:pPr lvl="0"/>
            <a:r>
              <a:rPr/>
              <a:t>Locally Advanced Tumors (T3 or N+) after preoperative therapy.</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Walking</a:t>
            </a:r>
          </a:p>
        </p:txBody>
      </p:sp>
      <p:sp>
        <p:nvSpPr>
          <p:cNvPr id="3" name="Content Placeholder 2"/>
          <p:cNvSpPr>
            <a:spLocks noGrp="1"/>
          </p:cNvSpPr>
          <p:nvPr>
            <p:ph idx="1"/>
          </p:nvPr>
        </p:nvSpPr>
        <p:spPr/>
        <p:txBody>
          <a:bodyPr/>
          <a:lstStyle/>
          <a:p>
            <a:pPr lvl="0" indent="0" marL="0">
              <a:buNone/>
            </a:pPr>
            <a:r>
              <a:rPr/>
              <a:t>Walking after surgery is also an important way to help your lungs recover as well. When we walk, it’s easier for our lungs to function, and again, it makes the cough more frequently.</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Preventing Pneumonia</a:t>
            </a:r>
          </a:p>
        </p:txBody>
      </p:sp>
      <p:sp>
        <p:nvSpPr>
          <p:cNvPr id="3" name="Content Placeholder 2"/>
          <p:cNvSpPr>
            <a:spLocks noGrp="1"/>
          </p:cNvSpPr>
          <p:nvPr>
            <p:ph idx="1"/>
          </p:nvPr>
        </p:nvSpPr>
        <p:spPr/>
        <p:txBody>
          <a:bodyPr/>
          <a:lstStyle/>
          <a:p>
            <a:pPr lvl="0" indent="0" marL="0">
              <a:buNone/>
            </a:pPr>
            <a:r>
              <a:rPr/>
              <a:t>How can we prevent pneumonia? Believe it or not, we can tell who is more likely to develop pneumonia after surgery simply by measuring their grip strength.</a:t>
            </a:r>
          </a:p>
          <a:p>
            <a:pPr lvl="0" indent="0" marL="0">
              <a:buNone/>
            </a:pPr>
            <a:r>
              <a:rPr/>
              <a:t>We think this is because someone with a strong grip has good muscle function of the muscles between the ribs so that they have a nice strong cough and can prevent pneumonia.</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Strength</a:t>
            </a:r>
          </a:p>
        </p:txBody>
      </p:sp>
      <p:sp>
        <p:nvSpPr>
          <p:cNvPr id="3" name="Content Placeholder 2"/>
          <p:cNvSpPr>
            <a:spLocks noGrp="1"/>
          </p:cNvSpPr>
          <p:nvPr>
            <p:ph idx="1"/>
          </p:nvPr>
        </p:nvSpPr>
        <p:spPr/>
        <p:txBody>
          <a:bodyPr/>
          <a:lstStyle/>
          <a:p>
            <a:pPr lvl="0" indent="0" marL="0">
              <a:buNone/>
            </a:pPr>
            <a:r>
              <a:rPr/>
              <a:t>In our clinic, we actually measure out patient’s strength with a hand-held strength gauge called a dynamometer. Based upon these measurements, we can identify patients who may be at risk of pneumonia.</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Patient Strength and Esophagectomy Outcomes</a:t>
            </a:r>
          </a:p>
        </p:txBody>
      </p:sp>
      <p:sp>
        <p:nvSpPr>
          <p:cNvPr id="3" name="Content Placeholder 2"/>
          <p:cNvSpPr>
            <a:spLocks noGrp="1"/>
          </p:cNvSpPr>
          <p:nvPr>
            <p:ph idx="1"/>
          </p:nvPr>
        </p:nvSpPr>
        <p:spPr/>
        <p:txBody>
          <a:bodyPr/>
          <a:lstStyle/>
          <a:p>
            <a:pPr lvl="0" indent="0" marL="0">
              <a:buNone/>
            </a:pPr>
            <a:r>
              <a:rPr/>
              <a:t>About half of our patients have good strength, shown in green. A quarter are have low strength, shown in red Another quarter are in the middle, shown in yellow</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lci_surgery_files/figure-pptx/pie-1.png" id="0" name="Picture 1"/>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Pneumonia</a:t>
            </a:r>
          </a:p>
        </p:txBody>
      </p:sp>
      <p:sp>
        <p:nvSpPr>
          <p:cNvPr id="3" name="Content Placeholder 2"/>
          <p:cNvSpPr>
            <a:spLocks noGrp="1"/>
          </p:cNvSpPr>
          <p:nvPr>
            <p:ph idx="1"/>
          </p:nvPr>
        </p:nvSpPr>
        <p:spPr/>
        <p:txBody>
          <a:bodyPr/>
          <a:lstStyle/>
          <a:p>
            <a:pPr lvl="0" indent="0" marL="0">
              <a:buNone/>
            </a:pPr>
            <a:r>
              <a:rPr/>
              <a:t>Overall, the risk of pneumonia is about 10% in our patients who undergo esophagectomy. 90% of patients never experience pneumonia, but 10% will have pneumonia after surgery.</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lci_surgery_files/figure-pptx/unnamed-chunk-1-1.png" id="0" name="Picture 1"/>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lci_surgery_files/figure-pptx/pneumonia_figoverall-1.png" id="0" name="Picture 1"/>
          <p:cNvPicPr>
            <a:picLocks noGrp="1" noChangeAspect="1"/>
          </p:cNvPicPr>
          <p:nvPr/>
        </p:nvPicPr>
        <p:blipFill>
          <a:blip r:embed="rId2"/>
          <a:stretch>
            <a:fillRect/>
          </a:stretch>
        </p:blipFill>
        <p:spPr bwMode="auto">
          <a:xfrm>
            <a:off x="2311400" y="1193800"/>
            <a:ext cx="4521200" cy="3390900"/>
          </a:xfrm>
          <a:prstGeom prst="rect">
            <a:avLst/>
          </a:prstGeom>
          <a:noFill/>
          <a:ln w="9525">
            <a:noFill/>
            <a:headEnd/>
            <a:tailEnd/>
          </a:ln>
        </p:spPr>
      </p:pic>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However the risk of pneumonia is not the same for everyone. Even though the average risk is 10%, the risk is much higher for our patients with low muscle strength and much lower for patients with good muscle strength.</a:t>
            </a:r>
          </a:p>
          <a:p>
            <a:pPr lvl="0" indent="0" marL="0">
              <a:buNone/>
            </a:pPr>
            <a:r>
              <a:rPr/>
              <a:t>For the half of our patients with good muscle strength, the risk of pneumonia is about 5%. On the other hand, the risk of pneumonia is 20% in the quarter of our patients who have low muscle strength.</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lci_surgery_files/figure-pptx/pneumonia_fig2b-1.png" id="0" name="Picture 1"/>
          <p:cNvPicPr>
            <a:picLocks noGrp="1" noChangeAspect="1"/>
          </p:cNvPicPr>
          <p:nvPr/>
        </p:nvPicPr>
        <p:blipFill>
          <a:blip r:embed="rId2"/>
          <a:stretch>
            <a:fillRect/>
          </a:stretch>
        </p:blipFill>
        <p:spPr bwMode="auto">
          <a:xfrm>
            <a:off x="1181100" y="1193800"/>
            <a:ext cx="6781800" cy="3390900"/>
          </a:xfrm>
          <a:prstGeom prst="rect">
            <a:avLst/>
          </a:prstGeom>
          <a:noFill/>
          <a:ln w="9525">
            <a:noFill/>
            <a:headEnd/>
            <a:tailEnd/>
          </a:ln>
        </p:spPr>
      </p:pic>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Goals of Surgery</a:t>
            </a:r>
          </a:p>
        </p:txBody>
      </p:sp>
      <p:sp>
        <p:nvSpPr>
          <p:cNvPr id="3" name="Content Placeholder 2"/>
          <p:cNvSpPr>
            <a:spLocks noGrp="1"/>
          </p:cNvSpPr>
          <p:nvPr>
            <p:ph idx="1" sz="half"/>
          </p:nvPr>
        </p:nvSpPr>
        <p:spPr/>
        <p:txBody>
          <a:bodyPr/>
          <a:lstStyle/>
          <a:p>
            <a:pPr lvl="0"/>
            <a:r>
              <a:rPr/>
              <a:t>Remove tumor from esophagus</a:t>
            </a:r>
          </a:p>
          <a:p>
            <a:pPr lvl="0"/>
            <a:r>
              <a:rPr/>
              <a:t>Remove surrounding lymph nodes</a:t>
            </a:r>
          </a:p>
          <a:p>
            <a:pPr lvl="0"/>
            <a:r>
              <a:rPr/>
              <a:t>Create a new esophagus</a:t>
            </a:r>
          </a:p>
        </p:txBody>
      </p:sp>
      <p:pic>
        <p:nvPicPr>
          <p:cNvPr descr="https://deidt7p41jzcy.cloudfront.net/Eso_Resection1_ai.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Muscle Strength and Risk after Esophagectomy</a:t>
            </a:r>
          </a:p>
        </p:txBody>
      </p:sp>
      <p:sp>
        <p:nvSpPr>
          <p:cNvPr id="3" name="Content Placeholder 2"/>
          <p:cNvSpPr>
            <a:spLocks noGrp="1"/>
          </p:cNvSpPr>
          <p:nvPr>
            <p:ph idx="1" sz="half"/>
          </p:nvPr>
        </p:nvSpPr>
        <p:spPr/>
        <p:txBody>
          <a:bodyPr/>
          <a:lstStyle/>
          <a:p>
            <a:pPr lvl="0" indent="0" marL="0">
              <a:buNone/>
            </a:pPr>
            <a:r>
              <a:rPr/>
              <a:t>The results of our research suggest a simple answer: The risk of pneumonia is related to a patient’s muscle strength.</a:t>
            </a:r>
          </a:p>
        </p:txBody>
      </p:sp>
      <p:pic>
        <p:nvPicPr>
          <p:cNvPr descr="images/emancipation-156066_1280.png" id="0" name="Picture 1"/>
          <p:cNvPicPr>
            <a:picLocks noGrp="1" noChangeAspect="1"/>
          </p:cNvPicPr>
          <p:nvPr/>
        </p:nvPicPr>
        <p:blipFill>
          <a:blip r:embed="rId2"/>
          <a:stretch>
            <a:fillRect/>
          </a:stretch>
        </p:blipFill>
        <p:spPr bwMode="auto">
          <a:xfrm>
            <a:off x="5372100" y="1193800"/>
            <a:ext cx="2590800" cy="3390900"/>
          </a:xfrm>
          <a:prstGeom prst="rect">
            <a:avLst/>
          </a:prstGeom>
          <a:noFill/>
          <a:ln w="9525">
            <a:noFill/>
            <a:headEnd/>
            <a:tailEnd/>
          </a:ln>
        </p:spPr>
      </p:pic>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sz="half"/>
          </p:nvPr>
        </p:nvSpPr>
        <p:spPr/>
        <p:txBody>
          <a:bodyPr/>
          <a:lstStyle/>
          <a:p>
            <a:pPr lvl="0" indent="0" marL="0">
              <a:buNone/>
            </a:pPr>
            <a:r>
              <a:rPr/>
              <a:t>Now this doesn’t mean that you need to look like this to prevent pneumonia after your esophagectomy]</a:t>
            </a:r>
          </a:p>
        </p:txBody>
      </p:sp>
      <p:pic>
        <p:nvPicPr>
          <p:cNvPr descr="images/man-461195_1920.jpg" id="0" name="Picture 1"/>
          <p:cNvPicPr>
            <a:picLocks noGrp="1" noChangeAspect="1"/>
          </p:cNvPicPr>
          <p:nvPr/>
        </p:nvPicPr>
        <p:blipFill>
          <a:blip r:embed="rId2"/>
          <a:stretch>
            <a:fillRect/>
          </a:stretch>
        </p:blipFill>
        <p:spPr bwMode="auto">
          <a:xfrm>
            <a:off x="4648200" y="1536700"/>
            <a:ext cx="4038600" cy="2705100"/>
          </a:xfrm>
          <a:prstGeom prst="rect">
            <a:avLst/>
          </a:prstGeom>
          <a:noFill/>
          <a:ln w="9525">
            <a:noFill/>
            <a:headEnd/>
            <a:tailEnd/>
          </a:ln>
        </p:spPr>
      </p:pic>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The good news is that you can increase your muscle strength before surgery in two very simple ways:</a:t>
            </a:r>
          </a:p>
          <a:p>
            <a:pPr lvl="0"/>
            <a:r>
              <a:rPr/>
              <a:t>Good nutrition with adequate intake of protein</a:t>
            </a:r>
          </a:p>
          <a:p>
            <a:pPr lvl="0"/>
            <a:r>
              <a:rPr/>
              <a:t>Exercise</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Good News</a:t>
            </a:r>
          </a:p>
        </p:txBody>
      </p:sp>
      <p:sp>
        <p:nvSpPr>
          <p:cNvPr id="3" name="Content Placeholder 2"/>
          <p:cNvSpPr>
            <a:spLocks noGrp="1"/>
          </p:cNvSpPr>
          <p:nvPr>
            <p:ph idx="1"/>
          </p:nvPr>
        </p:nvSpPr>
        <p:spPr/>
        <p:txBody>
          <a:bodyPr/>
          <a:lstStyle/>
          <a:p>
            <a:pPr lvl="0" indent="0" marL="0">
              <a:buNone/>
            </a:pPr>
            <a:r>
              <a:rPr/>
              <a:t>with proper nutrition and exercise, you can increase your muscle strength, and we have good reason to believe this will reduce your risk of complications after esophagectomy.</a:t>
            </a: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Minimally-invasive Esophagectomy</a:t>
            </a:r>
          </a:p>
        </p:txBody>
      </p:sp>
      <p:sp>
        <p:nvSpPr>
          <p:cNvPr id="3" name="Content Placeholder 2"/>
          <p:cNvSpPr>
            <a:spLocks noGrp="1"/>
          </p:cNvSpPr>
          <p:nvPr>
            <p:ph idx="1" sz="half"/>
          </p:nvPr>
        </p:nvSpPr>
        <p:spPr/>
        <p:txBody>
          <a:bodyPr/>
          <a:lstStyle/>
          <a:p>
            <a:pPr lvl="0" indent="0" marL="0">
              <a:buNone/>
            </a:pPr>
            <a:r>
              <a:rPr/>
              <a:t>https://deidt7p41jzcy.cloudfront.net/mie_abd.png</a:t>
            </a:r>
          </a:p>
        </p:txBody>
      </p:sp>
      <p:sp>
        <p:nvSpPr>
          <p:cNvPr id="4" name="Content Placeholder 3"/>
          <p:cNvSpPr>
            <a:spLocks noGrp="1"/>
          </p:cNvSpPr>
          <p:nvPr>
            <p:ph idx="2" sz="half"/>
          </p:nvPr>
        </p:nvSpPr>
        <p:spPr/>
        <p:txBody>
          <a:bodyPr/>
          <a:lstStyle/>
          <a:p>
            <a:pPr lvl="0" indent="0" marL="0">
              <a:buNone/>
            </a:pPr>
            <a:r>
              <a:rPr/>
              <a:t>https://deidt7p41jzcy.cloudfront.net/mie_chest.png</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Risks of Surgery</a:t>
            </a:r>
          </a:p>
        </p:txBody>
      </p:sp>
      <p:sp>
        <p:nvSpPr>
          <p:cNvPr id="3" name="Content Placeholder 2"/>
          <p:cNvSpPr>
            <a:spLocks noGrp="1"/>
          </p:cNvSpPr>
          <p:nvPr>
            <p:ph idx="1"/>
          </p:nvPr>
        </p:nvSpPr>
        <p:spPr/>
        <p:txBody>
          <a:bodyPr/>
          <a:lstStyle/>
          <a:p>
            <a:pPr lvl="0" indent="0" marL="0">
              <a:buNone/>
            </a:pPr>
            <a:r>
              <a:rPr/>
              <a:t>Risks related to anesthesia</a:t>
            </a:r>
          </a:p>
          <a:p>
            <a:pPr lvl="0"/>
            <a:r>
              <a:rPr/>
              <a:t>Heart attack (5%)</a:t>
            </a:r>
          </a:p>
          <a:p>
            <a:pPr lvl="0"/>
            <a:r>
              <a:rPr/>
              <a:t>Irregular heart rhythm (15%)</a:t>
            </a:r>
          </a:p>
          <a:p>
            <a:pPr lvl="0"/>
            <a:r>
              <a:rPr/>
              <a:t>Pneumonia (10%)</a:t>
            </a:r>
          </a:p>
          <a:p>
            <a:pPr lvl="0"/>
            <a:r>
              <a:rPr/>
              <a:t>Blood clots in legs (&lt;5%)</a:t>
            </a:r>
          </a:p>
          <a:p>
            <a:pPr lvl="0"/>
            <a:r>
              <a:rPr/>
              <a:t>Pulmonary embolism (2%)</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Risks of Surgery</a:t>
            </a:r>
          </a:p>
        </p:txBody>
      </p:sp>
      <p:sp>
        <p:nvSpPr>
          <p:cNvPr id="3" name="Content Placeholder 2"/>
          <p:cNvSpPr>
            <a:spLocks noGrp="1"/>
          </p:cNvSpPr>
          <p:nvPr>
            <p:ph idx="1"/>
          </p:nvPr>
        </p:nvSpPr>
        <p:spPr/>
        <p:txBody>
          <a:bodyPr/>
          <a:lstStyle/>
          <a:p>
            <a:pPr lvl="0" indent="0" marL="0">
              <a:buNone/>
            </a:pPr>
            <a:r>
              <a:rPr/>
              <a:t>Risks related to Surgery</a:t>
            </a:r>
          </a:p>
          <a:p>
            <a:pPr lvl="0"/>
            <a:r>
              <a:rPr/>
              <a:t>Anastomotic leak (5%)</a:t>
            </a:r>
          </a:p>
          <a:p>
            <a:pPr lvl="0"/>
            <a:r>
              <a:rPr/>
              <a:t>Stricture at anastomosis (15%)</a:t>
            </a:r>
          </a:p>
          <a:p>
            <a:pPr lvl="0"/>
            <a:r>
              <a:rPr/>
              <a:t>Death within 90 days of surgyer</a:t>
            </a:r>
          </a:p>
          <a:p>
            <a:pPr lvl="1"/>
            <a:r>
              <a:rPr/>
              <a:t>Low risk patients 2%</a:t>
            </a:r>
          </a:p>
          <a:p>
            <a:pPr lvl="1"/>
            <a:r>
              <a:rPr/>
              <a:t>Intermediate risk 10%</a:t>
            </a:r>
          </a:p>
          <a:p>
            <a:pPr lvl="1"/>
            <a:r>
              <a:rPr/>
              <a:t>High risk 30%</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Risks of Surgery</a:t>
            </a:r>
          </a:p>
        </p:txBody>
      </p:sp>
      <p:graphicFrame>
        <p:nvGraphicFramePr>
          <p:cNvPr id="6" name="Content Placeholder 5"/>
          <p:cNvGraphicFramePr>
            <a:graphicFrameLocks noGrp="1"/>
          </p:cNvGraphicFramePr>
          <p:nvPr>
            <p:ph idx="1"/>
          </p:nvPr>
        </p:nvGraphicFramePr>
        <p:xfrm>
          <a:off x="457200" y="1193800"/>
          <a:ext cx="8229600" cy="2882900"/>
        </p:xfrm>
        <a:graphic>
          <a:graphicData uri="http://schemas.openxmlformats.org/drawingml/2006/table">
            <a:tbl>
              <a:tblPr firstRow="1" bandRow="1">
                <a:tableStyleId>{5C22544A-7EE6-4342-B048-85BDC9FD1C3A}</a:tableStyleId>
              </a:tblPr>
              <a:tblGrid>
                <a:gridCol w="2743200"/>
                <a:gridCol w="2743200"/>
                <a:gridCol w="2743200"/>
              </a:tblGrid>
              <a:tr h="0">
                <a:tc>
                  <a:txBody>
                    <a:bodyPr/>
                    <a:lstStyle/>
                    <a:p>
                      <a:endParaRPr/>
                    </a:p>
                  </a:txBody>
                  <a:tcPr/>
                </a:tc>
                <a:tc>
                  <a:txBody>
                    <a:bodyPr/>
                    <a:lstStyle/>
                    <a:p>
                      <a:pPr lvl="0" indent="0" marL="0" algn="ctr">
                        <a:buNone/>
                      </a:pPr>
                      <a:r>
                        <a:rPr/>
                        <a:t>Age &lt;75</a:t>
                      </a:r>
                    </a:p>
                  </a:txBody>
                  <a:tcPr/>
                </a:tc>
                <a:tc>
                  <a:txBody>
                    <a:bodyPr/>
                    <a:lstStyle/>
                    <a:p>
                      <a:pPr lvl="0" indent="0" marL="0" algn="ctr">
                        <a:buNone/>
                      </a:pPr>
                      <a:r>
                        <a:rPr/>
                        <a:t>Age &gt;75</a:t>
                      </a:r>
                    </a:p>
                  </a:txBody>
                  <a:tcPr/>
                </a:tc>
              </a:tr>
              <a:tr h="0">
                <a:tc>
                  <a:txBody>
                    <a:bodyPr/>
                    <a:lstStyle/>
                    <a:p>
                      <a:pPr lvl="0" indent="0" marL="0">
                        <a:buNone/>
                      </a:pPr>
                      <a:r>
                        <a:rPr/>
                        <a:t>Normal Muscle (75%)</a:t>
                      </a:r>
                    </a:p>
                  </a:txBody>
                </a:tc>
                <a:tc>
                  <a:txBody>
                    <a:bodyPr/>
                    <a:lstStyle/>
                    <a:p>
                      <a:pPr lvl="0" indent="0" marL="0" algn="ctr">
                        <a:buNone/>
                      </a:pPr>
                      <a:r>
                        <a:rPr/>
                        <a:t>2%</a:t>
                      </a:r>
                    </a:p>
                  </a:txBody>
                </a:tc>
                <a:tc>
                  <a:txBody>
                    <a:bodyPr/>
                    <a:lstStyle/>
                    <a:p>
                      <a:pPr lvl="0" indent="0" marL="0" algn="ctr">
                        <a:buNone/>
                      </a:pPr>
                      <a:r>
                        <a:rPr/>
                        <a:t>10%</a:t>
                      </a:r>
                    </a:p>
                  </a:txBody>
                </a:tc>
              </a:tr>
              <a:tr h="0">
                <a:tc>
                  <a:txBody>
                    <a:bodyPr/>
                    <a:lstStyle/>
                    <a:p>
                      <a:pPr lvl="0" indent="0" marL="0">
                        <a:buNone/>
                      </a:pPr>
                      <a:r>
                        <a:rPr/>
                        <a:t>Low Muscle (25%)</a:t>
                      </a:r>
                    </a:p>
                  </a:txBody>
                </a:tc>
                <a:tc>
                  <a:txBody>
                    <a:bodyPr/>
                    <a:lstStyle/>
                    <a:p>
                      <a:pPr lvl="0" indent="0" marL="0" algn="ctr">
                        <a:buNone/>
                      </a:pPr>
                      <a:r>
                        <a:rPr/>
                        <a:t>10%</a:t>
                      </a:r>
                    </a:p>
                  </a:txBody>
                </a:tc>
                <a:tc>
                  <a:txBody>
                    <a:bodyPr/>
                    <a:lstStyle/>
                    <a:p>
                      <a:pPr lvl="0" indent="0" marL="0" algn="ctr">
                        <a:buNone/>
                      </a:pPr>
                      <a:r>
                        <a:rPr/>
                        <a:t>30%</a:t>
                      </a:r>
                    </a:p>
                  </a:txBody>
                </a:tc>
              </a:tr>
            </a:tbl>
          </a:graphicData>
        </a:graphic>
      </p:graphicFrame>
      <p:sp>
        <p:nvSpPr>
          <p:cNvPr id="1" name="TextBox 3"/>
          <p:cNvSpPr txBox="1"/>
          <p:nvPr/>
        </p:nvSpPr>
        <p:spPr>
          <a:xfrm>
            <a:off x="457200" y="4076700"/>
            <a:ext cx="8229600" cy="508000"/>
          </a:xfrm>
          <a:prstGeom prst="rect">
            <a:avLst/>
          </a:prstGeom>
          <a:noFill/>
        </p:spPr>
        <p:txBody>
          <a:bodyPr/>
          <a:lstStyle/>
          <a:p>
            <a:pPr lvl="0" indent="0" marL="0" algn="ctr">
              <a:buNone/>
            </a:pPr>
            <a:r>
              <a:rPr/>
              <a:t>Risks of Death within 90 Days of Surgery</a:t>
            </a: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Day Prior to Surgery</a:t>
            </a:r>
          </a:p>
        </p:txBody>
      </p:sp>
      <p:sp>
        <p:nvSpPr>
          <p:cNvPr id="3" name="Content Placeholder 2"/>
          <p:cNvSpPr>
            <a:spLocks noGrp="1"/>
          </p:cNvSpPr>
          <p:nvPr>
            <p:ph idx="1"/>
          </p:nvPr>
        </p:nvSpPr>
        <p:spPr/>
        <p:txBody>
          <a:bodyPr/>
          <a:lstStyle/>
          <a:p>
            <a:pPr lvl="0"/>
            <a:r>
              <a:rPr/>
              <a:t>Clear liquids for 24 hours prior to surgery</a:t>
            </a:r>
          </a:p>
          <a:p>
            <a:pPr lvl="0"/>
            <a:r>
              <a:rPr/>
              <a:t>Check with Pre-op nurse regarding medicines day prior to surgery</a:t>
            </a:r>
          </a:p>
          <a:p>
            <a:pPr lvl="0"/>
            <a:r>
              <a:rPr/>
              <a:t>No tube feedings the night before surgery</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Day of Surgery</a:t>
            </a:r>
          </a:p>
        </p:txBody>
      </p:sp>
      <p:sp>
        <p:nvSpPr>
          <p:cNvPr id="3" name="Content Placeholder 2"/>
          <p:cNvSpPr>
            <a:spLocks noGrp="1"/>
          </p:cNvSpPr>
          <p:nvPr>
            <p:ph idx="1"/>
          </p:nvPr>
        </p:nvSpPr>
        <p:spPr/>
        <p:txBody>
          <a:bodyPr/>
          <a:lstStyle/>
          <a:p>
            <a:pPr lvl="0"/>
            <a:r>
              <a:rPr/>
              <a:t>Arrive at 5am – nothing to eat or drink after midnight.</a:t>
            </a:r>
          </a:p>
          <a:p>
            <a:pPr lvl="0"/>
            <a:r>
              <a:rPr/>
              <a:t>OK to take medicines with a sip of water (or coffee) but no cream. Surgery may be cancelled if you take even a sip of cream or milk the morning of surgery.</a:t>
            </a:r>
          </a:p>
          <a:p>
            <a:pPr lvl="0"/>
            <a:r>
              <a:rPr/>
              <a:t>Waiting room on 5th floor</a:t>
            </a:r>
          </a:p>
          <a:p>
            <a:pPr lvl="0"/>
            <a:r>
              <a:rPr/>
              <a:t>Post-operative care in STICU (11th floor)</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Resection</a:t>
            </a:r>
          </a:p>
        </p:txBody>
      </p:sp>
      <p:sp>
        <p:nvSpPr>
          <p:cNvPr id="3" name="Content Placeholder 2"/>
          <p:cNvSpPr>
            <a:spLocks noGrp="1"/>
          </p:cNvSpPr>
          <p:nvPr>
            <p:ph idx="1" sz="half"/>
          </p:nvPr>
        </p:nvSpPr>
        <p:spPr/>
        <p:txBody>
          <a:bodyPr/>
          <a:lstStyle/>
          <a:p>
            <a:pPr lvl="0" indent="0" marL="0">
              <a:buNone/>
            </a:pPr>
            <a:r>
              <a:rPr/>
              <a:t>The </a:t>
            </a:r>
            <a:r>
              <a:rPr i="1"/>
              <a:t>Ivor Lewis</a:t>
            </a:r>
            <a:r>
              <a:rPr/>
              <a:t> esophagectomy, shown here, removes the lower 2/3 of the esophagus, the tumor, and the surrounding lymph nodes.</a:t>
            </a:r>
          </a:p>
        </p:txBody>
      </p:sp>
      <p:pic>
        <p:nvPicPr>
          <p:cNvPr descr="https://deidt7p41jzcy.cloudfront.net/Eso_Resection2_ai.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Anesthesia</a:t>
            </a:r>
          </a:p>
        </p:txBody>
      </p:sp>
      <p:sp>
        <p:nvSpPr>
          <p:cNvPr id="3" name="Content Placeholder 2"/>
          <p:cNvSpPr>
            <a:spLocks noGrp="1"/>
          </p:cNvSpPr>
          <p:nvPr>
            <p:ph idx="1"/>
          </p:nvPr>
        </p:nvSpPr>
        <p:spPr/>
        <p:txBody>
          <a:bodyPr/>
          <a:lstStyle/>
          <a:p>
            <a:pPr lvl="0" indent="0" marL="0">
              <a:buNone/>
            </a:pPr>
            <a:r>
              <a:rPr/>
              <a:t>Epidural catheter for pain control</a:t>
            </a:r>
          </a:p>
          <a:p>
            <a:pPr lvl="0"/>
            <a:r>
              <a:rPr/>
              <a:t>Remains in place for 2-5 days</a:t>
            </a:r>
          </a:p>
          <a:p>
            <a:pPr lvl="0"/>
            <a:r>
              <a:rPr/>
              <a:t>Dose can be adjusted as needed</a:t>
            </a:r>
          </a:p>
          <a:p>
            <a:pPr lvl="0"/>
            <a:r>
              <a:rPr/>
              <a:t>Can make it more difficult to empty the bladder</a:t>
            </a:r>
          </a:p>
          <a:p>
            <a:pPr lvl="0"/>
            <a:r>
              <a:rPr/>
              <a:t>May require foley (bladder) catheter to stay in place until epidural</a:t>
            </a: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Intensive Care Unit (1-2 days)</a:t>
            </a:r>
          </a:p>
        </p:txBody>
      </p:sp>
      <p:sp>
        <p:nvSpPr>
          <p:cNvPr id="3" name="Content Placeholder 2"/>
          <p:cNvSpPr>
            <a:spLocks noGrp="1"/>
          </p:cNvSpPr>
          <p:nvPr>
            <p:ph idx="1"/>
          </p:nvPr>
        </p:nvSpPr>
        <p:spPr/>
        <p:txBody>
          <a:bodyPr/>
          <a:lstStyle/>
          <a:p>
            <a:pPr lvl="0" indent="0" marL="0">
              <a:buNone/>
            </a:pPr>
            <a:r>
              <a:rPr/>
              <a:t>Multiple lines and tubes:</a:t>
            </a:r>
          </a:p>
          <a:p>
            <a:pPr lvl="0"/>
            <a:r>
              <a:rPr/>
              <a:t>NG tube in nose (stays in 2-7 days)</a:t>
            </a:r>
          </a:p>
          <a:p>
            <a:pPr lvl="0"/>
            <a:r>
              <a:rPr/>
              <a:t>Catheter in bladder (2-5 days)</a:t>
            </a:r>
          </a:p>
          <a:p>
            <a:pPr lvl="0"/>
            <a:r>
              <a:rPr/>
              <a:t>Chest tube right chest (2-4 days)</a:t>
            </a:r>
          </a:p>
          <a:p>
            <a:pPr lvl="0"/>
            <a:r>
              <a:rPr/>
              <a:t>Abdominal drains (2 or 3)</a:t>
            </a: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ICU</a:t>
            </a:r>
          </a:p>
        </p:txBody>
      </p:sp>
      <p:sp>
        <p:nvSpPr>
          <p:cNvPr id="3" name="Content Placeholder 2"/>
          <p:cNvSpPr>
            <a:spLocks noGrp="1"/>
          </p:cNvSpPr>
          <p:nvPr>
            <p:ph idx="1"/>
          </p:nvPr>
        </p:nvSpPr>
        <p:spPr/>
        <p:txBody>
          <a:bodyPr/>
          <a:lstStyle/>
          <a:p>
            <a:pPr lvl="0"/>
            <a:r>
              <a:rPr/>
              <a:t>Catheter in bladder removed → check to make certain the bladder empties properly</a:t>
            </a:r>
          </a:p>
          <a:p>
            <a:pPr lvl="0"/>
            <a:r>
              <a:rPr/>
              <a:t>Chest tube removed (day 2-4) → follow-up chest x-ray</a:t>
            </a:r>
          </a:p>
          <a:p>
            <a:pPr lvl="0"/>
            <a:r>
              <a:rPr/>
              <a:t>Fluid emptied from drains every few hours</a:t>
            </a:r>
          </a:p>
          <a:p>
            <a:pPr lvl="0"/>
            <a:r>
              <a:rPr/>
              <a:t>Start tube feedings by feeding</a:t>
            </a:r>
          </a:p>
          <a:p>
            <a:pPr lvl="0"/>
            <a:r>
              <a:rPr/>
              <a:t>Feeding jejunostomy (stays in 8 weeks()</a:t>
            </a: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Reconstruction</a:t>
            </a:r>
          </a:p>
        </p:txBody>
      </p:sp>
      <p:sp>
        <p:nvSpPr>
          <p:cNvPr id="3" name="Content Placeholder 2"/>
          <p:cNvSpPr>
            <a:spLocks noGrp="1"/>
          </p:cNvSpPr>
          <p:nvPr>
            <p:ph idx="1" sz="half"/>
          </p:nvPr>
        </p:nvSpPr>
        <p:spPr/>
        <p:txBody>
          <a:bodyPr/>
          <a:lstStyle/>
          <a:p>
            <a:pPr lvl="0" indent="0" marL="0">
              <a:buNone/>
            </a:pPr>
            <a:r>
              <a:rPr/>
              <a:t>A new esophagus is created from the stomach in the abdomen by fashioning it into a tube.</a:t>
            </a:r>
          </a:p>
        </p:txBody>
      </p:sp>
      <p:pic>
        <p:nvPicPr>
          <p:cNvPr descr="https://deidt7p41jzcy.cloudfront.net/Eso_Resection3_ai.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Ivor Lewis esophagectomy</a:t>
            </a:r>
          </a:p>
        </p:txBody>
      </p:sp>
      <p:sp>
        <p:nvSpPr>
          <p:cNvPr id="3" name="Content Placeholder 2"/>
          <p:cNvSpPr>
            <a:spLocks noGrp="1"/>
          </p:cNvSpPr>
          <p:nvPr>
            <p:ph idx="1" sz="half"/>
          </p:nvPr>
        </p:nvSpPr>
        <p:spPr/>
        <p:txBody>
          <a:bodyPr/>
          <a:lstStyle/>
          <a:p>
            <a:pPr lvl="0" indent="0" marL="0">
              <a:buNone/>
            </a:pPr>
            <a:r>
              <a:rPr/>
              <a:t>The new esophagus is now brought up into the chest. A new connection is made between the esophagus and the stomach, called an </a:t>
            </a:r>
            <a:r>
              <a:rPr i="1"/>
              <a:t>anastomosis</a:t>
            </a:r>
            <a:r>
              <a:rPr/>
              <a:t>.</a:t>
            </a:r>
          </a:p>
        </p:txBody>
      </p:sp>
      <p:pic>
        <p:nvPicPr>
          <p:cNvPr descr="https://deidt7p41jzcy.cloudfront.net/Eso_IvorLewis_Anastomosis.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Minimally-invasive Ivor Lewis</a:t>
            </a:r>
          </a:p>
        </p:txBody>
      </p:sp>
      <p:sp>
        <p:nvSpPr>
          <p:cNvPr id="3" name="Content Placeholder 2"/>
          <p:cNvSpPr>
            <a:spLocks noGrp="1"/>
          </p:cNvSpPr>
          <p:nvPr>
            <p:ph idx="1" sz="half"/>
          </p:nvPr>
        </p:nvSpPr>
        <p:spPr/>
        <p:txBody>
          <a:bodyPr/>
          <a:lstStyle/>
          <a:p>
            <a:pPr lvl="0"/>
            <a:r>
              <a:rPr/>
              <a:t>Small incisions in the abdomen and chest</a:t>
            </a:r>
          </a:p>
          <a:p>
            <a:pPr lvl="0"/>
            <a:r>
              <a:rPr/>
              <a:t>Surgical telescope and instruments inserged</a:t>
            </a:r>
          </a:p>
          <a:p>
            <a:pPr lvl="0"/>
            <a:r>
              <a:rPr/>
              <a:t>The smaller incisions mean faster recovery and less discomfort</a:t>
            </a:r>
          </a:p>
        </p:txBody>
      </p:sp>
      <p:pic>
        <p:nvPicPr>
          <p:cNvPr descr="https://deidt7p41jzcy.cloudfront.net/MIE_IvorLewisArtboard.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Minimally-invasive Ivor Lewis</a:t>
            </a:r>
          </a:p>
        </p:txBody>
      </p:sp>
      <p:sp>
        <p:nvSpPr>
          <p:cNvPr id="3" name="Content Placeholder 2"/>
          <p:cNvSpPr>
            <a:spLocks noGrp="1"/>
          </p:cNvSpPr>
          <p:nvPr>
            <p:ph idx="1" sz="half"/>
          </p:nvPr>
        </p:nvSpPr>
        <p:spPr/>
        <p:txBody>
          <a:bodyPr/>
          <a:lstStyle/>
          <a:p>
            <a:pPr lvl="0" indent="0" marL="0">
              <a:buNone/>
            </a:pPr>
            <a:r>
              <a:rPr/>
              <a:t>We have found this is the best option for most of our patients. In some cases, an open approach is still necessary.</a:t>
            </a:r>
          </a:p>
        </p:txBody>
      </p:sp>
      <p:pic>
        <p:nvPicPr>
          <p:cNvPr descr="https://deidt7p41jzcy.cloudfront.net/MIE_IvorLewisArtboard.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Open Ivor Lewis</a:t>
            </a:r>
          </a:p>
        </p:txBody>
      </p:sp>
      <p:sp>
        <p:nvSpPr>
          <p:cNvPr id="3" name="Content Placeholder 2"/>
          <p:cNvSpPr>
            <a:spLocks noGrp="1"/>
          </p:cNvSpPr>
          <p:nvPr>
            <p:ph idx="1" sz="half"/>
          </p:nvPr>
        </p:nvSpPr>
        <p:spPr/>
        <p:txBody>
          <a:bodyPr/>
          <a:lstStyle/>
          <a:p>
            <a:pPr lvl="0" indent="0" marL="0">
              <a:buNone/>
            </a:pPr>
            <a:r>
              <a:rPr/>
              <a:t>In some cases, an open approach is still necessary.</a:t>
            </a:r>
          </a:p>
        </p:txBody>
      </p:sp>
      <p:pic>
        <p:nvPicPr>
          <p:cNvPr descr="https://deidt7p41jzcy.cloudfront.net/IvorLewisArtboard.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Surgery of the Esophagus</dc:title>
  <dc:creator/>
  <cp:keywords/>
  <dcterms:created xsi:type="dcterms:W3CDTF">2024-11-12T02:32:43Z</dcterms:created>
  <dcterms:modified xsi:type="dcterms:W3CDTF">2024-11-12T02:32:43Z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bibliography">
    <vt:lpwstr>zotero.bib</vt:lpwstr>
  </property>
  <property fmtid="{D5CDD505-2E9C-101B-9397-08002B2CF9AE}" pid="4" name="editor">
    <vt:lpwstr>visual</vt:lpwstr>
  </property>
  <property fmtid="{D5CDD505-2E9C-101B-9397-08002B2CF9AE}" pid="5" name="header-includes">
    <vt:lpwstr/>
  </property>
  <property fmtid="{D5CDD505-2E9C-101B-9397-08002B2CF9AE}" pid="6" name="include-after">
    <vt:lpwstr/>
  </property>
  <property fmtid="{D5CDD505-2E9C-101B-9397-08002B2CF9AE}" pid="7" name="include-before">
    <vt:lpwstr/>
  </property>
  <property fmtid="{D5CDD505-2E9C-101B-9397-08002B2CF9AE}" pid="8" name="labels">
    <vt:lpwstr/>
  </property>
  <property fmtid="{D5CDD505-2E9C-101B-9397-08002B2CF9AE}" pid="9" name="toc-title">
    <vt:lpwstr>Table of contents</vt:lpwstr>
  </property>
</Properties>
</file>