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74"/>
    <p:restoredTop autoAdjust="0" sz="94694"/>
  </p:normalViewPr>
  <p:slideViewPr>
    <p:cSldViewPr snapToGrid="0" snapToObjects="1">
      <p:cViewPr varScale="1">
        <p:scale>
          <a:sx d="100" n="166"/>
          <a:sy d="100" n="166"/>
        </p:scale>
        <p:origin x="520" y="19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8" Type="http://schemas.openxmlformats.org/officeDocument/2006/relationships/viewProps" Target="viewProps.xml" /><Relationship Id="rId2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0" Type="http://schemas.openxmlformats.org/officeDocument/2006/relationships/tableStyles" Target="tableStyles.xml" /><Relationship Id="rId2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0E5F148-B214-9ED5-96D2-C8C952B333E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21345573"/>
              </p:ext>
            </p:extLst>
          </p:nvPr>
        </p:nvGraphicFramePr>
        <p:xfrm>
          <a:off x="1524000" y="539750"/>
          <a:ext cx="6096000" cy="9144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10112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807030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38284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229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96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9788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309" y="960504"/>
            <a:ext cx="8552330" cy="3977017"/>
          </a:xfrm>
        </p:spPr>
        <p:txBody>
          <a:bodyPr/>
          <a:lstStyle>
            <a:lvl1pPr marL="228600" indent="-228600">
              <a:tabLst/>
              <a:defRPr sz="28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5045" y="1200151"/>
            <a:ext cx="4180755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1200151"/>
            <a:ext cx="4196123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716105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998924"/>
            <a:ext cx="8229600" cy="3938597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342900" eaLnBrk="1" hangingPunct="1" latinLnBrk="0" rtl="0">
        <a:spcBef>
          <a:spcPct val="0"/>
        </a:spcBef>
        <a:buNone/>
        <a:defRPr baseline="0" kern="1200" sz="3300">
          <a:solidFill>
            <a:schemeClr val="tx1"/>
          </a:solidFill>
          <a:latin charset="0" panose="020F0502020204030203" pitchFamily="34" typeface="Lato Semibold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24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3.png" /><Relationship Id="rId2" Type="http://schemas.openxmlformats.org/officeDocument/2006/relationships/image" Target="../media/image1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4.png" /><Relationship Id="rId2" Type="http://schemas.openxmlformats.org/officeDocument/2006/relationships/image" Target="../media/image5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6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7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7.png" /><Relationship Id="rId2" Type="http://schemas.openxmlformats.org/officeDocument/2006/relationships/image" Target="../media/image6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8.pn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8.png" /><Relationship Id="rId2" Type="http://schemas.openxmlformats.org/officeDocument/2006/relationships/image" Target="../media/image6.png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9.png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9.png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lci_gsurgery.htm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2.png" /><Relationship Id="rId2" Type="http://schemas.openxmlformats.org/officeDocument/2006/relationships/image" Target="../media/image1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GI Stromal Tumors of the Stomach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Distal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</a:p>
          <a:p>
            <a:pPr lvl="0"/>
            <a:r>
              <a:rPr/>
              <a:t>Removes bottom half of the stomach</a:t>
            </a:r>
          </a:p>
          <a:p>
            <a:pPr lvl="0"/>
            <a:r>
              <a:rPr/>
              <a:t>Rarely required for GI Stromal Tumors</a:t>
            </a:r>
          </a:p>
        </p:txBody>
      </p:sp>
      <p:pic>
        <p:nvPicPr>
          <p:cNvPr descr="https://deidt7p41jzcy.cloudfront.net/gast_distal_gastrectom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67300" y="1193800"/>
            <a:ext cx="33274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Distal Gastrectomy</a:t>
            </a:r>
          </a:p>
        </p:txBody>
      </p:sp>
      <p:pic>
        <p:nvPicPr>
          <p:cNvPr descr="https://deidt7p41jzcy.cloudfront.net/gast_dist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525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distal_gastrectomy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067300" y="1193800"/>
            <a:ext cx="33274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Subtotal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  <a:br/>
          </a:p>
          <a:p>
            <a:pPr lvl="0"/>
            <a:r>
              <a:rPr/>
              <a:t>Removes bottom 2/3 of stomach</a:t>
            </a:r>
          </a:p>
          <a:p>
            <a:pPr lvl="0"/>
            <a:r>
              <a:rPr/>
              <a:t>Rarely required for GI Stromal Tumors</a:t>
            </a:r>
          </a:p>
        </p:txBody>
      </p:sp>
      <p:pic>
        <p:nvPicPr>
          <p:cNvPr descr="https://deidt7p41jzcy.cloudfront.net/gast_subtotal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Subtotal Gastrectomy</a:t>
            </a:r>
          </a:p>
        </p:txBody>
      </p:sp>
      <p:pic>
        <p:nvPicPr>
          <p:cNvPr descr="https://deidt7p41jzcy.cloudfront.net/gast_bod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525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subtotal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Proximal Tumors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</a:p>
          <a:p>
            <a:pPr lvl="0"/>
            <a:r>
              <a:rPr/>
              <a:t>Located near the top of the stomach</a:t>
            </a:r>
          </a:p>
          <a:p>
            <a:pPr lvl="0"/>
            <a:r>
              <a:rPr/>
              <a:t>Challenging area for surgery</a:t>
            </a:r>
          </a:p>
        </p:txBody>
      </p:sp>
      <p:pic>
        <p:nvPicPr>
          <p:cNvPr descr="https://deidt7p41jzcy.cloudfront.net/gast_proxim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Total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  <a:r>
              <a:rPr/>
              <a:t>- Removes all of the stomach - Very rarely required for GI Stromal Tumors</a:t>
            </a:r>
          </a:p>
        </p:txBody>
      </p:sp>
      <p:pic>
        <p:nvPicPr>
          <p:cNvPr descr="https://deidt7p41jzcy.cloudfront.net/gast_total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Total Gastrectomy</a:t>
            </a:r>
          </a:p>
        </p:txBody>
      </p:sp>
      <p:pic>
        <p:nvPicPr>
          <p:cNvPr descr="https://deidt7p41jzcy.cloudfront.net/gast_proxim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525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total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Dual Tract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  <a:r>
              <a:rPr/>
              <a:t>Alternative surgical approach for small tumors near the top of the stomach</a:t>
            </a:r>
          </a:p>
          <a:p>
            <a:pPr lvl="0"/>
            <a:r>
              <a:rPr/>
              <a:t>Preserves the bottom of the stomach as a reservoir</a:t>
            </a:r>
          </a:p>
        </p:txBody>
      </p:sp>
      <p:pic>
        <p:nvPicPr>
          <p:cNvPr descr="https://deidt7p41jzcy.cloudfront.net/gast_dualtrac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Dual Tract Gastrectomy</a:t>
            </a:r>
          </a:p>
        </p:txBody>
      </p:sp>
      <p:pic>
        <p:nvPicPr>
          <p:cNvPr descr="https://deidt7p41jzcy.cloudfront.net/gast_proxim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525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dualtract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Risks of Surgery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Leak where bowel is joined together (anastomosis)</a:t>
            </a:r>
          </a:p>
          <a:p>
            <a:pPr lvl="0"/>
            <a:r>
              <a:rPr/>
              <a:t>Bleeding requiring reoperation</a:t>
            </a:r>
          </a:p>
          <a:p>
            <a:pPr lvl="0"/>
            <a:r>
              <a:rPr/>
              <a:t>Delayed stomach function</a:t>
            </a:r>
          </a:p>
          <a:p>
            <a:pPr lvl="0"/>
            <a:r>
              <a:rPr/>
              <a:t>Infection in the abdomen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GI Stromal Tumors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Arise from the wall of the stomach</a:t>
            </a:r>
          </a:p>
          <a:p>
            <a:pPr lvl="0"/>
            <a:r>
              <a:rPr/>
              <a:t>Grow slowly over time</a:t>
            </a:r>
          </a:p>
          <a:p>
            <a:pPr lvl="0"/>
            <a:r>
              <a:rPr/>
              <a:t>Lymph nodes rarely involved</a:t>
            </a:r>
          </a:p>
          <a:p>
            <a:pPr lvl="0"/>
            <a:r>
              <a:rPr/>
              <a:t>Not conventional stomach cancer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Laparoscopy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Some stomach cancers can spread inside the abdomen</a:t>
            </a:r>
          </a:p>
          <a:p>
            <a:pPr lvl="0"/>
            <a:r>
              <a:rPr/>
              <a:t>Areas of spread can be very small (grain of rice)</a:t>
            </a:r>
          </a:p>
          <a:p>
            <a:pPr lvl="0"/>
            <a:r>
              <a:rPr/>
              <a:t>Laparoscopy can detect spread inside the abdomen</a:t>
            </a:r>
          </a:p>
        </p:txBody>
      </p:sp>
      <p:pic>
        <p:nvPicPr>
          <p:cNvPr descr="https://deidt7p41jzcy.cloudfront.net/Eso_Laparoscop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Laparoscopy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laparoscopy is performed under a general anesthetic.</a:t>
            </a:r>
          </a:p>
          <a:p>
            <a:pPr lvl="0"/>
            <a:r>
              <a:rPr/>
              <a:t>Several incisions 1/4” long</a:t>
            </a:r>
          </a:p>
          <a:p>
            <a:pPr lvl="0"/>
            <a:r>
              <a:rPr/>
              <a:t>A telescope is inserted to look inside the abdominal cavity.</a:t>
            </a:r>
          </a:p>
          <a:p>
            <a:pPr lvl="0"/>
            <a:r>
              <a:rPr/>
              <a:t>Biopsies can be performed.</a:t>
            </a:r>
          </a:p>
        </p:txBody>
      </p:sp>
      <p:pic>
        <p:nvPicPr>
          <p:cNvPr descr="https://deidt7p41jzcy.cloudfront.net/Eso_Laparoscop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Primary Care Practitioner (PCP)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Critical to coordinate care between specialists.</a:t>
            </a:r>
          </a:p>
          <a:p>
            <a:pPr lvl="0" indent="0" marL="0">
              <a:buNone/>
            </a:pPr>
            <a:r>
              <a:rPr/>
              <a:t>We will update your PCP after each visit</a:t>
            </a:r>
          </a:p>
          <a:p>
            <a:pPr lvl="0" indent="0" marL="0">
              <a:buNone/>
            </a:pPr>
            <a:r>
              <a:rPr/>
              <a:t>PCP Referral Line (844) 235-6998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My Atrium Patient Portal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Critical to good communication with your care team</a:t>
            </a:r>
          </a:p>
          <a:p>
            <a:pPr lvl="0"/>
            <a:r>
              <a:rPr/>
              <a:t>Available for desktop or laptop or phone</a:t>
            </a:r>
          </a:p>
          <a:p>
            <a:pPr lvl="0"/>
            <a:r>
              <a:rPr/>
              <a:t>Sign up at my.atriumhealth.org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Reduces risk of complications from treatment</a:t>
            </a:r>
          </a:p>
          <a:p>
            <a:pPr lvl="0"/>
            <a:r>
              <a:rPr/>
              <a:t>Goal is 30min/day of vigorous exercise 6 days/wk</a:t>
            </a:r>
          </a:p>
          <a:p>
            <a:pPr lvl="1"/>
            <a:r>
              <a:rPr/>
              <a:t>Working hard enough that you can’t converse</a:t>
            </a:r>
          </a:p>
          <a:p>
            <a:pPr lvl="1"/>
            <a:r>
              <a:rPr/>
              <a:t>Start slowly and build up</a:t>
            </a:r>
          </a:p>
          <a:p>
            <a:pPr lvl="1"/>
            <a:r>
              <a:rPr/>
              <a:t>Every day counts! (Aim for daily activity)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Smoking Cessation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Smoking makes cancer treatment more difficult</a:t>
            </a:r>
          </a:p>
          <a:p>
            <a:pPr lvl="1"/>
            <a:r>
              <a:rPr/>
              <a:t>Increases risk of complications after surgery</a:t>
            </a:r>
          </a:p>
          <a:p>
            <a:pPr lvl="0"/>
            <a:r>
              <a:rPr/>
              <a:t>Options for help with smoking cessation:</a:t>
            </a:r>
          </a:p>
          <a:p>
            <a:pPr lvl="1"/>
            <a:r>
              <a:rPr/>
              <a:t>NC Quit Line 1-800-QUIT-NOW (1-800-784-8669)</a:t>
            </a:r>
          </a:p>
          <a:p>
            <a:pPr lvl="1"/>
            <a:r>
              <a:rPr/>
              <a:t>American Lung Assn www.freedomfromsmoking.org</a:t>
            </a:r>
          </a:p>
          <a:p>
            <a:pPr lvl="1"/>
            <a:r>
              <a:rPr/>
              <a:t>Smoking Cessation Counseling (Metro Charlotte)</a:t>
            </a:r>
          </a:p>
          <a:p>
            <a:pPr lvl="0" indent="0" marL="0">
              <a:buNone/>
            </a:pPr>
            <a:r>
              <a:rPr>
                <a:hlinkClick r:id="rId2"/>
              </a:rPr>
              <a:t>Gastrectomy Slideshow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GIST vs Adenocarcinoma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GIST</a:t>
            </a:r>
          </a:p>
          <a:p>
            <a:pPr lvl="0"/>
            <a:r>
              <a:rPr/>
              <a:t>Starts from wall of stomach</a:t>
            </a:r>
          </a:p>
          <a:p>
            <a:pPr lvl="0"/>
            <a:r>
              <a:rPr/>
              <a:t>Slow growing</a:t>
            </a:r>
          </a:p>
          <a:p>
            <a:pPr lvl="0"/>
            <a:r>
              <a:rPr/>
              <a:t>Rarely spreads to lymph nodes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Adenocarcinoma</a:t>
            </a:r>
          </a:p>
          <a:p>
            <a:pPr lvl="0"/>
            <a:r>
              <a:rPr/>
              <a:t>Conventional “stomach cancer”</a:t>
            </a:r>
          </a:p>
          <a:p>
            <a:pPr lvl="0"/>
            <a:r>
              <a:rPr/>
              <a:t>Starts from lining of stomach</a:t>
            </a:r>
          </a:p>
          <a:p>
            <a:pPr lvl="0"/>
            <a:r>
              <a:rPr/>
              <a:t>Can spread to lymph nodes</a:t>
            </a:r>
          </a:p>
          <a:p>
            <a:pPr lvl="0"/>
            <a:r>
              <a:rPr/>
              <a:t>More aggressive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Benign or Malignant?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GIST tumors have a range of behavior:</a:t>
            </a:r>
          </a:p>
          <a:p>
            <a:pPr lvl="0"/>
            <a:r>
              <a:rPr/>
              <a:t>Small tumors tend to behave in a benign manner but can grow over time</a:t>
            </a:r>
          </a:p>
          <a:p>
            <a:pPr lvl="0"/>
            <a:r>
              <a:rPr/>
              <a:t>Larger tumors tend to behave in a malignant (cancerous) manner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GIST Treatment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Initial treatment usually surgery</a:t>
            </a:r>
          </a:p>
          <a:p>
            <a:pPr lvl="0"/>
            <a:r>
              <a:rPr/>
              <a:t>Gleevec pills after surgery for patients at high risk of recurrence</a:t>
            </a:r>
          </a:p>
          <a:p>
            <a:pPr lvl="1"/>
            <a:r>
              <a:rPr/>
              <a:t>1 to 3 years depending upon risk</a:t>
            </a:r>
          </a:p>
          <a:p>
            <a:pPr lvl="0"/>
            <a:r>
              <a:rPr/>
              <a:t>Large tumors treated with Gleevec before surgery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Patial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  <a:br/>
            <a:r>
              <a:rPr/>
              <a:t>GI Stromal Tumor can come in a variety of sizes</a:t>
            </a:r>
          </a:p>
        </p:txBody>
      </p:sp>
      <p:pic>
        <p:nvPicPr>
          <p:cNvPr descr="https://deidt7p41jzcy.cloudfront.net/gast_dist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Partial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</a:p>
          <a:p>
            <a:pPr lvl="0"/>
            <a:r>
              <a:rPr/>
              <a:t>Tumor removed from wall</a:t>
            </a:r>
          </a:p>
          <a:p>
            <a:pPr lvl="0"/>
            <a:r>
              <a:rPr/>
              <a:t>Stomach wall closed</a:t>
            </a:r>
          </a:p>
          <a:p>
            <a:pPr lvl="0"/>
            <a:r>
              <a:rPr/>
              <a:t>Lymph nodes not removed</a:t>
            </a:r>
          </a:p>
        </p:txBody>
      </p:sp>
      <p:pic>
        <p:nvPicPr>
          <p:cNvPr descr="https://deidt7p41jzcy.cloudfront.net/gast_partial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Partial Gastrectomy</a:t>
            </a:r>
          </a:p>
        </p:txBody>
      </p:sp>
      <p:pic>
        <p:nvPicPr>
          <p:cNvPr descr="https://deidt7p41jzcy.cloudfront.net/gast_dist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525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partial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Risks of Partial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</a:p>
          <a:p>
            <a:pPr lvl="0"/>
            <a:r>
              <a:rPr/>
              <a:t>Leakage from closure of wall</a:t>
            </a:r>
          </a:p>
          <a:p>
            <a:pPr lvl="0"/>
            <a:r>
              <a:rPr/>
              <a:t>Bleeding requiring return to surgery</a:t>
            </a:r>
          </a:p>
          <a:p>
            <a:pPr lvl="0"/>
            <a:r>
              <a:rPr/>
              <a:t>Delayed stomach emptying</a:t>
            </a:r>
          </a:p>
        </p:txBody>
      </p:sp>
      <p:pic>
        <p:nvPicPr>
          <p:cNvPr descr="https://deidt7p41jzcy.cloudfront.net/gast_partial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1434</TotalTime>
  <Words>42</Words>
  <Application>Microsoft Macintosh PowerPoint</Application>
  <PresentationFormat>On-screen Show (16:9)</PresentationFormat>
  <Paragraphs>13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Lato Medium</vt:lpstr>
      <vt:lpstr>Lato Semibold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 Stromal Tumors of the Stomach</dc:title>
  <dc:creator/>
  <cp:keywords/>
  <dcterms:created xsi:type="dcterms:W3CDTF">2025-03-05T11:48:18Z</dcterms:created>
  <dcterms:modified xsi:type="dcterms:W3CDTF">2025-03-05T11:48:18Z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>zotero.bib</vt:lpwstr>
  </property>
  <property fmtid="{D5CDD505-2E9C-101B-9397-08002B2CF9AE}" pid="4" name="editor">
    <vt:lpwstr>visual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