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2" Type="http://schemas.openxmlformats.org/officeDocument/2006/relationships/viewProps" Target="viewProps.xml" /><Relationship Id="rId31" Type="http://schemas.openxmlformats.org/officeDocument/2006/relationships/presProps" Target="presProps.xml" /><Relationship Id="rId1" Type="http://schemas.openxmlformats.org/officeDocument/2006/relationships/slideMaster" Target="slideMasters/slideMaster1.xml" /><Relationship Id="rId34" Type="http://schemas.openxmlformats.org/officeDocument/2006/relationships/tableStyles" Target="tableStyles.xml" /><Relationship Id="rId33"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jpg"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Stage IV Cancer of the Esophagus and GE Junction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a:t>
            </a:r>
          </a:p>
        </p:txBody>
      </p:sp>
      <p:sp>
        <p:nvSpPr>
          <p:cNvPr id="3" name="Content Placeholder 2"/>
          <p:cNvSpPr>
            <a:spLocks noGrp="1"/>
          </p:cNvSpPr>
          <p:nvPr>
            <p:ph idx="1" sz="half"/>
          </p:nvPr>
        </p:nvSpPr>
        <p:spPr/>
        <p:txBody>
          <a:bodyPr/>
          <a:lstStyle/>
          <a:p>
            <a:pPr lvl="0" indent="0" marL="0">
              <a:buNone/>
            </a:pPr>
            <a:r>
              <a:rPr/>
              <a:t>An endoluminal stent can be placed inside an esophageal cancer to improve eating</a:t>
            </a:r>
          </a:p>
        </p:txBody>
      </p:sp>
      <p:pic>
        <p:nvPicPr>
          <p:cNvPr descr="https://deidt7p41jzcy.cloudfront.net/wallflex_eso.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a:t>
            </a:r>
          </a:p>
        </p:txBody>
      </p:sp>
      <p:sp>
        <p:nvSpPr>
          <p:cNvPr id="3" name="Content Placeholder 2"/>
          <p:cNvSpPr>
            <a:spLocks noGrp="1"/>
          </p:cNvSpPr>
          <p:nvPr>
            <p:ph idx="1" sz="half"/>
          </p:nvPr>
        </p:nvSpPr>
        <p:spPr/>
        <p:txBody>
          <a:bodyPr/>
          <a:lstStyle/>
          <a:p>
            <a:pPr lvl="0" indent="0" marL="0">
              <a:buNone/>
            </a:pPr>
            <a:r>
              <a:rPr/>
              <a:t>An endoluminal stent can be placed inside an esophageal cancer to improve eating</a:t>
            </a:r>
          </a:p>
        </p:txBody>
      </p:sp>
      <p:pic>
        <p:nvPicPr>
          <p:cNvPr descr="https://deidt7p41jzcy.cloudfront.net/nci_stent_433292.jpg" id="0" name="Picture 1"/>
          <p:cNvPicPr>
            <a:picLocks noGrp="1" noChangeAspect="1"/>
          </p:cNvPicPr>
          <p:nvPr/>
        </p:nvPicPr>
        <p:blipFill>
          <a:blip r:embed="rId2"/>
          <a:stretch>
            <a:fillRect/>
          </a:stretch>
        </p:blipFill>
        <p:spPr bwMode="auto">
          <a:xfrm>
            <a:off x="4724400" y="1193800"/>
            <a:ext cx="38862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Endoluminal Stents</a:t>
            </a:r>
          </a:p>
        </p:txBody>
      </p:sp>
      <p:sp>
        <p:nvSpPr>
          <p:cNvPr id="3" name="Content Placeholder 2"/>
          <p:cNvSpPr>
            <a:spLocks noGrp="1"/>
          </p:cNvSpPr>
          <p:nvPr>
            <p:ph idx="1"/>
          </p:nvPr>
        </p:nvSpPr>
        <p:spPr/>
        <p:txBody>
          <a:bodyPr/>
          <a:lstStyle/>
          <a:p>
            <a:pPr lvl="0" indent="0" marL="0">
              <a:buNone/>
            </a:pPr>
            <a:r>
              <a:rPr/>
              <a:t>Advantages:</a:t>
            </a:r>
          </a:p>
          <a:p>
            <a:pPr lvl="0"/>
            <a:r>
              <a:rPr/>
              <a:t>Outpatient endoscopic procedure (no surgery)</a:t>
            </a:r>
          </a:p>
          <a:p>
            <a:pPr lvl="0"/>
            <a:r>
              <a:rPr/>
              <a:t>Can improve swallowing</a:t>
            </a:r>
          </a:p>
          <a:p>
            <a:pPr lvl="0" indent="0" marL="0">
              <a:buNone/>
            </a:pPr>
            <a:r>
              <a:rPr/>
              <a:t>Disadvantages:</a:t>
            </a:r>
          </a:p>
          <a:p>
            <a:pPr lvl="0"/>
            <a:r>
              <a:rPr/>
              <a:t>Discomfort and reflux</a:t>
            </a:r>
          </a:p>
          <a:p>
            <a:pPr lvl="0"/>
            <a:r>
              <a:rPr/>
              <a:t>Can make surgery to remove esophagus more complicated</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 - Esophagus</a:t>
            </a:r>
          </a:p>
        </p:txBody>
      </p:sp>
      <p:sp>
        <p:nvSpPr>
          <p:cNvPr id="3" name="Content Placeholder 2"/>
          <p:cNvSpPr>
            <a:spLocks noGrp="1"/>
          </p:cNvSpPr>
          <p:nvPr>
            <p:ph idx="1"/>
          </p:nvPr>
        </p:nvSpPr>
        <p:spPr/>
        <p:txBody>
          <a:bodyPr/>
          <a:lstStyle/>
          <a:p>
            <a:pPr lvl="0" indent="0" marL="0">
              <a:buNone/>
            </a:pPr>
            <a:r>
              <a:rPr/>
              <a:t>Radiation therapy to the esophagus can improve swallowing. There are two approaches:</a:t>
            </a:r>
          </a:p>
          <a:p>
            <a:pPr lvl="0" indent="0" marL="0">
              <a:buNone/>
            </a:pPr>
            <a:r>
              <a:rPr b="1"/>
              <a:t>Short Course</a:t>
            </a:r>
          </a:p>
          <a:p>
            <a:pPr lvl="0"/>
            <a:r>
              <a:rPr/>
              <a:t>10 treatments over 2 weeks</a:t>
            </a:r>
          </a:p>
          <a:p>
            <a:pPr lvl="0" indent="0" marL="0">
              <a:buNone/>
            </a:pPr>
            <a:r>
              <a:rPr b="1"/>
              <a:t>Conventional Dosing</a:t>
            </a:r>
          </a:p>
          <a:p>
            <a:pPr lvl="0"/>
            <a:r>
              <a:rPr/>
              <a:t>25-30 treatment over 5-6 weeks</a:t>
            </a:r>
          </a:p>
          <a:p>
            <a:pPr lvl="0"/>
            <a:r>
              <a:rPr/>
              <a:t>Usually combined with low-dose chemo</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 - Bone</a:t>
            </a:r>
          </a:p>
        </p:txBody>
      </p:sp>
      <p:sp>
        <p:nvSpPr>
          <p:cNvPr id="3" name="Content Placeholder 2"/>
          <p:cNvSpPr>
            <a:spLocks noGrp="1"/>
          </p:cNvSpPr>
          <p:nvPr>
            <p:ph idx="1"/>
          </p:nvPr>
        </p:nvSpPr>
        <p:spPr/>
        <p:txBody>
          <a:bodyPr/>
          <a:lstStyle/>
          <a:p>
            <a:pPr lvl="0" indent="0" marL="0">
              <a:buNone/>
            </a:pPr>
            <a:r>
              <a:rPr/>
              <a:t>For patients with metastasis to bone causing pain</a:t>
            </a:r>
          </a:p>
          <a:p>
            <a:pPr lvl="0"/>
            <a:r>
              <a:rPr/>
              <a:t>Radiation can provide pain relief</a:t>
            </a:r>
          </a:p>
          <a:p>
            <a:pPr lvl="0"/>
            <a:r>
              <a:rPr/>
              <a:t>Typically 10 daily treatments over two weeks</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If you do not have a PCP, call our referral line at (844) 235-6998</a:t>
            </a: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indent="0" marL="0">
              <a:buNone/>
            </a:pPr>
            <a:br/>
          </a:p>
          <a:p>
            <a:pPr lvl="0"/>
            <a:r>
              <a:rPr/>
              <a:t>Critical to good communication with your cancer care team</a:t>
            </a:r>
          </a:p>
          <a:p>
            <a:pPr lvl="0"/>
            <a:r>
              <a:rPr/>
              <a:t>Available for desktop or laptop or phone</a:t>
            </a:r>
          </a:p>
          <a:p>
            <a:pPr lvl="0"/>
            <a:r>
              <a:rPr/>
              <a:t>Sign up at my.atriumhealth.org</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
        <p:nvSpPr>
          <p:cNvPr id="3" name="Content Placeholder 2"/>
          <p:cNvSpPr>
            <a:spLocks noGrp="1"/>
          </p:cNvSpPr>
          <p:nvPr>
            <p:ph idx="1"/>
          </p:nvPr>
        </p:nvSpPr>
        <p:spPr/>
        <p:txBody>
          <a:bodyPr/>
          <a:lstStyle/>
          <a:p>
            <a:pPr lvl="0"/>
            <a:r>
              <a:rPr/>
              <a:t>Important to reduce the risk of complications from cancer treatment</a:t>
            </a:r>
          </a:p>
          <a:p>
            <a:pPr lvl="0"/>
            <a:r>
              <a:rPr/>
              <a:t>Goal is 30min/day of vigorous exercise 6 days/week</a:t>
            </a:r>
          </a:p>
          <a:p>
            <a:pPr lvl="1"/>
            <a:r>
              <a:rPr/>
              <a:t>Working hard enough that you can’t carry a conversation</a:t>
            </a:r>
          </a:p>
          <a:p>
            <a:pPr lvl="1"/>
            <a:r>
              <a:rPr/>
              <a:t>Start slow an build up</a:t>
            </a:r>
          </a:p>
          <a:p>
            <a:pPr lvl="1"/>
            <a:r>
              <a:rPr/>
              <a:t>Every day counts! (Aim for some activity every day)</a:t>
            </a: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it more difficult to get through cancer treatment</a:t>
            </a:r>
          </a:p>
          <a:p>
            <a:pPr lvl="1"/>
            <a:r>
              <a:rPr/>
              <a:t>Increases risk of complications after surgery</a:t>
            </a:r>
          </a:p>
          <a:p>
            <a:pPr lvl="0"/>
            <a:r>
              <a:rPr/>
              <a:t>Options for help with smoking cessation:</a:t>
            </a:r>
          </a:p>
          <a:p>
            <a:pPr lvl="1"/>
            <a:r>
              <a:rPr/>
              <a:t>NC Quit Line 1-800-QUIT-NOW (1-800-784-8669)</a:t>
            </a:r>
          </a:p>
          <a:p>
            <a:pPr lvl="1"/>
            <a:r>
              <a:rPr/>
              <a:t>American Lung Asssociation fredomfromsmoking.org</a:t>
            </a:r>
          </a:p>
          <a:p>
            <a:pPr lvl="1"/>
            <a:r>
              <a:rPr/>
              <a:t>1:1 Smoking Cessation Counseling Clinics (Metro Charlotte)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Anatomy</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Food moves from the throat</a:t>
                </a:r>
              </a:p>
              <a:p>
                <a:pPr lvl="0" indent="0" marL="0">
                  <a:buNone/>
                </a:pPr>
                <a14:m>
                  <m:oMath xmlns:m="http://schemas.openxmlformats.org/officeDocument/2006/math">
                    <m:r>
                      <m:rPr>
                        <m:sty m:val="p"/>
                      </m:rPr>
                      <m:t>→</m:t>
                    </m:r>
                  </m:oMath>
                </a14:m>
                <a:r>
                  <a:rPr/>
                  <a:t> esophagus</a:t>
                </a:r>
              </a:p>
              <a:p>
                <a:pPr lvl="0" indent="0" marL="0">
                  <a:buNone/>
                </a:pPr>
                <a14:m>
                  <m:oMath xmlns:m="http://schemas.openxmlformats.org/officeDocument/2006/math">
                    <m:r>
                      <m:rPr>
                        <m:sty m:val="p"/>
                      </m:rPr>
                      <m:t>→</m:t>
                    </m:r>
                  </m:oMath>
                </a14:m>
                <a:r>
                  <a:rPr/>
                  <a:t> stomach</a:t>
                </a:r>
              </a:p>
              <a:p>
                <a:pPr lvl="0" indent="0" marL="0">
                  <a:buNone/>
                </a:pPr>
                <a14:m>
                  <m:oMath xmlns:m="http://schemas.openxmlformats.org/officeDocument/2006/math">
                    <m:r>
                      <m:rPr>
                        <m:sty m:val="p"/>
                      </m:rPr>
                      <m:t>→</m:t>
                    </m:r>
                  </m:oMath>
                </a14:m>
                <a:r>
                  <a:rPr/>
                  <a:t> small bowel (jejunum)</a:t>
                </a:r>
              </a:p>
            </p:txBody>
          </p:sp>
        </mc:Choice>
      </mc:AlternateContent>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Hospice</a:t>
            </a:r>
          </a:p>
        </p:txBody>
      </p:sp>
      <p:sp>
        <p:nvSpPr>
          <p:cNvPr id="3" name="Content Placeholder 2"/>
          <p:cNvSpPr>
            <a:spLocks noGrp="1"/>
          </p:cNvSpPr>
          <p:nvPr>
            <p:ph idx="1"/>
          </p:nvPr>
        </p:nvSpPr>
        <p:spPr/>
        <p:txBody>
          <a:bodyPr/>
          <a:lstStyle/>
          <a:p>
            <a:pPr lvl="0" indent="0" marL="0">
              <a:buNone/>
            </a:pPr>
            <a:r>
              <a:rPr/>
              <a:t>Hospice provides end-of-life care for patients whose priority is treatment of symptoms rather than systemic therapy of the cancer.</a:t>
            </a:r>
          </a:p>
          <a:p>
            <a:pPr lvl="0"/>
            <a:r>
              <a:rPr/>
              <a:t>Usually provided in the home</a:t>
            </a:r>
          </a:p>
          <a:p>
            <a:pPr lvl="0"/>
            <a:r>
              <a:rPr/>
              <a:t>Residential hospice is available as an alternative</a:t>
            </a:r>
          </a:p>
          <a:p>
            <a:pPr lvl="0"/>
            <a:r>
              <a:rPr/>
              <a:t>Hospice team manages symptoms including pain managemnt</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Esophageal Cancer Staging</a:t>
            </a:r>
          </a:p>
        </p:txBody>
      </p:sp>
      <p:sp>
        <p:nvSpPr>
          <p:cNvPr id="3" name="Content Placeholder 2"/>
          <p:cNvSpPr>
            <a:spLocks noGrp="1"/>
          </p:cNvSpPr>
          <p:nvPr>
            <p:ph idx="1"/>
          </p:nvPr>
        </p:nvSpPr>
        <p:spPr/>
        <p:txBody>
          <a:bodyPr/>
          <a:lstStyle/>
          <a:p>
            <a:pPr lvl="0"/>
            <a:r>
              <a:rPr b="1"/>
              <a:t>T</a:t>
            </a:r>
            <a:r>
              <a:rPr/>
              <a:t> = Tumor - Depth of growth into the wall of the esophagus</a:t>
            </a:r>
          </a:p>
          <a:p>
            <a:pPr lvl="0"/>
            <a:r>
              <a:rPr b="1"/>
              <a:t>N</a:t>
            </a:r>
            <a:r>
              <a:rPr/>
              <a:t> = Nodes - Spread to the lymph nodes</a:t>
            </a:r>
          </a:p>
          <a:p>
            <a:pPr lvl="0"/>
            <a:r>
              <a:rPr b="1"/>
              <a:t>M</a:t>
            </a:r>
            <a:r>
              <a:rPr/>
              <a:t> = Metastasis - Spread to liver, lungs, or bone</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Metastatic Cancers</a:t>
            </a:r>
          </a:p>
        </p:txBody>
      </p:sp>
      <p:sp>
        <p:nvSpPr>
          <p:cNvPr id="3" name="Content Placeholder 2"/>
          <p:cNvSpPr>
            <a:spLocks noGrp="1"/>
          </p:cNvSpPr>
          <p:nvPr>
            <p:ph idx="1" sz="half"/>
          </p:nvPr>
        </p:nvSpPr>
        <p:spPr/>
        <p:txBody>
          <a:bodyPr/>
          <a:lstStyle/>
          <a:p>
            <a:pPr lvl="0" indent="0" marL="0">
              <a:buNone/>
            </a:pPr>
            <a:r>
              <a:rPr/>
              <a:t>Metastatic cancers spread from the esophagus to other parts of the body</a:t>
            </a:r>
          </a:p>
          <a:p>
            <a:pPr lvl="0"/>
            <a:r>
              <a:rPr b="1"/>
              <a:t>M0</a:t>
            </a:r>
            <a:r>
              <a:rPr/>
              <a:t> cancers have not spread to other parts of the body</a:t>
            </a:r>
          </a:p>
          <a:p>
            <a:pPr lvl="0"/>
            <a:r>
              <a:rPr b="1"/>
              <a:t>M1</a:t>
            </a:r>
            <a:r>
              <a:rPr/>
              <a:t> cancers have spread lungs, liver, or bone</a:t>
            </a:r>
          </a:p>
          <a:p>
            <a:pPr lvl="0" indent="0" marL="0">
              <a:buNone/>
            </a:pPr>
            <a:r>
              <a:rPr/>
              <a:t>M1 cancers is also known as Stage 4</a:t>
            </a:r>
          </a:p>
        </p:txBody>
      </p:sp>
      <p:pic>
        <p:nvPicPr>
          <p:cNvPr descr="https://deidt7p41jzcy.cloudfront.net/Eso_M_Stage.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Treatment Plan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a:r>
                  <a:rPr/>
                  <a:t>Superficial (T1) </a:t>
                </a:r>
                <a14:m>
                  <m:oMath xmlns:m="http://schemas.openxmlformats.org/officeDocument/2006/math">
                    <m:r>
                      <m:t>R</m:t>
                    </m:r>
                    <m:r>
                      <m:t>i</m:t>
                    </m:r>
                    <m:r>
                      <m:t>g</m:t>
                    </m:r>
                    <m:r>
                      <m:t>h</m:t>
                    </m:r>
                    <m:r>
                      <m:t>t</m:t>
                    </m:r>
                    <m:r>
                      <m:t>a</m:t>
                    </m:r>
                    <m:r>
                      <m:t>r</m:t>
                    </m:r>
                    <m:r>
                      <m:t>r</m:t>
                    </m:r>
                    <m:r>
                      <m:t>o</m:t>
                    </m:r>
                    <m:r>
                      <m:t>w</m:t>
                    </m:r>
                  </m:oMath>
                </a14:m>
                <a:r>
                  <a:rPr/>
                  <a:t> Endoscopic Therapy</a:t>
                </a:r>
              </a:p>
              <a:p>
                <a:pPr lvl="0"/>
                <a:r>
                  <a:rPr/>
                  <a:t>Localized (T1b/T2) </a:t>
                </a:r>
                <a14:m>
                  <m:oMath xmlns:m="http://schemas.openxmlformats.org/officeDocument/2006/math">
                    <m:r>
                      <m:t>R</m:t>
                    </m:r>
                    <m:r>
                      <m:t>i</m:t>
                    </m:r>
                    <m:r>
                      <m:t>g</m:t>
                    </m:r>
                    <m:r>
                      <m:t>h</m:t>
                    </m:r>
                    <m:r>
                      <m:t>t</m:t>
                    </m:r>
                    <m:r>
                      <m:t>a</m:t>
                    </m:r>
                    <m:r>
                      <m:t>r</m:t>
                    </m:r>
                    <m:r>
                      <m:t>r</m:t>
                    </m:r>
                    <m:r>
                      <m:t>o</m:t>
                    </m:r>
                    <m:r>
                      <m:t>w</m:t>
                    </m:r>
                  </m:oMath>
                </a14:m>
                <a:r>
                  <a:rPr/>
                  <a:t> Surgery</a:t>
                </a:r>
              </a:p>
              <a:p>
                <a:pPr lvl="0"/>
                <a:r>
                  <a:rPr/>
                  <a:t>Locally-advanced (T3/N1) </a:t>
                </a:r>
                <a14:m>
                  <m:oMath xmlns:m="http://schemas.openxmlformats.org/officeDocument/2006/math">
                    <m:r>
                      <m:rPr>
                        <m:sty m:val="p"/>
                      </m:rPr>
                      <m:t>⇒</m:t>
                    </m:r>
                  </m:oMath>
                </a14:m>
                <a:r>
                  <a:rPr/>
                  <a:t> Chemo </a:t>
                </a:r>
                <a14:m>
                  <m:oMath xmlns:m="http://schemas.openxmlformats.org/officeDocument/2006/math">
                    <m:r>
                      <m:rPr>
                        <m:sty m:val="p"/>
                      </m:rPr>
                      <m:t>±</m:t>
                    </m:r>
                  </m:oMath>
                </a14:m>
                <a:r>
                  <a:rPr/>
                  <a:t> Radiation </a:t>
                </a:r>
                <a14:m>
                  <m:oMath xmlns:m="http://schemas.openxmlformats.org/officeDocument/2006/math">
                    <m:r>
                      <m:rPr>
                        <m:sty m:val="p"/>
                      </m:rPr>
                      <m:t>→</m:t>
                    </m:r>
                  </m:oMath>
                </a14:m>
                <a:r>
                  <a:rPr/>
                  <a:t>Surgery</a:t>
                </a:r>
              </a:p>
              <a:p>
                <a:pPr lvl="0"/>
                <a:r>
                  <a:rPr/>
                  <a:t>Metastatic (M1) </a:t>
                </a:r>
                <a14:m>
                  <m:oMath xmlns:m="http://schemas.openxmlformats.org/officeDocument/2006/math">
                    <m:r>
                      <m:rPr>
                        <m:sty m:val="p"/>
                      </m:rPr>
                      <m:t>⇒</m:t>
                    </m:r>
                  </m:oMath>
                </a14:m>
                <a:r>
                  <a:rPr/>
                  <a:t> Systemic Therapy </a:t>
                </a:r>
                <a14:m>
                  <m:oMath xmlns:m="http://schemas.openxmlformats.org/officeDocument/2006/math">
                    <m:r>
                      <m:rPr>
                        <m:sty m:val="p"/>
                      </m:rPr>
                      <m:t>±</m:t>
                    </m:r>
                  </m:oMath>
                </a14:m>
                <a:r>
                  <a:rPr/>
                  <a:t> Radiation</a:t>
                </a:r>
              </a:p>
            </p:txBody>
          </p:sp>
        </mc:Choice>
      </mc:AlternateContent>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Systemic Therapy</a:t>
            </a:r>
          </a:p>
        </p:txBody>
      </p:sp>
      <p:sp>
        <p:nvSpPr>
          <p:cNvPr id="3" name="Content Placeholder 2"/>
          <p:cNvSpPr>
            <a:spLocks noGrp="1"/>
          </p:cNvSpPr>
          <p:nvPr>
            <p:ph idx="1"/>
          </p:nvPr>
        </p:nvSpPr>
        <p:spPr/>
        <p:txBody>
          <a:bodyPr/>
          <a:lstStyle/>
          <a:p>
            <a:pPr lvl="0" indent="0" marL="0">
              <a:buNone/>
            </a:pPr>
            <a:r>
              <a:rPr/>
              <a:t>Systemic therapy is administered intravenously (or by mouth) and circulates to kill cancer cells anywhere in the body.</a:t>
            </a:r>
          </a:p>
          <a:p>
            <a:pPr lvl="0"/>
            <a:r>
              <a:rPr/>
              <a:t>Chemotherapy (FOLFOX)</a:t>
            </a:r>
          </a:p>
          <a:p>
            <a:pPr lvl="0"/>
            <a:r>
              <a:rPr/>
              <a:t>Immunotherapy (nivolumab, pembrolizumab)</a:t>
            </a:r>
          </a:p>
          <a:p>
            <a:pPr lvl="0"/>
            <a:r>
              <a:rPr/>
              <a:t>Hormone therapy (herceptin)</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Therapy</a:t>
            </a:r>
          </a:p>
        </p:txBody>
      </p:sp>
      <p:sp>
        <p:nvSpPr>
          <p:cNvPr id="3" name="Content Placeholder 2"/>
          <p:cNvSpPr>
            <a:spLocks noGrp="1"/>
          </p:cNvSpPr>
          <p:nvPr>
            <p:ph idx="1"/>
          </p:nvPr>
        </p:nvSpPr>
        <p:spPr/>
        <p:txBody>
          <a:bodyPr/>
          <a:lstStyle/>
          <a:p>
            <a:pPr lvl="0"/>
            <a:r>
              <a:rPr/>
              <a:t>Symptom control</a:t>
            </a:r>
          </a:p>
          <a:p>
            <a:pPr lvl="0"/>
            <a:r>
              <a:rPr/>
              <a:t>Prolong life</a:t>
            </a:r>
          </a:p>
          <a:p>
            <a:pPr lvl="0"/>
            <a:r>
              <a:rPr/>
              <a:t>Minimize symptoms due to treatment</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Systemic Therapy</a:t>
            </a:r>
          </a:p>
        </p:txBody>
      </p:sp>
      <p:sp>
        <p:nvSpPr>
          <p:cNvPr id="3" name="Content Placeholder 2"/>
          <p:cNvSpPr>
            <a:spLocks noGrp="1"/>
          </p:cNvSpPr>
          <p:nvPr>
            <p:ph idx="1"/>
          </p:nvPr>
        </p:nvSpPr>
        <p:spPr/>
        <p:txBody>
          <a:bodyPr/>
          <a:lstStyle/>
          <a:p>
            <a:pPr lvl="0" indent="0" marL="0">
              <a:buNone/>
            </a:pPr>
            <a:r>
              <a:rPr/>
              <a:t>By shrinking tumor and decreasing cancer burden</a:t>
            </a:r>
          </a:p>
          <a:p>
            <a:pPr lvl="0"/>
            <a:r>
              <a:rPr/>
              <a:t>Can improve symptoms</a:t>
            </a:r>
          </a:p>
          <a:p>
            <a:pPr lvl="0"/>
            <a:r>
              <a:rPr/>
              <a:t>Can prolong life</a:t>
            </a:r>
          </a:p>
          <a:p>
            <a:pPr lvl="0" indent="0" marL="0">
              <a:buNone/>
            </a:pPr>
            <a:r>
              <a:rPr/>
              <a:t>Goals:</a:t>
            </a:r>
          </a:p>
          <a:p>
            <a:pPr lvl="0"/>
            <a:r>
              <a:rPr/>
              <a:t>Maximize cancer shrinkage</a:t>
            </a:r>
          </a:p>
          <a:p>
            <a:pPr lvl="0"/>
            <a:r>
              <a:rPr/>
              <a:t>Minimize side-effects due to therapy</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Radiation Therapy</a:t>
            </a:r>
          </a:p>
        </p:txBody>
      </p:sp>
      <p:sp>
        <p:nvSpPr>
          <p:cNvPr id="3" name="Content Placeholder 2"/>
          <p:cNvSpPr>
            <a:spLocks noGrp="1"/>
          </p:cNvSpPr>
          <p:nvPr>
            <p:ph idx="1"/>
          </p:nvPr>
        </p:nvSpPr>
        <p:spPr/>
        <p:txBody>
          <a:bodyPr/>
          <a:lstStyle/>
          <a:p>
            <a:pPr lvl="0" indent="0" marL="0">
              <a:buNone/>
            </a:pPr>
            <a:r>
              <a:rPr/>
              <a:t>Radiation uses high-energy x-rays to kill cancer cells</a:t>
            </a:r>
          </a:p>
          <a:p>
            <a:pPr lvl="0"/>
            <a:r>
              <a:rPr/>
              <a:t>Bone metastasis: Can relieve pain</a:t>
            </a:r>
          </a:p>
          <a:p>
            <a:pPr lvl="0"/>
            <a:r>
              <a:rPr/>
              <a:t>Esophagus: Can shrink tumor and improve eating</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Stage IV Cancer of the Esophagus and GE Junction</dc:title>
  <dc:creator/>
  <cp:keywords/>
  <dcterms:created xsi:type="dcterms:W3CDTF">2025-01-09T21:34:40Z</dcterms:created>
  <dcterms:modified xsi:type="dcterms:W3CDTF">2025-01-09T21:34:40Z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