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4" Type="http://schemas.openxmlformats.org/officeDocument/2006/relationships/viewProps" Target="viewProps.xml" /><Relationship Id="rId13" Type="http://schemas.openxmlformats.org/officeDocument/2006/relationships/presProps" Target="presProps.xml" /><Relationship Id="rId1" Type="http://schemas.openxmlformats.org/officeDocument/2006/relationships/slideMaster" Target="slideMasters/slideMaster1.xml" /><Relationship Id="rId16" Type="http://schemas.openxmlformats.org/officeDocument/2006/relationships/tableStyles" Target="tableStyles.xml" /><Relationship Id="rId15"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baseline="0">
                <a:latin typeface="Lato Semibold" panose="020F0502020204030203"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graphicFrame>
        <p:nvGraphicFramePr>
          <p:cNvPr id="7" name="Table 6">
            <a:extLst>
              <a:ext uri="{FF2B5EF4-FFF2-40B4-BE49-F238E27FC236}">
                <a16:creationId xmlns:a16="http://schemas.microsoft.com/office/drawing/2014/main" id="{40E5F148-B214-9ED5-96D2-C8C952B333EC}"/>
              </a:ext>
            </a:extLst>
          </p:cNvPr>
          <p:cNvGraphicFramePr>
            <a:graphicFrameLocks noGrp="1"/>
          </p:cNvGraphicFramePr>
          <p:nvPr userDrawn="1">
            <p:extLst>
              <p:ext uri="{D42A27DB-BD31-4B8C-83A1-F6EECF244321}">
                <p14:modId xmlns:p14="http://schemas.microsoft.com/office/powerpoint/2010/main" val="1121345573"/>
              </p:ext>
            </p:extLst>
          </p:nvPr>
        </p:nvGraphicFramePr>
        <p:xfrm>
          <a:off x="1524000" y="539750"/>
          <a:ext cx="6096000" cy="91440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271011269"/>
                    </a:ext>
                  </a:extLst>
                </a:gridCol>
                <a:gridCol w="2032000">
                  <a:extLst>
                    <a:ext uri="{9D8B030D-6E8A-4147-A177-3AD203B41FA5}">
                      <a16:colId xmlns:a16="http://schemas.microsoft.com/office/drawing/2014/main" val="2080703046"/>
                    </a:ext>
                  </a:extLst>
                </a:gridCol>
                <a:gridCol w="2032000">
                  <a:extLst>
                    <a:ext uri="{9D8B030D-6E8A-4147-A177-3AD203B41FA5}">
                      <a16:colId xmlns:a16="http://schemas.microsoft.com/office/drawing/2014/main" val="1138284043"/>
                    </a:ext>
                  </a:extLst>
                </a:gridCol>
              </a:tblGrid>
              <a:tr h="370840">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769229322"/>
                  </a:ext>
                </a:extLst>
              </a:tr>
              <a:tr h="370840">
                <a:tc>
                  <a:txBody>
                    <a:bodyPr/>
                    <a:lstStyle/>
                    <a:p>
                      <a:endParaRPr lang="en-US" sz="240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84196425"/>
                  </a:ext>
                </a:extLst>
              </a:tr>
            </a:tbl>
          </a:graphicData>
        </a:graphic>
      </p:graphicFrame>
    </p:spTree>
    <p:extLst>
      <p:ext uri="{BB962C8B-B14F-4D97-AF65-F5344CB8AC3E}">
        <p14:creationId xmlns:p14="http://schemas.microsoft.com/office/powerpoint/2010/main" val="293978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r>
              <a:rPr lang="en-US" dirty="0"/>
              <a:t>Click to edit Master title style</a:t>
            </a:r>
          </a:p>
        </p:txBody>
      </p:sp>
      <p:sp>
        <p:nvSpPr>
          <p:cNvPr id="3" name="Content Placeholder 2"/>
          <p:cNvSpPr>
            <a:spLocks noGrp="1"/>
          </p:cNvSpPr>
          <p:nvPr>
            <p:ph idx="1"/>
          </p:nvPr>
        </p:nvSpPr>
        <p:spPr>
          <a:xfrm>
            <a:off x="284309" y="960504"/>
            <a:ext cx="8552330" cy="3977017"/>
          </a:xfrm>
        </p:spPr>
        <p:txBody>
          <a:bodyPr/>
          <a:lstStyle>
            <a:lvl1pPr marL="228600" indent="-228600">
              <a:tabLst/>
              <a:defRPr sz="2800"/>
            </a:lvl1pPr>
            <a:lvl2pPr>
              <a:defRPr sz="2800"/>
            </a:lvl2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r>
              <a:rPr lang="en-US" dirty="0"/>
              <a:t>Click to edit Master title style</a:t>
            </a:r>
          </a:p>
        </p:txBody>
      </p:sp>
      <p:sp>
        <p:nvSpPr>
          <p:cNvPr id="3" name="Content Placeholder 2"/>
          <p:cNvSpPr>
            <a:spLocks noGrp="1"/>
          </p:cNvSpPr>
          <p:nvPr>
            <p:ph sz="half" idx="1"/>
          </p:nvPr>
        </p:nvSpPr>
        <p:spPr>
          <a:xfrm>
            <a:off x="315045" y="1200151"/>
            <a:ext cx="4180755" cy="3737370"/>
          </a:xfrm>
        </p:spPr>
        <p:txBody>
          <a:bodyPr/>
          <a:lstStyle>
            <a:lvl1pPr marL="174625" indent="-174625">
              <a:tabLst/>
              <a:defRPr sz="2800" baseline="0">
                <a:latin typeface="Lato Medium" panose="020F0502020204030203" pitchFamily="34" charset="0"/>
              </a:defRPr>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199" y="1200151"/>
            <a:ext cx="4196123" cy="3737370"/>
          </a:xfrm>
        </p:spPr>
        <p:txBody>
          <a:bodyPr/>
          <a:lstStyle>
            <a:lvl1pPr marL="174625" indent="-174625">
              <a:tabLst/>
              <a:defRPr sz="2800" baseline="0">
                <a:latin typeface="Lato Medium" panose="020F0502020204030203" pitchFamily="34" charset="0"/>
              </a:defRPr>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8" name="Footer Placeholder 7"/>
          <p:cNvSpPr>
            <a:spLocks noGrp="1"/>
          </p:cNvSpPr>
          <p:nvPr>
            <p:ph type="ftr" sz="quarter" idx="11"/>
          </p:nvPr>
        </p:nvSpPr>
        <p:spPr>
          <a:xfrm>
            <a:off x="3124200" y="4767263"/>
            <a:ext cx="2895600" cy="273844"/>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Lato Semibold" panose="020F0502020204030203" pitchFamily="34" charset="0"/>
              </a:defRPr>
            </a:lvl1pPr>
          </a:lstStyle>
          <a:p>
            <a:r>
              <a:rPr lang="en-US" dirty="0"/>
              <a:t>Click to edit Master title style</a:t>
            </a:r>
          </a:p>
        </p:txBody>
      </p:sp>
      <p:sp>
        <p:nvSpPr>
          <p:cNvPr id="3" name="Date Placeholder 2"/>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4" name="Footer Placeholder 3"/>
          <p:cNvSpPr>
            <a:spLocks noGrp="1"/>
          </p:cNvSpPr>
          <p:nvPr>
            <p:ph type="ftr" sz="quarter" idx="11"/>
          </p:nvPr>
        </p:nvSpPr>
        <p:spPr>
          <a:xfrm>
            <a:off x="3124200" y="4767263"/>
            <a:ext cx="2895600" cy="273844"/>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3" name="Footer Placeholder 2"/>
          <p:cNvSpPr>
            <a:spLocks noGrp="1"/>
          </p:cNvSpPr>
          <p:nvPr>
            <p:ph type="ftr" sz="quarter" idx="11"/>
          </p:nvPr>
        </p:nvSpPr>
        <p:spPr>
          <a:xfrm>
            <a:off x="3124200" y="4767263"/>
            <a:ext cx="2895600" cy="273844"/>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716105"/>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998924"/>
            <a:ext cx="8229600" cy="3938597"/>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42900" eaLnBrk="1" hangingPunct="1" latinLnBrk="0" rtl="0">
        <a:spcBef>
          <a:spcPct val="0"/>
        </a:spcBef>
        <a:buNone/>
        <a:defRPr baseline="0" kern="1200" sz="3300">
          <a:solidFill>
            <a:schemeClr val="tx1"/>
          </a:solidFill>
          <a:latin charset="0" panose="020F0502020204030203" pitchFamily="34" typeface="Lato Semibold"/>
          <a:ea typeface="+mj-ea"/>
          <a:cs typeface="+mj-cs"/>
        </a:defRPr>
      </a:lvl1pPr>
    </p:titleStyle>
    <p:bodyStyle>
      <a:lvl1pPr algn="l" defTabSz="342900" eaLnBrk="1" hangingPunct="1" indent="-342900" latinLnBrk="0" marL="342900" rtl="0">
        <a:spcBef>
          <a:spcPct val="20000"/>
        </a:spcBef>
        <a:buFont typeface="Arial"/>
        <a:buChar char="•"/>
        <a:defRPr baseline="0" kern="1200" sz="2400">
          <a:solidFill>
            <a:schemeClr val="tx1"/>
          </a:solidFill>
          <a:latin charset="0" panose="020F0502020204030203" pitchFamily="34" typeface="Lato Medium"/>
          <a:ea typeface="+mn-ea"/>
          <a:cs typeface="+mn-cs"/>
        </a:defRPr>
      </a:lvl1pPr>
      <a:lvl2pPr algn="l" defTabSz="342900" eaLnBrk="1" hangingPunct="1" indent="-342900" latinLnBrk="0" marL="685800" rtl="0">
        <a:spcBef>
          <a:spcPct val="20000"/>
        </a:spcBef>
        <a:buFont typeface="Arial"/>
        <a:buChar char="–"/>
        <a:defRPr baseline="0" kern="1200" sz="2100">
          <a:solidFill>
            <a:schemeClr val="tx1"/>
          </a:solidFill>
          <a:latin charset="0" panose="020F0502020204030203" pitchFamily="34" typeface="Lato Medium"/>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4.png" /><Relationship Id="rId2" Type="http://schemas.openxmlformats.org/officeDocument/2006/relationships/image" Target="../media/image3.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Nutrition</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Jejunostomy Feeds with Diabetes</a:t>
            </a:r>
          </a:p>
        </p:txBody>
      </p:sp>
      <p:sp>
        <p:nvSpPr>
          <p:cNvPr id="3" name="Content Placeholder 2"/>
          <p:cNvSpPr>
            <a:spLocks noGrp="1"/>
          </p:cNvSpPr>
          <p:nvPr>
            <p:ph idx="1"/>
          </p:nvPr>
        </p:nvSpPr>
        <p:spPr/>
        <p:txBody>
          <a:bodyPr/>
          <a:lstStyle/>
          <a:p>
            <a:pPr lvl="0" indent="0" marL="0">
              <a:buNone/>
            </a:pPr>
            <a:r>
              <a:rPr/>
              <a:t>Jejunostomy feedings elevate blood sugars</a:t>
            </a:r>
          </a:p>
          <a:p>
            <a:pPr lvl="0"/>
            <a:r>
              <a:rPr/>
              <a:t>Insulin may be required along with feeds</a:t>
            </a:r>
          </a:p>
          <a:p>
            <a:pPr lvl="0" indent="0" marL="0">
              <a:buNone/>
            </a:pPr>
            <a:r>
              <a:rPr/>
              <a:t>Typical Pattern for tube feeds</a:t>
            </a:r>
          </a:p>
          <a:p>
            <a:pPr lvl="0"/>
            <a:r>
              <a:rPr/>
              <a:t>Feeds run via pump from 6pm to 10am</a:t>
            </a:r>
          </a:p>
          <a:p>
            <a:pPr lvl="0"/>
            <a:r>
              <a:rPr/>
              <a:t>Insulin at 6pm (70/30 insulin)</a:t>
            </a:r>
          </a:p>
          <a:p>
            <a:pPr lvl="0"/>
            <a:r>
              <a:rPr/>
              <a:t>Insulin at Midnight (70/30 insulin)</a:t>
            </a:r>
          </a:p>
          <a:p>
            <a:pPr lvl="0"/>
            <a:r>
              <a:rPr/>
              <a:t>No insulin if tube feedings are not run</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Jejunostomy Video</a:t>
            </a:r>
          </a:p>
        </p:txBody>
      </p:sp>
      <p:sp>
        <p:nvSpPr>
          <p:cNvPr id="3" name="Content Placeholder 2"/>
          <p:cNvSpPr>
            <a:spLocks noGrp="1"/>
          </p:cNvSpPr>
          <p:nvPr>
            <p:ph idx="1" sz="half"/>
          </p:nvPr>
        </p:nvSpPr>
        <p:spPr/>
        <p:txBody>
          <a:bodyPr/>
          <a:lstStyle/>
          <a:p>
            <a:pPr lvl="0" indent="0" marL="0">
              <a:buNone/>
            </a:pPr>
            <a:r>
              <a:rPr/>
              <a:t>A video is available to help become familiar with the feeding jejunostomy</a:t>
            </a:r>
          </a:p>
        </p:txBody>
      </p:sp>
      <p:pic>
        <p:nvPicPr>
          <p:cNvPr descr="https://deidt7p41jzcy.cloudfront.net/jejunostomy_qrcode.png" id="0" name="Picture 1"/>
          <p:cNvPicPr>
            <a:picLocks noGrp="1" noChangeAspect="1"/>
          </p:cNvPicPr>
          <p:nvPr/>
        </p:nvPicPr>
        <p:blipFill>
          <a:blip r:embed="rId2"/>
          <a:stretch>
            <a:fillRect/>
          </a:stretch>
        </p:blipFill>
        <p:spPr bwMode="auto">
          <a:xfrm>
            <a:off x="5067300" y="1193800"/>
            <a:ext cx="3327400" cy="37338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GI Tract Anatomy</a:t>
            </a:r>
          </a:p>
        </p:txBody>
      </p:sp>
      <p:sp>
        <p:nvSpPr>
          <p:cNvPr id="3" name="Content Placeholder 2"/>
          <p:cNvSpPr>
            <a:spLocks noGrp="1"/>
          </p:cNvSpPr>
          <p:nvPr>
            <p:ph idx="1" sz="half"/>
          </p:nvPr>
        </p:nvSpPr>
        <p:spPr/>
        <p:txBody>
          <a:bodyPr/>
          <a:lstStyle/>
          <a:p>
            <a:pPr lvl="0"/>
            <a:r>
              <a:rPr/>
              <a:t>Esophagus delivers food to the stomach</a:t>
            </a:r>
          </a:p>
          <a:p>
            <a:pPr lvl="0"/>
            <a:r>
              <a:rPr/>
              <a:t>Stomach stores food and delivers it in small quantities to the jejunum</a:t>
            </a:r>
          </a:p>
          <a:p>
            <a:pPr lvl="0"/>
            <a:r>
              <a:rPr/>
              <a:t>Jejunum begins digestion in the small intestines</a:t>
            </a:r>
          </a:p>
        </p:txBody>
      </p:sp>
      <p:pic>
        <p:nvPicPr>
          <p:cNvPr descr="https://deidt7p41jzcy.cloudfront.net/Eso_Anatomy_Labels.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Protein Needs</a:t>
            </a:r>
          </a:p>
        </p:txBody>
      </p:sp>
      <p:sp>
        <p:nvSpPr>
          <p:cNvPr id="3" name="Content Placeholder 2"/>
          <p:cNvSpPr>
            <a:spLocks noGrp="1"/>
          </p:cNvSpPr>
          <p:nvPr>
            <p:ph idx="1" sz="half"/>
          </p:nvPr>
        </p:nvSpPr>
        <p:spPr/>
        <p:txBody>
          <a:bodyPr/>
          <a:lstStyle/>
          <a:p>
            <a:pPr lvl="0"/>
            <a:r>
              <a:rPr/>
              <a:t>Men: Average 75 grams/day</a:t>
            </a:r>
          </a:p>
          <a:p>
            <a:pPr lvl="0"/>
            <a:r>
              <a:rPr/>
              <a:t>Women: Average 60 grams/day</a:t>
            </a:r>
          </a:p>
          <a:p>
            <a:pPr lvl="0" indent="0" marL="0">
              <a:buNone/>
            </a:pPr>
            <a:r>
              <a:rPr/>
              <a:t>Protein Shakes provide protein with minimal sugar</a:t>
            </a:r>
          </a:p>
        </p:txBody>
      </p:sp>
      <p:pic>
        <p:nvPicPr>
          <p:cNvPr descr="https://deidt7p41jzcy.cloudfront.net/protein_shakes.png" id="0" name="Picture 1"/>
          <p:cNvPicPr>
            <a:picLocks noGrp="1" noChangeAspect="1"/>
          </p:cNvPicPr>
          <p:nvPr/>
        </p:nvPicPr>
        <p:blipFill>
          <a:blip r:embed="rId2"/>
          <a:stretch>
            <a:fillRect/>
          </a:stretch>
        </p:blipFill>
        <p:spPr bwMode="auto">
          <a:xfrm>
            <a:off x="5067300" y="1193800"/>
            <a:ext cx="3327400" cy="37338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Feeding Tubes</a:t>
            </a:r>
          </a:p>
        </p:txBody>
      </p:sp>
      <p:pic>
        <p:nvPicPr>
          <p:cNvPr descr="https://deidt7p41jzcy.cloudfront.net/jtube_ai.png" id="0" name="Picture 1"/>
          <p:cNvPicPr>
            <a:picLocks noGrp="1" noChangeAspect="1"/>
          </p:cNvPicPr>
          <p:nvPr/>
        </p:nvPicPr>
        <p:blipFill>
          <a:blip r:embed="rId2"/>
          <a:stretch>
            <a:fillRect/>
          </a:stretch>
        </p:blipFill>
        <p:spPr bwMode="auto">
          <a:xfrm>
            <a:off x="571500" y="1193800"/>
            <a:ext cx="3644900" cy="3733800"/>
          </a:xfrm>
          <a:prstGeom prst="rect">
            <a:avLst/>
          </a:prstGeom>
          <a:noFill/>
          <a:ln w="9525">
            <a:noFill/>
            <a:headEnd/>
            <a:tailEnd/>
          </a:ln>
        </p:spPr>
      </p:pic>
      <p:pic>
        <p:nvPicPr>
          <p:cNvPr descr="https://deidt7p41jzcy.cloudfront.net/gtube_ai.png" id="0" name="Picture 1"/>
          <p:cNvPicPr>
            <a:picLocks noGrp="1" noChangeAspect="1"/>
          </p:cNvPicPr>
          <p:nvPr/>
        </p:nvPicPr>
        <p:blipFill>
          <a:blip r:embed="rId3"/>
          <a:stretch>
            <a:fillRect/>
          </a:stretch>
        </p:blipFill>
        <p:spPr bwMode="auto">
          <a:xfrm>
            <a:off x="4902200" y="1193800"/>
            <a:ext cx="3644900" cy="37338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Gastrostomy Tube</a:t>
            </a:r>
          </a:p>
        </p:txBody>
      </p:sp>
      <p:sp>
        <p:nvSpPr>
          <p:cNvPr id="3" name="Content Placeholder 2"/>
          <p:cNvSpPr>
            <a:spLocks noGrp="1"/>
          </p:cNvSpPr>
          <p:nvPr>
            <p:ph idx="1"/>
          </p:nvPr>
        </p:nvSpPr>
        <p:spPr/>
        <p:txBody>
          <a:bodyPr/>
          <a:lstStyle/>
          <a:p>
            <a:pPr lvl="0" indent="0" marL="0">
              <a:buNone/>
            </a:pPr>
            <a:r>
              <a:rPr/>
              <a:t>Feeding Gastrostomy</a:t>
            </a:r>
          </a:p>
          <a:p>
            <a:pPr lvl="0"/>
            <a:r>
              <a:rPr/>
              <a:t>Feeding with a syringe several times per day.</a:t>
            </a:r>
          </a:p>
          <a:p>
            <a:pPr lvl="0"/>
            <a:r>
              <a:rPr/>
              <a:t>Tube can be hidden underneath clothing</a:t>
            </a:r>
          </a:p>
          <a:p>
            <a:pPr lvl="0"/>
            <a:r>
              <a:rPr/>
              <a:t>Tube does not interfere with eating by mouth</a:t>
            </a:r>
          </a:p>
          <a:p>
            <a:pPr lvl="0"/>
            <a:r>
              <a:rPr/>
              <a:t>Removed easily in the office when no longer needed</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Gastrostomy Tube Methods</a:t>
            </a:r>
          </a:p>
        </p:txBody>
      </p:sp>
      <p:sp>
        <p:nvSpPr>
          <p:cNvPr id="3" name="Content Placeholder 2"/>
          <p:cNvSpPr>
            <a:spLocks noGrp="1"/>
          </p:cNvSpPr>
          <p:nvPr>
            <p:ph idx="1"/>
          </p:nvPr>
        </p:nvSpPr>
        <p:spPr/>
        <p:txBody>
          <a:bodyPr/>
          <a:lstStyle/>
          <a:p>
            <a:pPr lvl="0" indent="0" marL="0">
              <a:buNone/>
            </a:pPr>
            <a:r>
              <a:rPr/>
              <a:t>A gastrostomy tube can be placed either by endoscopy, which is called a PEG tube</a:t>
            </a:r>
          </a:p>
          <a:p>
            <a:pPr lvl="0" indent="0" marL="0">
              <a:buNone/>
            </a:pPr>
            <a:r>
              <a:rPr/>
              <a:t>A gastrostomy tube can also be placed by laparoscopy, which is usually preferred if surgery on the esophagus is planned in the future.</a:t>
            </a:r>
          </a:p>
          <a:p>
            <a:pPr lvl="0" indent="0" marL="0">
              <a:buNone/>
            </a:pPr>
            <a:r>
              <a:rPr/>
              <a:t>Your surgeon will help you decide which kind of tube is best for you. This is especially important if you will need esophageal surgery in the future, as the stomach is frequently used to make a new esophagus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Gastrostomy Tube</a:t>
            </a:r>
          </a:p>
        </p:txBody>
      </p:sp>
      <p:sp>
        <p:nvSpPr>
          <p:cNvPr id="3" name="Content Placeholder 2"/>
          <p:cNvSpPr>
            <a:spLocks noGrp="1"/>
          </p:cNvSpPr>
          <p:nvPr>
            <p:ph idx="1"/>
          </p:nvPr>
        </p:nvSpPr>
        <p:spPr/>
        <p:txBody>
          <a:bodyPr/>
          <a:lstStyle/>
          <a:p>
            <a:pPr lvl="0"/>
            <a:r>
              <a:rPr/>
              <a:t>Outpatient Placement (go home the same day)</a:t>
            </a:r>
          </a:p>
          <a:p>
            <a:pPr lvl="0"/>
            <a:r>
              <a:rPr/>
              <a:t>Central venous port can be placed at the same time (if needed)</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Jejunostomy Tube</a:t>
            </a:r>
          </a:p>
        </p:txBody>
      </p:sp>
      <p:sp>
        <p:nvSpPr>
          <p:cNvPr id="3" name="Content Placeholder 2"/>
          <p:cNvSpPr>
            <a:spLocks noGrp="1"/>
          </p:cNvSpPr>
          <p:nvPr>
            <p:ph idx="1" sz="half"/>
          </p:nvPr>
        </p:nvSpPr>
        <p:spPr/>
        <p:txBody>
          <a:bodyPr/>
          <a:lstStyle/>
          <a:p>
            <a:pPr lvl="0"/>
            <a:r>
              <a:rPr/>
              <a:t>Nutrition to bypasses the esophagus and stomach</a:t>
            </a:r>
          </a:p>
          <a:p>
            <a:pPr lvl="0"/>
            <a:r>
              <a:rPr/>
              <a:t>Placed in small intestine</a:t>
            </a:r>
          </a:p>
          <a:p>
            <a:pPr lvl="0"/>
            <a:r>
              <a:rPr/>
              <a:t>Pump administers feedings slowly</a:t>
            </a:r>
          </a:p>
          <a:p>
            <a:pPr lvl="0"/>
            <a:r>
              <a:rPr/>
              <a:t>Feeding usually done at night</a:t>
            </a:r>
          </a:p>
        </p:txBody>
      </p:sp>
      <p:pic>
        <p:nvPicPr>
          <p:cNvPr descr="https://deidt7p41jzcy.cloudfront.net/jtube_ai.png" id="0" name="Picture 1"/>
          <p:cNvPicPr>
            <a:picLocks noGrp="1" noChangeAspect="1"/>
          </p:cNvPicPr>
          <p:nvPr/>
        </p:nvPicPr>
        <p:blipFill>
          <a:blip r:embed="rId2"/>
          <a:stretch>
            <a:fillRect/>
          </a:stretch>
        </p:blipFill>
        <p:spPr bwMode="auto">
          <a:xfrm>
            <a:off x="4902200" y="1193800"/>
            <a:ext cx="3644900" cy="37338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Jejunostomy Typical Regimen</a:t>
            </a:r>
          </a:p>
        </p:txBody>
      </p:sp>
      <p:sp>
        <p:nvSpPr>
          <p:cNvPr id="3" name="Content Placeholder 2"/>
          <p:cNvSpPr>
            <a:spLocks noGrp="1"/>
          </p:cNvSpPr>
          <p:nvPr>
            <p:ph idx="1"/>
          </p:nvPr>
        </p:nvSpPr>
        <p:spPr/>
        <p:txBody>
          <a:bodyPr/>
          <a:lstStyle/>
          <a:p>
            <a:pPr lvl="0"/>
            <a:r>
              <a:rPr/>
              <a:t>Jejunostomy tube feeds for 16 hours (6pm-10am)</a:t>
            </a:r>
          </a:p>
          <a:p>
            <a:pPr lvl="1"/>
            <a:r>
              <a:rPr/>
              <a:t>Men: 75mL/hour x 16 hours = 5 cartons</a:t>
            </a:r>
          </a:p>
          <a:p>
            <a:pPr lvl="1"/>
            <a:r>
              <a:rPr/>
              <a:t>Women: 60mL/hour x 16 hours = 4 cartons</a:t>
            </a:r>
          </a:p>
          <a:p>
            <a:pPr lvl="0"/>
            <a:r>
              <a:rPr/>
              <a:t>Water 240ml (8oz) via syringe 4x/day</a:t>
            </a:r>
          </a:p>
          <a:p>
            <a:pPr lvl="0" indent="0" marL="0">
              <a:buNone/>
            </a:pPr>
            <a:r>
              <a:rPr/>
              <a:t>Hospital nurses will teach use of the feeding tube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1433</TotalTime>
  <Words>42</Words>
  <Application>Microsoft Macintosh PowerPoint</Application>
  <PresentationFormat>On-screen Show (16:9)</PresentationFormat>
  <Paragraphs>13</Paragraphs>
  <Slides>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Lato Medium</vt:lpstr>
      <vt:lpstr>Lato Semibold</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Nutrition</dc:title>
  <dc:creator/>
  <cp:keywords/>
  <dcterms:created xsi:type="dcterms:W3CDTF">2025-02-02T01:48:03Z</dcterms:created>
  <dcterms:modified xsi:type="dcterms:W3CDTF">2025-02-02T01:48:03Z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