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jpeg" ContentType="binary/octet-stream"/>
  <Default Extension="jpg" ContentType="image/jpeg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43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1" Type="http://schemas.openxmlformats.org/officeDocument/2006/relationships/viewProps" Target="viewProps.xml" /><Relationship Id="rId10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13" Type="http://schemas.openxmlformats.org/officeDocument/2006/relationships/tableStyles" Target="tableStyles.xml" /><Relationship Id="rId12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>
            <a:lvl1pPr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200151"/>
            <a:ext cx="4038600" cy="3394472"/>
          </a:xfrm>
        </p:spPr>
        <p:txBody>
          <a:bodyPr/>
          <a:lstStyle>
            <a:lvl1pPr>
              <a:defRPr sz="2400"/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857250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1200151"/>
            <a:ext cx="8229600" cy="3394472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idx="2" sz="half" type="dt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l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41EB5C9-1307-BA42-ABA2-0BC069CD8E7F}" type="datetimeFigureOut">
              <a:rPr lang="en-US" smtClean="0"/>
              <a:t>11/14/24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idx="3" sz="quarter" type="ftr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ct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idx="4" sz="quarter" type="sldNum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 anchor="ctr" bIns="45720" lIns="91440" rIns="91440" rtlCol="0" tIns="45720" vert="horz"/>
          <a:lstStyle>
            <a:lvl1pPr algn="r">
              <a:defRPr sz="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kern="1200" sz="33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typeface="Arial"/>
        <a:buChar char="–"/>
        <a:defRPr kern="1200" sz="210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18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15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jpeg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jpg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3.png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4.png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5.png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Chemotherapy Administration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Most chemotherapy is administered by vein.</a:t>
            </a:r>
          </a:p>
          <a:p>
            <a:pPr lvl="0" indent="0" marL="0">
              <a:buNone/>
            </a:pPr>
            <a:r>
              <a:rPr/>
              <a:t>Several options exist to administer chemotherapy through veins:</a:t>
            </a:r>
          </a:p>
          <a:p>
            <a:pPr lvl="0"/>
            <a:r>
              <a:rPr/>
              <a:t>Intravenous catheter in peripheral veins</a:t>
            </a:r>
          </a:p>
          <a:p>
            <a:pPr lvl="0"/>
            <a:r>
              <a:rPr/>
              <a:t>Peripheral Intravenous Central Catheter (PICC)</a:t>
            </a:r>
          </a:p>
          <a:p>
            <a:pPr lvl="0"/>
            <a:r>
              <a:rPr/>
              <a:t>Central Venous port</a:t>
            </a:r>
          </a:p>
        </p:txBody>
      </p:sp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Peripheral IV catheter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 peripheral IV catheter involves placing a small tube into the veins, which is then used to give fluids or chemotherapy</a:t>
            </a:r>
          </a:p>
          <a:p>
            <a:pPr lvl="0" indent="0" marL="0">
              <a:buNone/>
            </a:pPr>
            <a:r>
              <a:rPr/>
              <a:t>A new catheter is placed for each dose of chemotherapy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Intravenous Catheter in Peripheral Vein (“IV”)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IV catheter placed into a vein in the hand or arm</a:t>
            </a:r>
          </a:p>
          <a:p>
            <a:pPr lvl="0"/>
            <a:r>
              <a:rPr/>
              <a:t>Allows administration of chemotherapy and fluids</a:t>
            </a:r>
          </a:p>
          <a:p>
            <a:pPr lvl="0"/>
            <a:r>
              <a:rPr/>
              <a:t>Placed at the beginning of each dose</a:t>
            </a:r>
          </a:p>
          <a:p>
            <a:pPr lvl="0"/>
            <a:r>
              <a:rPr/>
              <a:t>Removed that day at the end of treatment</a:t>
            </a:r>
          </a:p>
          <a:p>
            <a:pPr lvl="0"/>
            <a:r>
              <a:rPr/>
              <a:t>Not suitable for FLOT chemotherapy</a:t>
            </a:r>
          </a:p>
        </p:txBody>
      </p:sp>
      <p:pic>
        <p:nvPicPr>
          <p:cNvPr descr="https://deidt7p41jzcy.cloudfront.net/peripheral-venous-catheter-427167-7_960_720-pixabay.jp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397500" y="1193800"/>
            <a:ext cx="2540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PICC Lines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in Radiology</a:t>
            </a:r>
          </a:p>
          <a:p>
            <a:pPr lvl="0"/>
            <a:r>
              <a:rPr/>
              <a:t>Stay in place during all of treatment</a:t>
            </a:r>
          </a:p>
          <a:p>
            <a:pPr lvl="0"/>
            <a:r>
              <a:rPr/>
              <a:t>Can stay in place for weeks</a:t>
            </a:r>
          </a:p>
          <a:p>
            <a:pPr lvl="0"/>
            <a:r>
              <a:rPr/>
              <a:t>Special care is needed at home to keep it clean and dry</a:t>
            </a:r>
          </a:p>
          <a:p>
            <a:pPr lvl="0"/>
            <a:r>
              <a:rPr/>
              <a:t>Suitable for FLOT chemotherapy</a:t>
            </a:r>
          </a:p>
          <a:p>
            <a:pPr lvl="0" indent="0" marL="0">
              <a:buNone/>
            </a:pPr>
            <a:r>
              <a:rPr/>
              <a:t>Special care needed at home to keep catheter and dressing clean and dry</a:t>
            </a:r>
          </a:p>
        </p:txBody>
      </p:sp>
      <p:pic>
        <p:nvPicPr>
          <p:cNvPr descr="https://deidt7p41jzcy.cloudfront.net/comm_picc.jpe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648200" y="1397000"/>
            <a:ext cx="4038600" cy="29845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Implantable device that makes the administration of chemotherapy easier</a:t>
            </a:r>
          </a:p>
          <a:p>
            <a:pPr lvl="0"/>
            <a:r>
              <a:rPr/>
              <a:t>May shower within 24 hours</a:t>
            </a:r>
          </a:p>
          <a:p>
            <a:pPr lvl="0"/>
            <a:r>
              <a:rPr/>
              <a:t>No special care at home</a:t>
            </a:r>
          </a:p>
          <a:p>
            <a:pPr lvl="0"/>
            <a:r>
              <a:rPr/>
              <a:t>Suitable for FLOT chemotherapy</a:t>
            </a:r>
          </a:p>
          <a:p>
            <a:pPr lvl="0"/>
            <a:r>
              <a:rPr/>
              <a:t>Allows for blood draws</a:t>
            </a:r>
          </a:p>
        </p:txBody>
      </p:sp>
      <p:pic>
        <p:nvPicPr>
          <p:cNvPr descr="https://deidt7p41jzcy.cloudfront.net/cv_port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016500" y="1193800"/>
            <a:ext cx="33020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Placed underneath the skin below the right collarbone</a:t>
            </a:r>
          </a:p>
          <a:p>
            <a:pPr lvl="0"/>
            <a:r>
              <a:rPr/>
              <a:t>Incision in the neck (1/4”)</a:t>
            </a:r>
          </a:p>
          <a:p>
            <a:pPr lvl="0"/>
            <a:r>
              <a:rPr/>
              <a:t>Incision below the collarbone</a:t>
            </a:r>
          </a:p>
          <a:p>
            <a:pPr lvl="0"/>
            <a:r>
              <a:rPr/>
              <a:t>Sutures dissolve on their own</a:t>
            </a:r>
          </a:p>
          <a:p>
            <a:pPr lvl="0"/>
            <a:r>
              <a:rPr/>
              <a:t>“Superglue” on incisions</a:t>
            </a:r>
          </a:p>
        </p:txBody>
      </p:sp>
      <p:pic>
        <p:nvPicPr>
          <p:cNvPr descr="https://deidt7p41jzcy.cloudfront.net/cv_port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Central Venous Port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When it is time for chemotherapy, a needle is inserted through the skin into the port</a:t>
            </a:r>
          </a:p>
        </p:txBody>
      </p:sp>
      <p:pic>
        <p:nvPicPr>
          <p:cNvPr descr="https://deidt7p41jzcy.cloudfront.net/cv_port_detail_1700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78400" y="1193800"/>
            <a:ext cx="3390900" cy="33909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2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7" baseType="lpstr">
      <vt:lpstr>Arial</vt:lpstr>
      <vt:lpstr>Calibri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Central Venous Port</dc:title>
  <dc:creator/>
  <cp:keywords/>
  <dcterms:created xsi:type="dcterms:W3CDTF">2025-01-06T23:17:20Z</dcterms:created>
  <dcterms:modified xsi:type="dcterms:W3CDTF">2025-01-06T23:17:20Z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