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g" ContentType="image/jpeg"/>
  <Override PartName="/docProps/app.xml" ContentType="application/vnd.openxmlformats-officedocument.extended-properties+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6"/>
          <a:sy d="100" n="166"/>
        </p:scale>
        <p:origin x="520" y="192"/>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2" Type="http://schemas.openxmlformats.org/officeDocument/2006/relationships/viewProps" Target="viewProps.xml" /><Relationship Id="rId31" Type="http://schemas.openxmlformats.org/officeDocument/2006/relationships/presProps" Target="presProps.xml" /><Relationship Id="rId1" Type="http://schemas.openxmlformats.org/officeDocument/2006/relationships/slideMaster" Target="slideMasters/slideMaster1.xml" /><Relationship Id="rId34" Type="http://schemas.openxmlformats.org/officeDocument/2006/relationships/tableStyles" Target="tableStyles.xml" /><Relationship Id="rId33"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1_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graphicFrame>
        <p:nvGraphicFramePr>
          <p:cNvPr id="7" name="Table 6">
            <a:extLst>
              <a:ext uri="{FF2B5EF4-FFF2-40B4-BE49-F238E27FC236}">
                <a16:creationId xmlns:a16="http://schemas.microsoft.com/office/drawing/2014/main" id="{40E5F148-B214-9ED5-96D2-C8C952B333EC}"/>
              </a:ext>
            </a:extLst>
          </p:cNvPr>
          <p:cNvGraphicFramePr>
            <a:graphicFrameLocks noGrp="1"/>
          </p:cNvGraphicFramePr>
          <p:nvPr userDrawn="1">
            <p:extLst>
              <p:ext uri="{D42A27DB-BD31-4B8C-83A1-F6EECF244321}">
                <p14:modId xmlns:p14="http://schemas.microsoft.com/office/powerpoint/2010/main" val="1121345573"/>
              </p:ext>
            </p:extLst>
          </p:nvPr>
        </p:nvGraphicFramePr>
        <p:xfrm>
          <a:off x="1524000" y="539750"/>
          <a:ext cx="6096000" cy="914400"/>
        </p:xfrm>
        <a:graphic>
          <a:graphicData uri="http://schemas.openxmlformats.org/drawingml/2006/table">
            <a:tbl>
              <a:tblPr firstRow="1" bandRow="1">
                <a:tableStyleId>{69012ECD-51FC-41F1-AA8D-1B2483CD663E}</a:tableStyleId>
              </a:tblPr>
              <a:tblGrid>
                <a:gridCol w="2032000">
                  <a:extLst>
                    <a:ext uri="{9D8B030D-6E8A-4147-A177-3AD203B41FA5}">
                      <a16:colId xmlns:a16="http://schemas.microsoft.com/office/drawing/2014/main" val="271011269"/>
                    </a:ext>
                  </a:extLst>
                </a:gridCol>
                <a:gridCol w="2032000">
                  <a:extLst>
                    <a:ext uri="{9D8B030D-6E8A-4147-A177-3AD203B41FA5}">
                      <a16:colId xmlns:a16="http://schemas.microsoft.com/office/drawing/2014/main" val="2080703046"/>
                    </a:ext>
                  </a:extLst>
                </a:gridCol>
                <a:gridCol w="2032000">
                  <a:extLst>
                    <a:ext uri="{9D8B030D-6E8A-4147-A177-3AD203B41FA5}">
                      <a16:colId xmlns:a16="http://schemas.microsoft.com/office/drawing/2014/main" val="1138284043"/>
                    </a:ext>
                  </a:extLst>
                </a:gridCol>
              </a:tblGrid>
              <a:tr h="370840">
                <a:tc>
                  <a:txBody>
                    <a:bodyPr/>
                    <a:lstStyle/>
                    <a:p>
                      <a:endParaRPr lang="en-US" sz="2400" dirty="0"/>
                    </a:p>
                  </a:txBody>
                  <a:tcPr/>
                </a:tc>
                <a:tc>
                  <a:txBody>
                    <a:bodyPr/>
                    <a:lstStyle/>
                    <a:p>
                      <a:endParaRPr lang="en-US" sz="2400" dirty="0"/>
                    </a:p>
                  </a:txBody>
                  <a:tcPr/>
                </a:tc>
                <a:tc>
                  <a:txBody>
                    <a:bodyPr/>
                    <a:lstStyle/>
                    <a:p>
                      <a:endParaRPr lang="en-US" sz="2400"/>
                    </a:p>
                  </a:txBody>
                  <a:tcPr/>
                </a:tc>
                <a:extLst>
                  <a:ext uri="{0D108BD9-81ED-4DB2-BD59-A6C34878D82A}">
                    <a16:rowId xmlns:a16="http://schemas.microsoft.com/office/drawing/2014/main" val="769229322"/>
                  </a:ext>
                </a:extLst>
              </a:tr>
              <a:tr h="370840">
                <a:tc>
                  <a:txBody>
                    <a:bodyPr/>
                    <a:lstStyle/>
                    <a:p>
                      <a:endParaRPr lang="en-US" sz="2400"/>
                    </a:p>
                  </a:txBody>
                  <a:tcPr/>
                </a:tc>
                <a:tc>
                  <a:txBody>
                    <a:bodyPr/>
                    <a:lstStyle/>
                    <a:p>
                      <a:endParaRPr lang="en-US" sz="2400" dirty="0"/>
                    </a:p>
                  </a:txBody>
                  <a:tcPr/>
                </a:tc>
                <a:tc>
                  <a:txBody>
                    <a:bodyPr/>
                    <a:lstStyle/>
                    <a:p>
                      <a:endParaRPr lang="en-US" sz="2400" dirty="0"/>
                    </a:p>
                  </a:txBody>
                  <a:tcPr/>
                </a:tc>
                <a:extLst>
                  <a:ext uri="{0D108BD9-81ED-4DB2-BD59-A6C34878D82A}">
                    <a16:rowId xmlns:a16="http://schemas.microsoft.com/office/drawing/2014/main" val="184196425"/>
                  </a:ext>
                </a:extLst>
              </a:tr>
            </a:tbl>
          </a:graphicData>
        </a:graphic>
      </p:graphicFrame>
    </p:spTree>
    <p:extLst>
      <p:ext uri="{BB962C8B-B14F-4D97-AF65-F5344CB8AC3E}">
        <p14:creationId xmlns:p14="http://schemas.microsoft.com/office/powerpoint/2010/main" val="29397889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defRPr sz="2800"/>
            </a:lvl1pPr>
            <a:lvl2pPr>
              <a:defRPr sz="2800"/>
            </a:lvl2pPr>
            <a:lvl3pPr>
              <a:defRPr sz="24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4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200151"/>
            <a:ext cx="4038600" cy="3394472"/>
          </a:xfrm>
        </p:spPr>
        <p:txBody>
          <a:bodyPr/>
          <a:lstStyle>
            <a:lvl1pPr>
              <a:defRPr sz="24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11/14/24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11/14/24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11/14/24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11/14/24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11/14/24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11/14/24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11/14/24</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3.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4.jpg"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png" /></Relationships>
</file>

<file path=ppt/slides/_rels/slide20.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png"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2.png"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Stage IV Cancer of the Esophagus and GE Junction</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Endoluminal Stent</a:t>
            </a:r>
          </a:p>
        </p:txBody>
      </p:sp>
      <p:sp>
        <p:nvSpPr>
          <p:cNvPr id="3" name="Content Placeholder 2"/>
          <p:cNvSpPr>
            <a:spLocks noGrp="1"/>
          </p:cNvSpPr>
          <p:nvPr>
            <p:ph idx="1" sz="half"/>
          </p:nvPr>
        </p:nvSpPr>
        <p:spPr/>
        <p:txBody>
          <a:bodyPr/>
          <a:lstStyle/>
          <a:p>
            <a:pPr lvl="0" indent="0" marL="0">
              <a:buNone/>
            </a:pPr>
            <a:r>
              <a:rPr/>
              <a:t>An endoluminal stent can be placed inside an esophageal cancer to improve eating</a:t>
            </a:r>
          </a:p>
        </p:txBody>
      </p:sp>
      <p:pic>
        <p:nvPicPr>
          <p:cNvPr descr="https://deidt7p41jzcy.cloudfront.net/wallflex_eso.png" id="0" name="Picture 1"/>
          <p:cNvPicPr>
            <a:picLocks noGrp="1" noChangeAspect="1"/>
          </p:cNvPicPr>
          <p:nvPr/>
        </p:nvPicPr>
        <p:blipFill>
          <a:blip r:embed="rId2"/>
          <a:stretch>
            <a:fillRect/>
          </a:stretch>
        </p:blipFill>
        <p:spPr bwMode="auto">
          <a:xfrm>
            <a:off x="4978400" y="1193800"/>
            <a:ext cx="3390900" cy="3390900"/>
          </a:xfrm>
          <a:prstGeom prst="rect">
            <a:avLst/>
          </a:prstGeom>
          <a:noFill/>
          <a:ln w="9525">
            <a:noFill/>
            <a:headEnd/>
            <a:tailEnd/>
          </a:ln>
        </p:spPr>
      </p:pic>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Endoluminal Stent</a:t>
            </a:r>
          </a:p>
        </p:txBody>
      </p:sp>
      <p:sp>
        <p:nvSpPr>
          <p:cNvPr id="3" name="Content Placeholder 2"/>
          <p:cNvSpPr>
            <a:spLocks noGrp="1"/>
          </p:cNvSpPr>
          <p:nvPr>
            <p:ph idx="1" sz="half"/>
          </p:nvPr>
        </p:nvSpPr>
        <p:spPr/>
        <p:txBody>
          <a:bodyPr/>
          <a:lstStyle/>
          <a:p>
            <a:pPr lvl="0" indent="0" marL="0">
              <a:buNone/>
            </a:pPr>
            <a:r>
              <a:rPr/>
              <a:t>An endoluminal stent can be placed inside an esophageal cancer to improve eating</a:t>
            </a:r>
          </a:p>
        </p:txBody>
      </p:sp>
      <p:pic>
        <p:nvPicPr>
          <p:cNvPr descr="https://deidt7p41jzcy.cloudfront.net/nci_stent_433292.jpg" id="0" name="Picture 1"/>
          <p:cNvPicPr>
            <a:picLocks noGrp="1" noChangeAspect="1"/>
          </p:cNvPicPr>
          <p:nvPr/>
        </p:nvPicPr>
        <p:blipFill>
          <a:blip r:embed="rId2"/>
          <a:stretch>
            <a:fillRect/>
          </a:stretch>
        </p:blipFill>
        <p:spPr bwMode="auto">
          <a:xfrm>
            <a:off x="4724400" y="1193800"/>
            <a:ext cx="3886200" cy="3390900"/>
          </a:xfrm>
          <a:prstGeom prst="rect">
            <a:avLst/>
          </a:prstGeom>
          <a:noFill/>
          <a:ln w="9525">
            <a:noFill/>
            <a:headEnd/>
            <a:tailEnd/>
          </a:ln>
        </p:spPr>
      </p:pic>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Endoluminal Stents</a:t>
            </a:r>
          </a:p>
        </p:txBody>
      </p:sp>
      <p:sp>
        <p:nvSpPr>
          <p:cNvPr id="3" name="Content Placeholder 2"/>
          <p:cNvSpPr>
            <a:spLocks noGrp="1"/>
          </p:cNvSpPr>
          <p:nvPr>
            <p:ph idx="1"/>
          </p:nvPr>
        </p:nvSpPr>
        <p:spPr/>
        <p:txBody>
          <a:bodyPr/>
          <a:lstStyle/>
          <a:p>
            <a:pPr lvl="0" indent="0" marL="0">
              <a:buNone/>
            </a:pPr>
            <a:r>
              <a:rPr/>
              <a:t>Advantages:</a:t>
            </a:r>
          </a:p>
          <a:p>
            <a:pPr lvl="0"/>
            <a:r>
              <a:rPr/>
              <a:t>Outpatient endoscopic procedure (no surgery)</a:t>
            </a:r>
          </a:p>
          <a:p>
            <a:pPr lvl="0"/>
            <a:r>
              <a:rPr/>
              <a:t>Can improve swallowing</a:t>
            </a:r>
          </a:p>
          <a:p>
            <a:pPr lvl="0" indent="0" marL="0">
              <a:buNone/>
            </a:pPr>
            <a:r>
              <a:rPr/>
              <a:t>Disadvantages:</a:t>
            </a:r>
          </a:p>
          <a:p>
            <a:pPr lvl="0"/>
            <a:r>
              <a:rPr/>
              <a:t>Discomfort and reflux</a:t>
            </a:r>
          </a:p>
          <a:p>
            <a:pPr lvl="0"/>
            <a:r>
              <a:rPr/>
              <a:t>Can make surgery to remove esophagus more complicated</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Radiation Therapy - Esophagus</a:t>
            </a:r>
          </a:p>
        </p:txBody>
      </p:sp>
      <p:sp>
        <p:nvSpPr>
          <p:cNvPr id="3" name="Content Placeholder 2"/>
          <p:cNvSpPr>
            <a:spLocks noGrp="1"/>
          </p:cNvSpPr>
          <p:nvPr>
            <p:ph idx="1"/>
          </p:nvPr>
        </p:nvSpPr>
        <p:spPr/>
        <p:txBody>
          <a:bodyPr/>
          <a:lstStyle/>
          <a:p>
            <a:pPr lvl="0" indent="0" marL="0">
              <a:buNone/>
            </a:pPr>
            <a:r>
              <a:rPr/>
              <a:t>Radiation therapy to the esophagus can improve swallowing. There are two approaches:</a:t>
            </a:r>
          </a:p>
          <a:p>
            <a:pPr lvl="0" indent="0" marL="0">
              <a:buNone/>
            </a:pPr>
            <a:r>
              <a:rPr b="1"/>
              <a:t>Short Course</a:t>
            </a:r>
          </a:p>
          <a:p>
            <a:pPr lvl="0"/>
            <a:r>
              <a:rPr/>
              <a:t>10 treatments over 2 weeks</a:t>
            </a:r>
          </a:p>
          <a:p>
            <a:pPr lvl="0" indent="0" marL="0">
              <a:buNone/>
            </a:pPr>
            <a:r>
              <a:rPr b="1"/>
              <a:t>Conventional Dosing</a:t>
            </a:r>
          </a:p>
          <a:p>
            <a:pPr lvl="0"/>
            <a:r>
              <a:rPr/>
              <a:t>25-30 treatment over 5-6 weeks</a:t>
            </a:r>
          </a:p>
          <a:p>
            <a:pPr lvl="0"/>
            <a:r>
              <a:rPr/>
              <a:t>Usually combined with low-dose chemo</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Radiation Therapy - Bone</a:t>
            </a:r>
          </a:p>
        </p:txBody>
      </p:sp>
      <p:sp>
        <p:nvSpPr>
          <p:cNvPr id="3" name="Content Placeholder 2"/>
          <p:cNvSpPr>
            <a:spLocks noGrp="1"/>
          </p:cNvSpPr>
          <p:nvPr>
            <p:ph idx="1"/>
          </p:nvPr>
        </p:nvSpPr>
        <p:spPr/>
        <p:txBody>
          <a:bodyPr/>
          <a:lstStyle/>
          <a:p>
            <a:pPr lvl="0" indent="0" marL="0">
              <a:buNone/>
            </a:pPr>
            <a:r>
              <a:rPr/>
              <a:t>For patients with metastasis to bone causing pain</a:t>
            </a:r>
          </a:p>
          <a:p>
            <a:pPr lvl="0"/>
            <a:r>
              <a:rPr/>
              <a:t>Radiation can provide pain relief</a:t>
            </a:r>
          </a:p>
          <a:p>
            <a:pPr lvl="0"/>
            <a:r>
              <a:rPr/>
              <a:t>Typically 10 daily treatments over two weeks</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Preparing for Cancer Treatment</a:t>
            </a:r>
          </a:p>
        </p:txBody>
      </p:sp>
      <p:sp>
        <p:nvSpPr>
          <p:cNvPr id="3" name="Content Placeholder 2"/>
          <p:cNvSpPr>
            <a:spLocks noGrp="1"/>
          </p:cNvSpPr>
          <p:nvPr>
            <p:ph idx="1"/>
          </p:nvPr>
        </p:nvSpPr>
        <p:spPr/>
        <p:txBody>
          <a:bodyPr/>
          <a:lstStyle/>
          <a:p>
            <a:pPr lvl="0"/>
            <a:r>
              <a:rPr/>
              <a:t>Primary Care Physician</a:t>
            </a:r>
          </a:p>
          <a:p>
            <a:pPr lvl="0"/>
            <a:r>
              <a:rPr/>
              <a:t>MyAtrium Portal</a:t>
            </a:r>
          </a:p>
          <a:p>
            <a:pPr lvl="0"/>
            <a:r>
              <a:rPr/>
              <a:t>Exercise</a:t>
            </a:r>
          </a:p>
          <a:p>
            <a:pPr lvl="0"/>
            <a:r>
              <a:rPr/>
              <a:t>Smoking Cessation</a:t>
            </a:r>
          </a:p>
          <a:p>
            <a:pPr lvl="0"/>
            <a:r>
              <a:rPr/>
              <a:t>Nutrition</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Primary Care Physician</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My Atrium Patient Portal</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Exercise</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Smoking Cessation</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Anatomy</a:t>
            </a:r>
          </a:p>
        </p:txBody>
      </p:sp>
      <mc:AlternateContent xmlns:mc="http://schemas.openxmlformats.org/markup-compatibility/2006">
        <mc:Choice xmlns:a14="http://schemas.microsoft.com/office/drawing/2010/main" Requires="a14">
          <p:sp>
            <p:nvSpPr>
              <p:cNvPr id="3" name="Content Placeholder 2"/>
              <p:cNvSpPr>
                <a:spLocks noGrp="1"/>
              </p:cNvSpPr>
              <p:nvPr>
                <p:ph idx="1" sz="half"/>
              </p:nvPr>
            </p:nvSpPr>
            <p:spPr/>
            <p:txBody>
              <a:bodyPr/>
              <a:lstStyle/>
              <a:p>
                <a:pPr lvl="0" indent="0" marL="0">
                  <a:buNone/>
                </a:pPr>
                <a:r>
                  <a:rPr/>
                  <a:t>Food moves from the throat</a:t>
                </a:r>
              </a:p>
              <a:p>
                <a:pPr lvl="0" indent="0" marL="0">
                  <a:buNone/>
                </a:pPr>
                <a14:m>
                  <m:oMath xmlns:m="http://schemas.openxmlformats.org/officeDocument/2006/math">
                    <m:r>
                      <m:rPr>
                        <m:sty m:val="p"/>
                      </m:rPr>
                      <m:t>→</m:t>
                    </m:r>
                  </m:oMath>
                </a14:m>
                <a:r>
                  <a:rPr/>
                  <a:t> esophagus</a:t>
                </a:r>
              </a:p>
              <a:p>
                <a:pPr lvl="0" indent="0" marL="0">
                  <a:buNone/>
                </a:pPr>
                <a14:m>
                  <m:oMath xmlns:m="http://schemas.openxmlformats.org/officeDocument/2006/math">
                    <m:r>
                      <m:rPr>
                        <m:sty m:val="p"/>
                      </m:rPr>
                      <m:t>→</m:t>
                    </m:r>
                  </m:oMath>
                </a14:m>
                <a:r>
                  <a:rPr/>
                  <a:t> stomach</a:t>
                </a:r>
              </a:p>
              <a:p>
                <a:pPr lvl="0" indent="0" marL="0">
                  <a:buNone/>
                </a:pPr>
                <a14:m>
                  <m:oMath xmlns:m="http://schemas.openxmlformats.org/officeDocument/2006/math">
                    <m:r>
                      <m:rPr>
                        <m:sty m:val="p"/>
                      </m:rPr>
                      <m:t>→</m:t>
                    </m:r>
                  </m:oMath>
                </a14:m>
                <a:r>
                  <a:rPr/>
                  <a:t> small bowel (jejunum)</a:t>
                </a:r>
              </a:p>
            </p:txBody>
          </p:sp>
        </mc:Choice>
      </mc:AlternateContent>
      <p:pic>
        <p:nvPicPr>
          <p:cNvPr descr="https://deidt7p41jzcy.cloudfront.net/Eso_Anatomy_Labels.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GI Tract Anatomy</a:t>
            </a:r>
          </a:p>
        </p:txBody>
      </p:sp>
      <p:sp>
        <p:nvSpPr>
          <p:cNvPr id="3" name="Content Placeholder 2"/>
          <p:cNvSpPr>
            <a:spLocks noGrp="1"/>
          </p:cNvSpPr>
          <p:nvPr>
            <p:ph idx="1" sz="half"/>
          </p:nvPr>
        </p:nvSpPr>
        <p:spPr/>
        <p:txBody>
          <a:bodyPr/>
          <a:lstStyle/>
          <a:p>
            <a:pPr lvl="0"/>
            <a:r>
              <a:rPr/>
              <a:t>Esophagus delivers food to the stomach</a:t>
            </a:r>
          </a:p>
          <a:p>
            <a:pPr lvl="0"/>
            <a:r>
              <a:rPr/>
              <a:t>Stomach stores food and delivers it in small quantities to the jejunum</a:t>
            </a:r>
          </a:p>
          <a:p>
            <a:pPr lvl="0"/>
            <a:r>
              <a:rPr/>
              <a:t>Jejunum begins digestion in the small intestines</a:t>
            </a:r>
          </a:p>
        </p:txBody>
      </p:sp>
      <p:pic>
        <p:nvPicPr>
          <p:cNvPr descr="https://deidt7p41jzcy.cloudfront.net/Eso_Anatomy_Labels.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Protein Needs</a:t>
            </a:r>
          </a:p>
        </p:txBody>
      </p:sp>
      <p:sp>
        <p:nvSpPr>
          <p:cNvPr id="3" name="Content Placeholder 2"/>
          <p:cNvSpPr>
            <a:spLocks noGrp="1"/>
          </p:cNvSpPr>
          <p:nvPr>
            <p:ph idx="1"/>
          </p:nvPr>
        </p:nvSpPr>
        <p:spPr/>
        <p:txBody>
          <a:bodyPr/>
          <a:lstStyle/>
          <a:p>
            <a:pPr lvl="0"/>
            <a:r>
              <a:rPr/>
              <a:t>Men: Average 75 grams/day</a:t>
            </a:r>
          </a:p>
          <a:p>
            <a:pPr lvl="0"/>
            <a:r>
              <a:rPr/>
              <a:t>Women: Average 60 grams/day</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Protein Shakes</a:t>
            </a:r>
          </a:p>
        </p:txBody>
      </p:sp>
      <p:sp>
        <p:nvSpPr>
          <p:cNvPr id="3" name="Content Placeholder 2"/>
          <p:cNvSpPr>
            <a:spLocks noGrp="1"/>
          </p:cNvSpPr>
          <p:nvPr>
            <p:ph idx="1" sz="half"/>
          </p:nvPr>
        </p:nvSpPr>
        <p:spPr/>
        <p:txBody>
          <a:bodyPr/>
          <a:lstStyle/>
          <a:p>
            <a:pPr lvl="0" indent="0" marL="0">
              <a:buNone/>
            </a:pPr>
            <a:r>
              <a:rPr/>
              <a:t>Protein Shakes can provide protein with minimal sugar</a:t>
            </a:r>
          </a:p>
        </p:txBody>
      </p:sp>
      <p:sp>
        <p:nvSpPr>
          <p:cNvPr id="4" name="Content Placeholder 3"/>
          <p:cNvSpPr>
            <a:spLocks noGrp="1"/>
          </p:cNvSpPr>
          <p:nvPr>
            <p:ph idx="2" sz="half"/>
          </p:nvPr>
        </p:nvSpPr>
        <p:spPr/>
        <p:txBody>
          <a:bodyPr/>
          <a:lstStyle/>
          <a:p>
            <a:pPr lvl="0" indent="0" marL="0">
              <a:buNone/>
            </a:pPr>
            <a:r>
              <a:rPr/>
              <a:t>Protein Shakes </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Feeding Tubes</a:t>
            </a:r>
          </a:p>
        </p:txBody>
      </p:sp>
      <p:sp>
        <p:nvSpPr>
          <p:cNvPr id="3" name="Content Placeholder 2"/>
          <p:cNvSpPr>
            <a:spLocks noGrp="1"/>
          </p:cNvSpPr>
          <p:nvPr>
            <p:ph idx="1" sz="half"/>
          </p:nvPr>
        </p:nvSpPr>
        <p:spPr/>
        <p:txBody>
          <a:bodyPr/>
          <a:lstStyle/>
          <a:p>
            <a:pPr lvl="0" indent="0" marL="0">
              <a:buNone/>
            </a:pPr>
            <a:r>
              <a:rPr/>
              <a:t>Jejunostomy = Small Intestine </a:t>
            </a:r>
          </a:p>
        </p:txBody>
      </p:sp>
      <p:sp>
        <p:nvSpPr>
          <p:cNvPr id="4" name="Content Placeholder 3"/>
          <p:cNvSpPr>
            <a:spLocks noGrp="1"/>
          </p:cNvSpPr>
          <p:nvPr>
            <p:ph idx="2" sz="half"/>
          </p:nvPr>
        </p:nvSpPr>
        <p:spPr/>
        <p:txBody>
          <a:bodyPr/>
          <a:lstStyle/>
          <a:p>
            <a:pPr lvl="0" indent="0" marL="0">
              <a:buNone/>
            </a:pPr>
            <a:r>
              <a:rPr/>
              <a:t>Gastrostomy = Stomach </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Gastrostomy Tube</a:t>
            </a:r>
          </a:p>
        </p:txBody>
      </p:sp>
      <p:sp>
        <p:nvSpPr>
          <p:cNvPr id="3" name="Content Placeholder 2"/>
          <p:cNvSpPr>
            <a:spLocks noGrp="1"/>
          </p:cNvSpPr>
          <p:nvPr>
            <p:ph idx="1"/>
          </p:nvPr>
        </p:nvSpPr>
        <p:spPr/>
        <p:txBody>
          <a:bodyPr/>
          <a:lstStyle/>
          <a:p>
            <a:pPr lvl="0" indent="0" marL="0">
              <a:buNone/>
            </a:pPr>
            <a:r>
              <a:rPr/>
              <a:t>Feeding Gastrostomy</a:t>
            </a:r>
          </a:p>
          <a:p>
            <a:pPr lvl="0" indent="0" marL="0">
              <a:buNone/>
            </a:pPr>
            <a:r>
              <a:rPr/>
              <a:t>A gastrostomy tube allows feeding with a syringe, which can be done several times per day.</a:t>
            </a:r>
          </a:p>
          <a:p>
            <a:pPr lvl="0" indent="0" marL="0">
              <a:buNone/>
            </a:pPr>
            <a:r>
              <a:rPr/>
              <a:t>When it’s not being used, the gastrostomy tube can be hidden underneath clothing.</a:t>
            </a:r>
          </a:p>
          <a:p>
            <a:pPr lvl="0" indent="0" marL="0">
              <a:buNone/>
            </a:pPr>
            <a:r>
              <a:rPr/>
              <a:t>For patient who later need surgery on the esophagus, it will be necessary to remove the</a:t>
            </a:r>
          </a:p>
          <a:p>
            <a:pPr lvl="0" indent="0" marL="0">
              <a:buNone/>
            </a:pPr>
            <a:r>
              <a:rPr/>
              <a:t>gastrostomy tube and place a jejunostomy tube, as the stomach frequently used to create a new</a:t>
            </a:r>
          </a:p>
          <a:p>
            <a:pPr lvl="0" indent="0" marL="0">
              <a:buNone/>
            </a:pPr>
            <a:r>
              <a:rPr/>
              <a:t>esophagus</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Gastrostomy Tube Methods</a:t>
            </a:r>
          </a:p>
        </p:txBody>
      </p:sp>
      <p:sp>
        <p:nvSpPr>
          <p:cNvPr id="3" name="Content Placeholder 2"/>
          <p:cNvSpPr>
            <a:spLocks noGrp="1"/>
          </p:cNvSpPr>
          <p:nvPr>
            <p:ph idx="1"/>
          </p:nvPr>
        </p:nvSpPr>
        <p:spPr/>
        <p:txBody>
          <a:bodyPr/>
          <a:lstStyle/>
          <a:p>
            <a:pPr lvl="0" indent="0" marL="0">
              <a:buNone/>
            </a:pPr>
            <a:r>
              <a:rPr/>
              <a:t>A gastrostomy tube can be placed either by endoscopy, which is called a PEG tube</a:t>
            </a:r>
          </a:p>
          <a:p>
            <a:pPr lvl="0" indent="0" marL="0">
              <a:buNone/>
            </a:pPr>
            <a:r>
              <a:rPr/>
              <a:t>A gastrostomy tube can also be placed by laparoscopy, which is usually preferred if surgery on the esophagus is planned in the future.</a:t>
            </a:r>
          </a:p>
          <a:p>
            <a:pPr lvl="0" indent="0" marL="0">
              <a:buNone/>
            </a:pPr>
            <a:r>
              <a:rPr/>
              <a:t>Your surgeon will help you decide which kind of tube is best for you. This is especially important if you will need esophageal surgery in the future, as the stomach is frequently used to make a new esophagus</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Gastrostomy Tube</a:t>
            </a:r>
          </a:p>
        </p:txBody>
      </p:sp>
      <p:sp>
        <p:nvSpPr>
          <p:cNvPr id="3" name="Content Placeholder 2"/>
          <p:cNvSpPr>
            <a:spLocks noGrp="1"/>
          </p:cNvSpPr>
          <p:nvPr>
            <p:ph idx="1"/>
          </p:nvPr>
        </p:nvSpPr>
        <p:spPr/>
        <p:txBody>
          <a:bodyPr/>
          <a:lstStyle/>
          <a:p>
            <a:pPr lvl="0"/>
            <a:r>
              <a:rPr/>
              <a:t>Outpatient Placement (go home the same day)</a:t>
            </a:r>
          </a:p>
          <a:p>
            <a:pPr lvl="0"/>
            <a:r>
              <a:rPr/>
              <a:t>Central venous port can be placed at the same time (if needed)</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Jejunostomy tube</a:t>
            </a:r>
          </a:p>
        </p:txBody>
      </p:sp>
      <p:sp>
        <p:nvSpPr>
          <p:cNvPr id="3" name="Content Placeholder 2"/>
          <p:cNvSpPr>
            <a:spLocks noGrp="1"/>
          </p:cNvSpPr>
          <p:nvPr>
            <p:ph idx="1"/>
          </p:nvPr>
        </p:nvSpPr>
        <p:spPr/>
        <p:txBody>
          <a:bodyPr/>
          <a:lstStyle/>
          <a:p>
            <a:pPr lvl="0" indent="0" marL="0">
              <a:buNone/>
            </a:pPr>
            <a:r>
              <a:rPr/>
              <a:t>The other type of feeding tube is a jejunostomy.</a:t>
            </a:r>
          </a:p>
          <a:p>
            <a:pPr lvl="0" indent="0" marL="0">
              <a:buNone/>
            </a:pPr>
            <a:r>
              <a:rPr/>
              <a:t>A jejunostomy tube tube is placed into the small intestines. Because the small intestine is used to receiving food in small quantities, a jejunostomy tube requires the use of a pump to deliver feedings gradually over a matter of hours.</a:t>
            </a:r>
          </a:p>
          <a:p>
            <a:pPr lvl="0" indent="0" marL="0">
              <a:buNone/>
            </a:pPr>
            <a:r>
              <a:rPr/>
              <a:t>In general, feedings are done at night in order to allow you to be active during the day</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Jejunostomy</a:t>
            </a:r>
          </a:p>
        </p:txBody>
      </p:sp>
      <p:sp>
        <p:nvSpPr>
          <p:cNvPr id="3" name="Content Placeholder 2"/>
          <p:cNvSpPr>
            <a:spLocks noGrp="1"/>
          </p:cNvSpPr>
          <p:nvPr>
            <p:ph idx="1"/>
          </p:nvPr>
        </p:nvSpPr>
        <p:spPr/>
        <p:txBody>
          <a:bodyPr/>
          <a:lstStyle/>
          <a:p>
            <a:pPr lvl="0" indent="0" marL="0">
              <a:buNone/>
            </a:pPr>
            <a:r>
              <a:rPr/>
              <a:t>A jejunostomy tube is used in cases where it’s not possible to place a gastrostomy tube, such as when there is a tumor in the stomach. A jejunostomy tube is routinely used after esophageal surgery, so in patients who need help with nutrition prior to surgery, it makes sense to put in a jejunostomy tube before surgery. The same tube can then be used for nutrition both before and after surgery.</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Hospice</a:t>
            </a:r>
          </a:p>
        </p:txBody>
      </p:sp>
      <p:sp>
        <p:nvSpPr>
          <p:cNvPr id="3" name="Content Placeholder 2"/>
          <p:cNvSpPr>
            <a:spLocks noGrp="1"/>
          </p:cNvSpPr>
          <p:nvPr>
            <p:ph idx="1"/>
          </p:nvPr>
        </p:nvSpPr>
        <p:spPr/>
        <p:txBody>
          <a:bodyPr/>
          <a:lstStyle/>
          <a:p>
            <a:pPr lvl="0" indent="0" marL="0">
              <a:buNone/>
            </a:pPr>
            <a:r>
              <a:rPr/>
              <a:t>Hospice provides end-of-life care for patients whose priority is treatment of symptoms rather than systemic therapy of the cancer.</a:t>
            </a:r>
          </a:p>
          <a:p>
            <a:pPr lvl="0"/>
            <a:r>
              <a:rPr/>
              <a:t>Usually provided in the home</a:t>
            </a:r>
          </a:p>
          <a:p>
            <a:pPr lvl="0"/>
            <a:r>
              <a:rPr/>
              <a:t>Residential hospice is available as an alternative</a:t>
            </a:r>
          </a:p>
          <a:p>
            <a:pPr lvl="0"/>
            <a:r>
              <a:rPr/>
              <a:t>Hospice team manages symptoms including pain managemnt</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Esophageal Cancer Staging</a:t>
            </a:r>
          </a:p>
        </p:txBody>
      </p:sp>
      <p:sp>
        <p:nvSpPr>
          <p:cNvPr id="3" name="Content Placeholder 2"/>
          <p:cNvSpPr>
            <a:spLocks noGrp="1"/>
          </p:cNvSpPr>
          <p:nvPr>
            <p:ph idx="1"/>
          </p:nvPr>
        </p:nvSpPr>
        <p:spPr/>
        <p:txBody>
          <a:bodyPr/>
          <a:lstStyle/>
          <a:p>
            <a:pPr lvl="0"/>
            <a:r>
              <a:rPr b="1"/>
              <a:t>T</a:t>
            </a:r>
            <a:r>
              <a:rPr/>
              <a:t> = Tumor - Depth of growth into the wall of the esophagus</a:t>
            </a:r>
          </a:p>
          <a:p>
            <a:pPr lvl="0"/>
            <a:r>
              <a:rPr b="1"/>
              <a:t>N</a:t>
            </a:r>
            <a:r>
              <a:rPr/>
              <a:t> = Nodes - Spread to the lymph nodes</a:t>
            </a:r>
          </a:p>
          <a:p>
            <a:pPr lvl="0"/>
            <a:r>
              <a:rPr b="1"/>
              <a:t>M</a:t>
            </a:r>
            <a:r>
              <a:rPr/>
              <a:t> = Metastasis - Spread to liver, lungs, or bone</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Metastatic Cancers</a:t>
            </a:r>
          </a:p>
        </p:txBody>
      </p:sp>
      <p:sp>
        <p:nvSpPr>
          <p:cNvPr id="3" name="Content Placeholder 2"/>
          <p:cNvSpPr>
            <a:spLocks noGrp="1"/>
          </p:cNvSpPr>
          <p:nvPr>
            <p:ph idx="1" sz="half"/>
          </p:nvPr>
        </p:nvSpPr>
        <p:spPr/>
        <p:txBody>
          <a:bodyPr/>
          <a:lstStyle/>
          <a:p>
            <a:pPr lvl="0" indent="0" marL="0">
              <a:buNone/>
            </a:pPr>
            <a:r>
              <a:rPr/>
              <a:t>Metastatic cancers spread from the esophagus to other parts of the body</a:t>
            </a:r>
          </a:p>
          <a:p>
            <a:pPr lvl="0"/>
            <a:r>
              <a:rPr b="1"/>
              <a:t>M0</a:t>
            </a:r>
            <a:r>
              <a:rPr/>
              <a:t> cancers have not spread to other parts of the body</a:t>
            </a:r>
          </a:p>
          <a:p>
            <a:pPr lvl="0"/>
            <a:r>
              <a:rPr b="1"/>
              <a:t>M1</a:t>
            </a:r>
            <a:r>
              <a:rPr/>
              <a:t> cancers have spread lungs, liver, or bone</a:t>
            </a:r>
          </a:p>
          <a:p>
            <a:pPr lvl="0" indent="0" marL="0">
              <a:buNone/>
            </a:pPr>
            <a:r>
              <a:rPr/>
              <a:t>M1 cancers is also known as Stage 4</a:t>
            </a:r>
          </a:p>
        </p:txBody>
      </p:sp>
      <p:pic>
        <p:nvPicPr>
          <p:cNvPr descr="https://deidt7p41jzcy.cloudfront.net/Eso_M_Stage.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Treatment Plan</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a:r>
                  <a:rPr/>
                  <a:t>Superficial (T1) </a:t>
                </a:r>
                <a14:m>
                  <m:oMath xmlns:m="http://schemas.openxmlformats.org/officeDocument/2006/math">
                    <m:r>
                      <m:t>R</m:t>
                    </m:r>
                    <m:r>
                      <m:t>i</m:t>
                    </m:r>
                    <m:r>
                      <m:t>g</m:t>
                    </m:r>
                    <m:r>
                      <m:t>h</m:t>
                    </m:r>
                    <m:r>
                      <m:t>t</m:t>
                    </m:r>
                    <m:r>
                      <m:t>a</m:t>
                    </m:r>
                    <m:r>
                      <m:t>r</m:t>
                    </m:r>
                    <m:r>
                      <m:t>r</m:t>
                    </m:r>
                    <m:r>
                      <m:t>o</m:t>
                    </m:r>
                    <m:r>
                      <m:t>w</m:t>
                    </m:r>
                  </m:oMath>
                </a14:m>
                <a:r>
                  <a:rPr/>
                  <a:t> Endoscopic Therapy</a:t>
                </a:r>
              </a:p>
              <a:p>
                <a:pPr lvl="0"/>
                <a:r>
                  <a:rPr/>
                  <a:t>Localized (T1b/T2) </a:t>
                </a:r>
                <a14:m>
                  <m:oMath xmlns:m="http://schemas.openxmlformats.org/officeDocument/2006/math">
                    <m:r>
                      <m:t>R</m:t>
                    </m:r>
                    <m:r>
                      <m:t>i</m:t>
                    </m:r>
                    <m:r>
                      <m:t>g</m:t>
                    </m:r>
                    <m:r>
                      <m:t>h</m:t>
                    </m:r>
                    <m:r>
                      <m:t>t</m:t>
                    </m:r>
                    <m:r>
                      <m:t>a</m:t>
                    </m:r>
                    <m:r>
                      <m:t>r</m:t>
                    </m:r>
                    <m:r>
                      <m:t>r</m:t>
                    </m:r>
                    <m:r>
                      <m:t>o</m:t>
                    </m:r>
                    <m:r>
                      <m:t>w</m:t>
                    </m:r>
                  </m:oMath>
                </a14:m>
                <a:r>
                  <a:rPr/>
                  <a:t> Surgery</a:t>
                </a:r>
              </a:p>
              <a:p>
                <a:pPr lvl="0"/>
                <a:r>
                  <a:rPr/>
                  <a:t>Locally-advanced (T3/N1) </a:t>
                </a:r>
                <a14:m>
                  <m:oMath xmlns:m="http://schemas.openxmlformats.org/officeDocument/2006/math">
                    <m:r>
                      <m:rPr>
                        <m:sty m:val="p"/>
                      </m:rPr>
                      <m:t>⇒</m:t>
                    </m:r>
                  </m:oMath>
                </a14:m>
                <a:r>
                  <a:rPr/>
                  <a:t> Chemo </a:t>
                </a:r>
                <a14:m>
                  <m:oMath xmlns:m="http://schemas.openxmlformats.org/officeDocument/2006/math">
                    <m:r>
                      <m:rPr>
                        <m:sty m:val="p"/>
                      </m:rPr>
                      <m:t>±</m:t>
                    </m:r>
                  </m:oMath>
                </a14:m>
                <a:r>
                  <a:rPr/>
                  <a:t> Radiation </a:t>
                </a:r>
                <a14:m>
                  <m:oMath xmlns:m="http://schemas.openxmlformats.org/officeDocument/2006/math">
                    <m:r>
                      <m:rPr>
                        <m:sty m:val="p"/>
                      </m:rPr>
                      <m:t>→</m:t>
                    </m:r>
                  </m:oMath>
                </a14:m>
                <a:r>
                  <a:rPr/>
                  <a:t>Surgery</a:t>
                </a:r>
              </a:p>
              <a:p>
                <a:pPr lvl="0"/>
                <a:r>
                  <a:rPr/>
                  <a:t>Metastatic (M1) </a:t>
                </a:r>
                <a14:m>
                  <m:oMath xmlns:m="http://schemas.openxmlformats.org/officeDocument/2006/math">
                    <m:r>
                      <m:rPr>
                        <m:sty m:val="p"/>
                      </m:rPr>
                      <m:t>⇒</m:t>
                    </m:r>
                  </m:oMath>
                </a14:m>
                <a:r>
                  <a:rPr/>
                  <a:t> Systemic Therapy </a:t>
                </a:r>
                <a14:m>
                  <m:oMath xmlns:m="http://schemas.openxmlformats.org/officeDocument/2006/math">
                    <m:r>
                      <m:rPr>
                        <m:sty m:val="p"/>
                      </m:rPr>
                      <m:t>±</m:t>
                    </m:r>
                  </m:oMath>
                </a14:m>
                <a:r>
                  <a:rPr/>
                  <a:t> Radiation</a:t>
                </a:r>
              </a:p>
            </p:txBody>
          </p:sp>
        </mc:Choice>
      </mc:AlternateContent>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Systemic Therapy</a:t>
            </a:r>
          </a:p>
        </p:txBody>
      </p:sp>
      <p:sp>
        <p:nvSpPr>
          <p:cNvPr id="3" name="Content Placeholder 2"/>
          <p:cNvSpPr>
            <a:spLocks noGrp="1"/>
          </p:cNvSpPr>
          <p:nvPr>
            <p:ph idx="1"/>
          </p:nvPr>
        </p:nvSpPr>
        <p:spPr/>
        <p:txBody>
          <a:bodyPr/>
          <a:lstStyle/>
          <a:p>
            <a:pPr lvl="0" indent="0" marL="0">
              <a:buNone/>
            </a:pPr>
            <a:r>
              <a:rPr/>
              <a:t>Systemic therapy is administered intravenously (or by mouth) and circulates to kill cancer cells anywhere in the body.</a:t>
            </a:r>
          </a:p>
          <a:p>
            <a:pPr lvl="0"/>
            <a:r>
              <a:rPr/>
              <a:t>Chemotherapy (FOLFOX)</a:t>
            </a:r>
          </a:p>
          <a:p>
            <a:pPr lvl="0"/>
            <a:r>
              <a:rPr/>
              <a:t>Immunotherapy (nivolumab, pembrolizumab)</a:t>
            </a:r>
          </a:p>
          <a:p>
            <a:pPr lvl="0"/>
            <a:r>
              <a:rPr/>
              <a:t>Hormone therapy (herceptin)</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Goals of Therapy</a:t>
            </a:r>
          </a:p>
        </p:txBody>
      </p:sp>
      <p:sp>
        <p:nvSpPr>
          <p:cNvPr id="3" name="Content Placeholder 2"/>
          <p:cNvSpPr>
            <a:spLocks noGrp="1"/>
          </p:cNvSpPr>
          <p:nvPr>
            <p:ph idx="1"/>
          </p:nvPr>
        </p:nvSpPr>
        <p:spPr/>
        <p:txBody>
          <a:bodyPr/>
          <a:lstStyle/>
          <a:p>
            <a:pPr lvl="0"/>
            <a:r>
              <a:rPr/>
              <a:t>Symptom control</a:t>
            </a:r>
          </a:p>
          <a:p>
            <a:pPr lvl="0"/>
            <a:r>
              <a:rPr/>
              <a:t>Prolong life</a:t>
            </a:r>
          </a:p>
          <a:p>
            <a:pPr lvl="0"/>
            <a:r>
              <a:rPr/>
              <a:t>Minimize symptoms due to treatment</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Systemic Therapy</a:t>
            </a:r>
          </a:p>
        </p:txBody>
      </p:sp>
      <p:sp>
        <p:nvSpPr>
          <p:cNvPr id="3" name="Content Placeholder 2"/>
          <p:cNvSpPr>
            <a:spLocks noGrp="1"/>
          </p:cNvSpPr>
          <p:nvPr>
            <p:ph idx="1"/>
          </p:nvPr>
        </p:nvSpPr>
        <p:spPr/>
        <p:txBody>
          <a:bodyPr/>
          <a:lstStyle/>
          <a:p>
            <a:pPr lvl="0" indent="0" marL="0">
              <a:buNone/>
            </a:pPr>
            <a:r>
              <a:rPr/>
              <a:t>By shrinking tumor and decreasing cancer burden</a:t>
            </a:r>
          </a:p>
          <a:p>
            <a:pPr lvl="0"/>
            <a:r>
              <a:rPr/>
              <a:t>Can improve symptoms</a:t>
            </a:r>
          </a:p>
          <a:p>
            <a:pPr lvl="0"/>
            <a:r>
              <a:rPr/>
              <a:t>Can prolong life</a:t>
            </a:r>
          </a:p>
          <a:p>
            <a:pPr lvl="0" indent="0" marL="0">
              <a:buNone/>
            </a:pPr>
            <a:r>
              <a:rPr/>
              <a:t>Goals:</a:t>
            </a:r>
          </a:p>
          <a:p>
            <a:pPr lvl="0"/>
            <a:r>
              <a:rPr/>
              <a:t>Maximize cancer shrinkage</a:t>
            </a:r>
          </a:p>
          <a:p>
            <a:pPr lvl="0"/>
            <a:r>
              <a:rPr/>
              <a:t>Minimize side-effects due to therapy</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Radiation Therapy</a:t>
            </a:r>
          </a:p>
        </p:txBody>
      </p:sp>
      <p:sp>
        <p:nvSpPr>
          <p:cNvPr id="3" name="Content Placeholder 2"/>
          <p:cNvSpPr>
            <a:spLocks noGrp="1"/>
          </p:cNvSpPr>
          <p:nvPr>
            <p:ph idx="1"/>
          </p:nvPr>
        </p:nvSpPr>
        <p:spPr/>
        <p:txBody>
          <a:bodyPr/>
          <a:lstStyle/>
          <a:p>
            <a:pPr lvl="0" indent="0" marL="0">
              <a:buNone/>
            </a:pPr>
            <a:r>
              <a:rPr/>
              <a:t>Radiation uses high-energy x-rays to kill cancer cells</a:t>
            </a:r>
          </a:p>
          <a:p>
            <a:pPr lvl="0"/>
            <a:r>
              <a:rPr/>
              <a:t>Bone metastasis: Can relieve pain</a:t>
            </a:r>
          </a:p>
          <a:p>
            <a:pPr lvl="0"/>
            <a:r>
              <a:rPr/>
              <a:t>Esophagus: Can shrink tumor and improve eating</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TotalTime>
  <Words>42</Words>
  <Application>Microsoft Macintosh PowerPoint</Application>
  <PresentationFormat>On-screen Show (16:9)</PresentationFormat>
  <Paragraphs>13</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Stage IV Cancer of the Esophagus and GE Junction</dc:title>
  <dc:creator/>
  <cp:keywords/>
  <dcterms:created xsi:type="dcterms:W3CDTF">2025-01-06T23:17:15Z</dcterms:created>
  <dcterms:modified xsi:type="dcterms:W3CDTF">2025-01-06T23:17:15Z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bibliography">
    <vt:lpwstr>zotero.bib</vt:lpwstr>
  </property>
  <property fmtid="{D5CDD505-2E9C-101B-9397-08002B2CF9AE}" pid="4" name="editor">
    <vt:lpwstr>visual</vt:lpwstr>
  </property>
  <property fmtid="{D5CDD505-2E9C-101B-9397-08002B2CF9AE}" pid="5" name="header-includes">
    <vt:lpwstr/>
  </property>
  <property fmtid="{D5CDD505-2E9C-101B-9397-08002B2CF9AE}" pid="6" name="include-after">
    <vt:lpwstr/>
  </property>
  <property fmtid="{D5CDD505-2E9C-101B-9397-08002B2CF9AE}" pid="7" name="include-before">
    <vt:lpwstr/>
  </property>
  <property fmtid="{D5CDD505-2E9C-101B-9397-08002B2CF9AE}" pid="8" name="labels">
    <vt:lpwstr/>
  </property>
  <property fmtid="{D5CDD505-2E9C-101B-9397-08002B2CF9AE}" pid="9" name="toc-title">
    <vt:lpwstr>Table of contents</vt:lpwstr>
  </property>
</Properties>
</file>