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binary/octet-stream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6"/>
          <a:sy d="100" n="166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10" Type="http://schemas.openxmlformats.org/officeDocument/2006/relationships/viewProps" Target="viewProps.xml" /><Relationship Id="rId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2" Type="http://schemas.openxmlformats.org/officeDocument/2006/relationships/tableStyles" Target="tableStyles.xml" /><Relationship Id="rId1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309" y="960504"/>
            <a:ext cx="8552330" cy="3977017"/>
          </a:xfrm>
        </p:spPr>
        <p:txBody>
          <a:bodyPr/>
          <a:lstStyle>
            <a:lvl1pPr marL="228600" indent="-228600">
              <a:tabLst/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5045" y="1200151"/>
            <a:ext cx="4180755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200151"/>
            <a:ext cx="4196123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16105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998924"/>
            <a:ext cx="8229600" cy="3938597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eaLnBrk="1" hangingPunct="1" latinLnBrk="0" rtl="0">
        <a:spcBef>
          <a:spcPct val="0"/>
        </a:spcBef>
        <a:buNone/>
        <a:defRPr baseline="0" kern="1200" sz="3300">
          <a:solidFill>
            <a:schemeClr val="tx1"/>
          </a:solidFill>
          <a:latin charset="0" panose="020F0502020204030203" pitchFamily="34" typeface="Lato Semibold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baseline="0" kern="1200" sz="21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jpe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jp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Chemotherapy Administration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Most chemotherapy is administered by vein.</a:t>
            </a:r>
          </a:p>
          <a:p>
            <a:pPr lvl="0" indent="0" marL="0">
              <a:buNone/>
            </a:pPr>
            <a:r>
              <a:rPr/>
              <a:t>Several options exist to administer chemotherapy:</a:t>
            </a:r>
          </a:p>
          <a:p>
            <a:pPr lvl="0"/>
            <a:r>
              <a:rPr/>
              <a:t>Intravenous catheter in peripheral veins</a:t>
            </a:r>
          </a:p>
          <a:p>
            <a:pPr lvl="0"/>
            <a:r>
              <a:rPr/>
              <a:t>Peripheral Intravenous Central Catheter (PICC)</a:t>
            </a:r>
          </a:p>
          <a:p>
            <a:pPr lvl="0"/>
            <a:r>
              <a:rPr/>
              <a:t>Central Venous port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Intravenous Catheter in Peripheral Vein (“IV”)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IV catheter placed in vein of hand or arm</a:t>
            </a:r>
          </a:p>
          <a:p>
            <a:pPr lvl="0"/>
            <a:r>
              <a:rPr/>
              <a:t>Allows administration of chemo and fluids</a:t>
            </a:r>
          </a:p>
          <a:p>
            <a:pPr lvl="0"/>
            <a:r>
              <a:rPr/>
              <a:t>Placed for each dose</a:t>
            </a:r>
          </a:p>
          <a:p>
            <a:pPr lvl="0"/>
            <a:r>
              <a:rPr/>
              <a:t>Removed that day</a:t>
            </a:r>
          </a:p>
          <a:p>
            <a:pPr lvl="0"/>
            <a:r>
              <a:rPr/>
              <a:t>Not suitable for FLOT chemo</a:t>
            </a:r>
          </a:p>
        </p:txBody>
      </p:sp>
      <p:pic>
        <p:nvPicPr>
          <p:cNvPr descr="https://deidt7p41jzcy.cloudfront.net/peripheral-venous-catheter-427167-7_960_720-pixabay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334000" y="1193800"/>
            <a:ext cx="27940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PICC 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Placed in Radiology</a:t>
            </a:r>
          </a:p>
          <a:p>
            <a:pPr lvl="0"/>
            <a:r>
              <a:rPr/>
              <a:t>Stay in place during all of treatment</a:t>
            </a:r>
          </a:p>
          <a:p>
            <a:pPr lvl="0"/>
            <a:r>
              <a:rPr/>
              <a:t>Needs to be kept clean and dry</a:t>
            </a:r>
          </a:p>
          <a:p>
            <a:pPr lvl="0"/>
            <a:r>
              <a:rPr/>
              <a:t>Suitable for FLOT chemotherapy</a:t>
            </a:r>
          </a:p>
        </p:txBody>
      </p:sp>
      <p:pic>
        <p:nvPicPr>
          <p:cNvPr descr="https://deidt7p41jzcy.cloudfront.net/comm_picc.jpe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35500" y="1511300"/>
            <a:ext cx="4191000" cy="3098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Implantable device makes chemo easier</a:t>
            </a:r>
          </a:p>
          <a:p>
            <a:pPr lvl="0"/>
            <a:r>
              <a:rPr/>
              <a:t>May shower in 24 hrs</a:t>
            </a:r>
          </a:p>
          <a:p>
            <a:pPr lvl="0"/>
            <a:r>
              <a:rPr/>
              <a:t>No special care at home</a:t>
            </a:r>
          </a:p>
          <a:p>
            <a:pPr lvl="0"/>
            <a:r>
              <a:rPr/>
              <a:t>OK for FLOT chemo</a:t>
            </a:r>
          </a:p>
          <a:p>
            <a:pPr lvl="0"/>
            <a:r>
              <a:rPr/>
              <a:t>Allows for blood draws</a:t>
            </a:r>
          </a:p>
        </p:txBody>
      </p:sp>
      <p:pic>
        <p:nvPicPr>
          <p:cNvPr descr="https://deidt7p41jzcy.cloudfront.net/cv_por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Implanted under the skin</a:t>
            </a:r>
          </a:p>
          <a:p>
            <a:pPr lvl="0"/>
            <a:r>
              <a:rPr/>
              <a:t>Neck incision (1/4”)</a:t>
            </a:r>
          </a:p>
          <a:p>
            <a:pPr lvl="0"/>
            <a:r>
              <a:rPr/>
              <a:t>Incision below the collarbone</a:t>
            </a:r>
          </a:p>
          <a:p>
            <a:pPr lvl="0"/>
            <a:r>
              <a:rPr/>
              <a:t>Sutures dissolve</a:t>
            </a:r>
          </a:p>
          <a:p>
            <a:pPr lvl="0"/>
            <a:r>
              <a:rPr/>
              <a:t>“Superglue” on incisions</a:t>
            </a:r>
          </a:p>
        </p:txBody>
      </p:sp>
      <p:pic>
        <p:nvPicPr>
          <p:cNvPr descr="https://deidt7p41jzcy.cloudfront.net/cv_port_17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864100" y="1193800"/>
            <a:ext cx="37338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 it is time for chemotherapy, a needle is inserted through the skin into the port</a:t>
            </a:r>
          </a:p>
        </p:txBody>
      </p:sp>
      <p:pic>
        <p:nvPicPr>
          <p:cNvPr descr="https://deidt7p41jzcy.cloudfront.net/cv_port_detail_17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864100" y="1193800"/>
            <a:ext cx="37338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1433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Lato Medium</vt:lpstr>
      <vt:lpstr>Lato Semibold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Central Venous Port</dc:title>
  <dc:creator/>
  <cp:keywords/>
  <dcterms:created xsi:type="dcterms:W3CDTF">2025-02-02T01:12:07Z</dcterms:created>
  <dcterms:modified xsi:type="dcterms:W3CDTF">2025-02-02T01:12:07Z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