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6" Type="http://schemas.openxmlformats.org/officeDocument/2006/relationships/viewProps" Target="viewProps.xml" /><Relationship Id="rId2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8" Type="http://schemas.openxmlformats.org/officeDocument/2006/relationships/tableStyles" Target="tableStyles.xml" /><Relationship Id="rId2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1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.png" /><Relationship Id="rId2" Type="http://schemas.openxmlformats.org/officeDocument/2006/relationships/image" Target="../media/image4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png" /><Relationship Id="rId2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9.png" /><Relationship Id="rId2" Type="http://schemas.openxmlformats.org/officeDocument/2006/relationships/image" Target="../media/image6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.png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Surgery of the Stomach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Proximal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Located near the top of the stomach</a:t>
            </a:r>
          </a:p>
          <a:p>
            <a:pPr lvl="0"/>
            <a:r>
              <a:rPr/>
              <a:t>Challenging area for surgery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all of the stomach</a:t>
            </a:r>
          </a:p>
          <a:p>
            <a:pPr lvl="0"/>
            <a:r>
              <a:rPr/>
              <a:t>Reconstruction with small intestine</a:t>
            </a:r>
          </a:p>
          <a:p>
            <a:pPr lvl="0"/>
            <a:r>
              <a:rPr/>
              <a:t>Needed for those with CDH1 mutations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MIE_IvorLewisArt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Alternative surgical approach for small tumors near the top of the stomach</a:t>
            </a:r>
          </a:p>
          <a:p>
            <a:pPr lvl="0"/>
            <a:r>
              <a:rPr/>
              <a:t>Preserves the bottom of the stomach as a reservoir</a:t>
            </a:r>
          </a:p>
        </p:txBody>
      </p:sp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General anesthetic</a:t>
            </a:r>
          </a:p>
          <a:p>
            <a:pPr lvl="0"/>
            <a:r>
              <a:rPr/>
              <a:t>Several 1/4” incisions 1/4”</a:t>
            </a:r>
          </a:p>
          <a:p>
            <a:pPr lvl="0"/>
            <a:r>
              <a:rPr/>
              <a:t>Telescope examines the abdomen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Leak where bowel is joined together (anastomosis)</a:t>
            </a:r>
          </a:p>
          <a:p>
            <a:pPr lvl="0"/>
            <a:r>
              <a:rPr/>
              <a:t>Bleeding requiring reoperation</a:t>
            </a:r>
          </a:p>
          <a:p>
            <a:pPr lvl="0"/>
            <a:r>
              <a:rPr/>
              <a:t>Delayed stomach function</a:t>
            </a:r>
          </a:p>
          <a:p>
            <a:pPr lvl="0"/>
            <a:r>
              <a:rPr/>
              <a:t>Infection in the abdomen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Stomach Cancer Surgery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Staging refers to the tests to determine</a:t>
            </a:r>
          </a:p>
          <a:p>
            <a:pPr lvl="0"/>
            <a:r>
              <a:rPr/>
              <a:t>Remove the tumor</a:t>
            </a:r>
          </a:p>
          <a:p>
            <a:pPr lvl="0"/>
            <a:r>
              <a:rPr/>
              <a:t>Remove lymph nodes (depends upon tumor type)</a:t>
            </a:r>
          </a:p>
          <a:p>
            <a:pPr lvl="0"/>
            <a:r>
              <a:rPr/>
              <a:t>Preserve stomach function</a:t>
            </a:r>
          </a:p>
          <a:p>
            <a:pPr lvl="0"/>
            <a:r>
              <a:rPr/>
              <a:t>Reconstruct GI tract</a:t>
            </a:r>
          </a:p>
          <a:p>
            <a:pPr lvl="0" indent="0" marL="0">
              <a:buNone/>
            </a:pPr>
            <a:r>
              <a:rPr b="1"/>
              <a:t>Treatment options depend upon the cancer stage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PCP Referral Line (844) 235-6998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  <a:b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days/week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daily activity)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www.freddomfromsmoking.org</a:t>
            </a:r>
          </a:p>
          <a:p>
            <a:pPr lvl="1"/>
            <a:r>
              <a:rPr/>
              <a:t>Smoking Cessation Counseling (Metro Charlotte)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Distal cancers are those in the lower part of the stomach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the tumor</a:t>
            </a:r>
          </a:p>
          <a:p>
            <a:pPr lvl="0"/>
            <a:r>
              <a:rPr/>
              <a:t>Does not remove lymph nodes</a:t>
            </a:r>
          </a:p>
          <a:p>
            <a:pPr lvl="0"/>
            <a:r>
              <a:rPr/>
              <a:t>Best suited for:</a:t>
            </a:r>
          </a:p>
          <a:p>
            <a:pPr lvl="1"/>
            <a:r>
              <a:rPr/>
              <a:t>Small adenocarcinoma</a:t>
            </a:r>
          </a:p>
          <a:p>
            <a:pPr lvl="1"/>
            <a:r>
              <a:rPr/>
              <a:t>GI Stromal Tumors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bottom half of the stomach</a:t>
            </a:r>
          </a:p>
          <a:p>
            <a:pPr lvl="0"/>
            <a:r>
              <a:rPr/>
              <a:t>Does not remove all lymph nodes</a:t>
            </a:r>
          </a:p>
        </p:txBody>
      </p:sp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Body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Body is the mid-portion of the stomach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</a:p>
          <a:p>
            <a:pPr lvl="0"/>
            <a:r>
              <a:rPr/>
              <a:t>Removes bottom 2/3 of stomach</a:t>
            </a:r>
          </a:p>
          <a:p>
            <a:pPr lvl="0"/>
            <a:r>
              <a:rPr/>
              <a:t>Removes nearby lymph nodes</a:t>
            </a:r>
          </a:p>
          <a:p>
            <a:pPr lvl="0"/>
            <a:r>
              <a:rPr/>
              <a:t>Reconstruction with small intestine</a:t>
            </a:r>
          </a:p>
        </p:txBody>
      </p:sp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Surgery of the Stomach</dc:title>
  <dc:creator/>
  <cp:keywords/>
  <dcterms:created xsi:type="dcterms:W3CDTF">2025-01-31T21:21:24Z</dcterms:created>
  <dcterms:modified xsi:type="dcterms:W3CDTF">2025-01-31T21:21:24Z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