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cvport.htm" TargetMode="External" /><Relationship Id="rId3" Type="http://schemas.openxmlformats.org/officeDocument/2006/relationships/hyperlink" Target="lci_nutrition.htm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Anatomy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Esophageal Cancer Staging</a:t>
            </a:r>
          </a:p>
          <a:p>
            <a:pPr lvl="0" indent="0" marL="0">
              <a:buNone/>
            </a:pPr>
            <a:br/>
            <a:br/>
          </a:p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  <a:br/>
            <a:br/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  <a:br/>
            <a:br/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Metastatic Cancers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Treatment Plan</a:t>
                </a:r>
              </a:p>
              <a:p>
                <a:pPr lvl="0" indent="0" marL="0">
                  <a:buNone/>
                </a:pPr>
                <a:br/>
                <a:br/>
                <a:r>
                  <a:rPr/>
                  <a:t>- 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  <a:br/>
                <a:br/>
                <a:r>
                  <a:rPr/>
                  <a:t>- 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  <a:br/>
                <a:br/>
                <a:r>
                  <a:rPr/>
                  <a:t>- 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  <a:br/>
                <a:br/>
                <a:r>
                  <a:rPr/>
                  <a:t>- 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Systemic Therapy</a:t>
                </a:r>
              </a:p>
              <a:p>
                <a:pPr lvl="0" indent="0" marL="0">
                  <a:buNone/>
                </a:pPr>
                <a:r>
                  <a:rPr/>
                  <a:t>Systemic therapy is administered intravenously (or by mouth) and circulates to kill cancer cells anywhere in the body.</a:t>
                </a:r>
              </a:p>
              <a:p>
                <a:pPr lvl="0"/>
                <a:r>
                  <a:rPr/>
                  <a:t>Chemotherapy (FOLFOX)</a:t>
                </a:r>
              </a:p>
              <a:p>
                <a:pPr lvl="0"/>
                <a:r>
                  <a:rPr/>
                  <a:t>Immunotherapy (nivolumab, pembrolizumab)</a:t>
                </a:r>
              </a:p>
              <a:p>
                <a:pPr lvl="0"/>
                <a:r>
                  <a:rPr/>
                  <a:t>Hormone therapy (herceptin)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Goals of Therapy</a:t>
                </a:r>
              </a:p>
              <a:p>
                <a:pPr lvl="0" indent="0" marL="0">
                  <a:buNone/>
                </a:pPr>
                <a:br/>
                <a:br/>
                <a:r>
                  <a:rPr/>
                  <a:t>- Symptom control</a:t>
                </a:r>
                <a:br/>
                <a:br/>
                <a:r>
                  <a:rPr/>
                  <a:t>- Prolong life</a:t>
                </a:r>
                <a:br/>
                <a:br/>
                <a:r>
                  <a:rPr/>
                  <a:t>- Minimize symptoms due to treatment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Systemic Therapy</a:t>
                </a:r>
              </a:p>
              <a:p>
                <a:pPr lvl="0" indent="0" marL="0">
                  <a:buNone/>
                </a:pPr>
                <a:r>
                  <a:rPr/>
                  <a:t>By shrinking tumor and decreasing cancer burden</a:t>
                </a:r>
              </a:p>
              <a:p>
                <a:pPr lvl="0"/>
                <a:r>
                  <a:rPr/>
                  <a:t>Can improve symptoms</a:t>
                </a:r>
              </a:p>
              <a:p>
                <a:pPr lvl="0"/>
                <a:r>
                  <a:rPr/>
                  <a:t>Can prolong life</a:t>
                </a:r>
              </a:p>
              <a:p>
                <a:pPr lvl="0" indent="0" marL="0">
                  <a:buNone/>
                </a:pPr>
                <a:r>
                  <a:rPr/>
                  <a:t>Goals:</a:t>
                </a:r>
              </a:p>
              <a:p>
                <a:pPr lvl="0"/>
                <a:r>
                  <a:rPr/>
                  <a:t>Maximize cancer shrinkage</a:t>
                </a:r>
              </a:p>
              <a:p>
                <a:pPr lvl="0"/>
                <a:r>
                  <a:rPr/>
                  <a:t>Minimize side-effects due to therapy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Radiation Therapy</a:t>
                </a:r>
              </a:p>
              <a:p>
                <a:pPr lvl="0" indent="0" marL="0">
                  <a:buNone/>
                </a:pPr>
                <a:r>
                  <a:rPr/>
                  <a:t>Radiation uses high-energy x-rays to kill cancer cells</a:t>
                </a:r>
              </a:p>
              <a:p>
                <a:pPr lvl="0"/>
                <a:r>
                  <a:rPr/>
                  <a:t>Bone metastasis: Can relieve pain</a:t>
                </a:r>
              </a:p>
              <a:p>
                <a:pPr lvl="0"/>
                <a:r>
                  <a:rPr/>
                  <a:t>Esophagus: Can shrink tumor and improve eating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Endoluminal Stents</a:t>
            </a:r>
          </a:p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procedure</a:t>
            </a:r>
          </a:p>
          <a:p>
            <a:pPr lvl="0"/>
            <a:r>
              <a:rPr/>
              <a:t>Does not require surgery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</a:t>
            </a:r>
          </a:p>
          <a:p>
            <a:pPr lvl="0"/>
            <a:r>
              <a:rPr/>
              <a:t>Reflux</a:t>
            </a:r>
          </a:p>
          <a:p>
            <a:pPr lvl="0"/>
            <a:r>
              <a:rPr/>
              <a:t>Can make surgery to remove esophagus more complicated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Radiation Therapy - Esophagus</a:t>
            </a:r>
          </a:p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/>
              <a:t>** Short Course ** - 10 treatments over 2 weeks</a:t>
            </a:r>
          </a:p>
          <a:p>
            <a:pPr lvl="0" indent="0" marL="0">
              <a:buNone/>
            </a:pPr>
            <a:r>
              <a:rPr/>
              <a:t>** Conventional Dosing* - 25-30 treatment over 5-6 weeks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Radiation Therapy - Bone</a:t>
            </a:r>
          </a:p>
          <a:p>
            <a:pPr lvl="0" indent="0" marL="0">
              <a:buNone/>
            </a:pPr>
            <a:br/>
            <a:br/>
          </a:p>
          <a:p>
            <a:pPr lvl="0" indent="0" marL="0">
              <a:buNone/>
            </a:pPr>
            <a:r>
              <a:rPr/>
              <a:t>For patients with metastasis to bone causing pain, radiation can provide pain relief wiht a relatively short (two week) treatment course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Intravenous Drug Administration</a:t>
            </a:r>
          </a:p>
          <a:p>
            <a:pPr lvl="0" indent="0" marL="0">
              <a:buNone/>
            </a:pPr>
            <a:r>
              <a:rPr/>
              <a:t>Systemic Therapy drugs are administered intravenously.</a:t>
            </a:r>
          </a:p>
          <a:p>
            <a:pPr lvl="0" indent="0" marL="0">
              <a:buNone/>
            </a:pPr>
            <a:r>
              <a:rPr/>
              <a:t>There are several options for intravenous access:</a:t>
            </a:r>
          </a:p>
          <a:p>
            <a:pPr lvl="0"/>
            <a:r>
              <a:rPr/>
              <a:t>Peripheral IVs in the hand</a:t>
            </a:r>
          </a:p>
          <a:p>
            <a:pPr lvl="0"/>
            <a:r>
              <a:rPr/>
              <a:t>PICC line (Peripheral Inserted Central Catheter)</a:t>
            </a:r>
          </a:p>
          <a:p>
            <a:pPr lvl="0"/>
            <a:r>
              <a:rPr/>
              <a:t>Central Venous Port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Central Venous 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Hospice</a:t>
            </a:r>
          </a:p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Nutrition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Nutrition Slideshow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2024-12-15T02:09:22Z</dcterms:created>
  <dcterms:modified xsi:type="dcterms:W3CDTF">2024-12-15T02:09:22Z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