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6" Type="http://schemas.openxmlformats.org/officeDocument/2006/relationships/viewProps" Target="viewProps.xml" /><Relationship Id="rId45" Type="http://schemas.openxmlformats.org/officeDocument/2006/relationships/presProps" Target="presProps.xml" /><Relationship Id="rId1" Type="http://schemas.openxmlformats.org/officeDocument/2006/relationships/slideMaster" Target="slideMasters/slideMaster1.xml" /><Relationship Id="rId48" Type="http://schemas.openxmlformats.org/officeDocument/2006/relationships/tableStyles" Target="tableStyles.xml" /><Relationship Id="rId4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2.png" /><Relationship Id="rId2" Type="http://schemas.openxmlformats.org/officeDocument/2006/relationships/image" Target="../media/image11.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jpg"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lci_nutrition.htm"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 this can cause a leakage of fluid from the esophagus, called an anastomotic leak. If this happens, an infection can occur in the mediastinum, which is the space near the heart between the lungs.</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p:nvPr>
        </p:nvSpPr>
        <p:spPr/>
        <p:txBody>
          <a:bodyPr/>
          <a:lstStyle/>
          <a:p>
            <a:pPr lvl="0" indent="0" marL="0">
              <a:buNone/>
            </a:pPr>
            <a:r>
              <a:rPr/>
              <a:t>In some cases, the leak will heal on its own, but other cases may require additional procedures or even surgery.</a:t>
            </a:r>
          </a:p>
          <a:p>
            <a:pPr lvl="0" indent="0" marL="0">
              <a:buNone/>
            </a:pPr>
            <a:r>
              <a:rPr/>
              <a:t>The risk of leak depends upon the operation performed but also depends upon the experience of the surgeon.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In normal circumstances, secretions from the mouth and throat aren’t able to enter the lungs because we clear our throat and if secretions do get into our airway, we tend to cough and keep those secretions out of our lungs. This happens constantly without our thinking about it.</a:t>
            </a:r>
          </a:p>
          <a:p>
            <a:pPr lvl="0" indent="0" marL="0">
              <a:buNone/>
            </a:pPr>
            <a:r>
              <a:rPr/>
              <a:t>After esophagectomy, however, there is a tendency for secretions to enter the airway, and if you can’t clear them, there is a risk that pneumonia will set in.</a:t>
            </a:r>
          </a:p>
          <a:p>
            <a:pPr lvl="0" indent="0" marL="0">
              <a:buNone/>
            </a:pPr>
            <a:r>
              <a:rPr/>
              <a:t>There are two important ways that pneumonia can be prevented:</a:t>
            </a:r>
          </a:p>
          <a:p>
            <a:pPr lvl="0"/>
            <a:r>
              <a:rPr/>
              <a:t>Deep breathing</a:t>
            </a:r>
          </a:p>
          <a:p>
            <a:pPr lvl="0"/>
            <a:r>
              <a:rPr/>
              <a:t>Walking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{69012ECD-51FC-41F1-AA8D-1B2483CD663E}</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may be cancelled if you take even a sip of cream or milk the morning of surgery.</a:t>
            </a:r>
          </a:p>
          <a:p>
            <a:pPr lvl="0"/>
            <a:r>
              <a:rPr/>
              <a:t>Waiting room on 5th floor</a:t>
            </a:r>
          </a:p>
          <a:p>
            <a:pPr lvl="0"/>
            <a:r>
              <a:rPr/>
              <a:t>Post-operative care in STICU (11th floor)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Typical Regimen</a:t>
            </a:r>
          </a:p>
        </p:txBody>
      </p:sp>
      <p:sp>
        <p:nvSpPr>
          <p:cNvPr id="3" name="Content Placeholder 2"/>
          <p:cNvSpPr>
            <a:spLocks noGrp="1"/>
          </p:cNvSpPr>
          <p:nvPr>
            <p:ph idx="1"/>
          </p:nvPr>
        </p:nvSpPr>
        <p:spPr/>
        <p:txBody>
          <a:bodyPr/>
          <a:lstStyle/>
          <a:p>
            <a:pPr lvl="0" indent="0" marL="0">
              <a:buNone/>
            </a:pPr>
            <a:r>
              <a:rPr/>
              <a:t>/ /</a:t>
            </a:r>
          </a:p>
          <a:p>
            <a:pPr lvl="0"/>
            <a:r>
              <a:rPr/>
              <a:t>Men: 75mL/hour x 16 hours (6pm to 10am)</a:t>
            </a:r>
          </a:p>
          <a:p>
            <a:pPr lvl="0"/>
            <a:r>
              <a:rPr/>
              <a:t>Women: 60mL/hour x 16 hours (6pm to 10am)</a:t>
            </a:r>
          </a:p>
          <a:p>
            <a:pPr lvl="0"/>
            <a:r>
              <a:rPr/>
              <a:t>Water 240ml (8oz) via syringe 4x/day</a:t>
            </a:r>
          </a:p>
          <a:p>
            <a:pPr lvl="0" indent="0" marL="0">
              <a:buNone/>
            </a:pPr>
            <a:r>
              <a:rPr/>
              <a:t>The hospital nurses will teach you how to use the feeding tube pump once you leave the ICU.</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Diabetes</a:t>
            </a:r>
          </a:p>
        </p:txBody>
      </p:sp>
      <p:sp>
        <p:nvSpPr>
          <p:cNvPr id="3" name="Content Placeholder 2"/>
          <p:cNvSpPr>
            <a:spLocks noGrp="1"/>
          </p:cNvSpPr>
          <p:nvPr>
            <p:ph idx="1"/>
          </p:nvPr>
        </p:nvSpPr>
        <p:spPr/>
        <p:txBody>
          <a:bodyPr/>
          <a:lstStyle/>
          <a:p>
            <a:pPr lvl="0" indent="0" marL="0">
              <a:buNone/>
            </a:pPr>
            <a:r>
              <a:rPr/>
              <a:t>Jejunostomy feeding tend to elevate blood sugars: Insulin may be required</a:t>
            </a:r>
          </a:p>
          <a:p>
            <a:pPr lvl="0" indent="0" marL="0">
              <a:buNone/>
            </a:pPr>
            <a:r>
              <a:rPr/>
              <a:t>Typical pattern</a:t>
            </a:r>
          </a:p>
          <a:p>
            <a:pPr lvl="0"/>
            <a:r>
              <a:rPr/>
              <a:t>Jejunostomy feeds 6pm to 10am</a:t>
            </a:r>
          </a:p>
          <a:p>
            <a:pPr lvl="0"/>
            <a:r>
              <a:rPr/>
              <a:t>Insulin at 6pm (70/30)</a:t>
            </a:r>
          </a:p>
          <a:p>
            <a:pPr lvl="0"/>
            <a:r>
              <a:rPr/>
              <a:t>Insulin at MN (70/30)</a:t>
            </a:r>
          </a:p>
          <a:p>
            <a:pPr lvl="0"/>
            <a:r>
              <a:rPr/>
              <a:t>No insulin if feedings are not run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Tubes</a:t>
            </a:r>
          </a:p>
        </p:txBody>
      </p:sp>
      <p:sp>
        <p:nvSpPr>
          <p:cNvPr id="3" name="Content Placeholder 2"/>
          <p:cNvSpPr>
            <a:spLocks noGrp="1"/>
          </p:cNvSpPr>
          <p:nvPr>
            <p:ph idx="1"/>
          </p:nvPr>
        </p:nvSpPr>
        <p:spPr/>
        <p:txBody>
          <a:bodyPr/>
          <a:lstStyle/>
          <a:p>
            <a:pPr lvl="0" indent="0" marL="0">
              <a:buNone/>
            </a:pPr>
            <a:r>
              <a:rPr/>
              <a:t>A nasogastric tube is placed trough the nose into the stomach at the time surgery to remove fluid from the stomach and allow healing.</a:t>
            </a:r>
          </a:p>
          <a:p>
            <a:pPr lvl="0" indent="0" marL="0">
              <a:buNone/>
            </a:pPr>
            <a:r>
              <a:rPr/>
              <a:t>An x-ray is done on the 2nd to 4th day after surgery to determine when the nasogastric tube can be removed.</a:t>
            </a:r>
          </a:p>
          <a:p>
            <a:pPr lvl="0" indent="0" marL="0">
              <a:buNone/>
            </a:pPr>
            <a:r>
              <a:rPr/>
              <a:t>You will lay on a flat x-ray table, which will then be tilted to the standing position. Dye will then be injected into the tube and x-rays taken. If the stomach is emptying properly, the nasogastric tube will be removed.</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Modified Barium Swallow</a:t>
            </a:r>
          </a:p>
        </p:txBody>
      </p:sp>
      <p:sp>
        <p:nvSpPr>
          <p:cNvPr id="3" name="Content Placeholder 2"/>
          <p:cNvSpPr>
            <a:spLocks noGrp="1"/>
          </p:cNvSpPr>
          <p:nvPr>
            <p:ph idx="1"/>
          </p:nvPr>
        </p:nvSpPr>
        <p:spPr/>
        <p:txBody>
          <a:bodyPr/>
          <a:lstStyle/>
          <a:p>
            <a:pPr lvl="0" indent="0" marL="0">
              <a:buNone/>
            </a:pPr>
            <a:r>
              <a:rPr/>
              <a:t>Once the nasogastric tube has been removed, a barium swallow study will be performed in radiology.</a:t>
            </a:r>
          </a:p>
          <a:p>
            <a:pPr lvl="0" indent="0" marL="0">
              <a:buNone/>
            </a:pPr>
            <a:r>
              <a:rPr/>
              <a:t>You will be asked a drink a white chalky liquid (barium) while x-rays are taken.</a:t>
            </a:r>
          </a:p>
          <a:p>
            <a:pPr lvl="0" indent="0" marL="0">
              <a:buNone/>
            </a:pPr>
            <a:r>
              <a:rPr/>
              <a:t>This test shows whether the swallowing muscles are working properly.</a:t>
            </a:r>
          </a:p>
          <a:p>
            <a:pPr lvl="0" indent="0" marL="0">
              <a:buNone/>
            </a:pPr>
            <a:r>
              <a:rPr/>
              <a:t>70% of patients have good swallowling function and are started on 1oz of water every hour</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p:nvPr>
        </p:nvSpPr>
        <p:spPr/>
        <p:txBody>
          <a:bodyPr/>
          <a:lstStyle/>
          <a:p>
            <a:pPr lvl="0"/>
            <a:r>
              <a:rPr/>
              <a:t>Protein shakes are started once you are tolerating water by mouth</a:t>
            </a:r>
            <a:br/>
            <a:br/>
          </a:p>
          <a:p>
            <a:pPr lvl="0"/>
            <a:r>
              <a:rPr/>
              <a:t>2 oz per hour to start</a:t>
            </a:r>
            <a:br/>
            <a:br/>
          </a:p>
          <a:p>
            <a:pPr lvl="0"/>
            <a:r>
              <a:rPr/>
              <a:t>4 oz per hour as tolerated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 at Home</a:t>
            </a:r>
          </a:p>
        </p:txBody>
      </p:sp>
      <p:sp>
        <p:nvSpPr>
          <p:cNvPr id="3" name="Content Placeholder 2"/>
          <p:cNvSpPr>
            <a:spLocks noGrp="1"/>
          </p:cNvSpPr>
          <p:nvPr>
            <p:ph idx="1"/>
          </p:nvPr>
        </p:nvSpPr>
        <p:spPr/>
        <p:txBody>
          <a:bodyPr/>
          <a:lstStyle/>
          <a:p>
            <a:pPr lvl="0" indent="0" marL="0">
              <a:buNone/>
            </a:pPr>
            <a:r>
              <a:rPr/>
              <a:t>Most patients go home with:</a:t>
            </a:r>
          </a:p>
          <a:p>
            <a:pPr lvl="0"/>
            <a:r>
              <a:rPr/>
              <a:t>Protein shakes by mouth 4oz at a time</a:t>
            </a:r>
          </a:p>
          <a:p>
            <a:pPr lvl="0"/>
            <a:r>
              <a:rPr/>
              <a:t>Tube feeds at night (4-5 cartons)</a:t>
            </a:r>
          </a:p>
          <a:p>
            <a:pPr lvl="0"/>
            <a:r>
              <a:rPr/>
              <a:t>Water through the feeding tube 8oz 4 times per day</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a:t>
            </a:r>
          </a:p>
        </p:txBody>
      </p:sp>
      <p:sp>
        <p:nvSpPr>
          <p:cNvPr id="3" name="Content Placeholder 2"/>
          <p:cNvSpPr>
            <a:spLocks noGrp="1"/>
          </p:cNvSpPr>
          <p:nvPr>
            <p:ph idx="1"/>
          </p:nvPr>
        </p:nvSpPr>
        <p:spPr/>
        <p:txBody>
          <a:bodyPr/>
          <a:lstStyle/>
          <a:p>
            <a:pPr lvl="0"/>
            <a:r>
              <a:rPr/>
              <a:t>Proton pump inhibitor (omeprazole, pantoprazole) for one year</a:t>
            </a:r>
          </a:p>
          <a:p>
            <a:pPr lvl="0"/>
            <a:r>
              <a:rPr/>
              <a:t>Reglan (metoclopramide) - help stomach empty: 6 weeks</a:t>
            </a:r>
          </a:p>
          <a:p>
            <a:pPr lvl="0"/>
            <a:r>
              <a:rPr/>
              <a:t>Lopressor (metoprolol) - helps prevent atrial fibrillation: 2 weeks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Pain Medicines at Home</a:t>
            </a:r>
          </a:p>
        </p:txBody>
      </p:sp>
      <p:sp>
        <p:nvSpPr>
          <p:cNvPr id="3" name="Content Placeholder 2"/>
          <p:cNvSpPr>
            <a:spLocks noGrp="1"/>
          </p:cNvSpPr>
          <p:nvPr>
            <p:ph idx="1"/>
          </p:nvPr>
        </p:nvSpPr>
        <p:spPr/>
        <p:txBody>
          <a:bodyPr/>
          <a:lstStyle/>
          <a:p>
            <a:pPr lvl="0"/>
            <a:r>
              <a:rPr/>
              <a:t>Acetaminophen 1000mg every 6 hours</a:t>
            </a:r>
          </a:p>
          <a:p>
            <a:pPr lvl="0"/>
            <a:r>
              <a:rPr/>
              <a:t>Gabapentin 300mg every 8 hours</a:t>
            </a:r>
          </a:p>
          <a:p>
            <a:pPr lvl="0"/>
            <a:r>
              <a:rPr/>
              <a:t>Oxycodone 5mg every 6 hours</a:t>
            </a:r>
          </a:p>
          <a:p>
            <a:pPr lvl="0" indent="0" marL="0">
              <a:buNone/>
            </a:pPr>
            <a:r>
              <a:rPr/>
              <a:t>In most cases, oxycodone is no longer needed by 6 weeks after surgery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You will be seen in the office 7-10 days after discharge</a:t>
            </a:r>
          </a:p>
          <a:p>
            <a:pPr lvl="0"/>
            <a:r>
              <a:rPr/>
              <a:t>Adjust medicines</a:t>
            </a:r>
          </a:p>
          <a:p>
            <a:pPr lvl="0"/>
            <a:r>
              <a:rPr/>
              <a:t>Remove staples</a:t>
            </a:r>
          </a:p>
          <a:p>
            <a:pPr lvl="0"/>
            <a:r>
              <a:rPr/>
              <a:t>Remove drains (if needed)</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Removal</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 (usually 8 weeks after surgery)</a:t>
            </a:r>
          </a:p>
          <a:p>
            <a:pPr lvl="0" indent="0" marL="0">
              <a:buNone/>
            </a:pPr>
            <a:r>
              <a:rPr/>
              <a:t>Depending upon this tube, then may take 30 minutes and some local anesthethic to loosen up the tube for removal.</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a:t>
            </a:r>
          </a:p>
        </p:txBody>
      </p:sp>
      <p:sp>
        <p:nvSpPr>
          <p:cNvPr id="3" name="Content Placeholder 2"/>
          <p:cNvSpPr>
            <a:spLocks noGrp="1"/>
          </p:cNvSpPr>
          <p:nvPr>
            <p:ph idx="1"/>
          </p:nvPr>
        </p:nvSpPr>
        <p:spPr/>
        <p:txBody>
          <a:bodyPr/>
          <a:lstStyle/>
          <a:p>
            <a:pPr lvl="0" indent="0" marL="0">
              <a:buNone/>
            </a:pPr>
            <a:r>
              <a:rPr/>
              <a:t>After surgery, you may have some difficulty absorbing some nutrients:</a:t>
            </a:r>
          </a:p>
          <a:p>
            <a:pPr lvl="0"/>
            <a:r>
              <a:rPr/>
              <a:t>Iron</a:t>
            </a:r>
          </a:p>
          <a:p>
            <a:pPr lvl="0"/>
            <a:r>
              <a:rPr/>
              <a:t>Vitamin B12</a:t>
            </a:r>
          </a:p>
          <a:p>
            <a:pPr lvl="0"/>
            <a:r>
              <a:rPr/>
              <a:t>Vitamin D</a:t>
            </a:r>
          </a:p>
          <a:p>
            <a:pPr lvl="0" indent="0" marL="0">
              <a:buNone/>
            </a:pPr>
            <a:r>
              <a:rPr/>
              <a:t>About 3 months after the jejunostomy tube is removed, we will check blood levels of iron (ferritin), Vitamin B12, and Vitamin D.</a:t>
            </a:r>
          </a:p>
          <a:p>
            <a:pPr lvl="0" indent="0" marL="0">
              <a:buNone/>
            </a:pPr>
            <a:r>
              <a:rPr/>
              <a:t>Vitamin or iron replacements can be ordered by your primary care physician, medical oncologist, or surgery.</a:t>
            </a:r>
          </a:p>
          <a:p>
            <a:pPr lvl="0" indent="0" marL="0">
              <a:buNone/>
            </a:pPr>
            <a:r>
              <a:rPr/>
              <a:t>If levels are low, repeat testing in several months may be needed.</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t>
            </a:r>
          </a:p>
        </p:txBody>
      </p:sp>
      <p:sp>
        <p:nvSpPr>
          <p:cNvPr id="3" name="Content Placeholder 2"/>
          <p:cNvSpPr>
            <a:spLocks noGrp="1"/>
          </p:cNvSpPr>
          <p:nvPr>
            <p:ph idx="1"/>
          </p:nvPr>
        </p:nvSpPr>
        <p:spPr/>
        <p:txBody>
          <a:bodyPr/>
          <a:lstStyle/>
          <a:p>
            <a:pPr lvl="0" indent="0" marL="0">
              <a:buNone/>
            </a:pPr>
            <a:r>
              <a:rPr>
                <a:hlinkClick r:id="rId2"/>
              </a:rPr>
              <a:t>Nutrition Slideshow</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2024-12-15T02:07:26Z</dcterms:created>
  <dcterms:modified xsi:type="dcterms:W3CDTF">2024-12-15T02:07:26Z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