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png"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gsurgery.ht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 Stromal Tumors of the Stomach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sp>
        <p:nvSpPr>
          <p:cNvPr id="3" name="Content Placeholder 2"/>
          <p:cNvSpPr>
            <a:spLocks noGrp="1"/>
          </p:cNvSpPr>
          <p:nvPr>
            <p:ph idx="1" sz="half"/>
          </p:nvPr>
        </p:nvSpPr>
        <p:spPr/>
        <p:txBody>
          <a:bodyPr/>
          <a:lstStyle/>
          <a:p>
            <a:pPr lvl="0" indent="0" marL="0">
              <a:buNone/>
            </a:pPr>
            <a:br/>
          </a:p>
          <a:p>
            <a:pPr lvl="0"/>
            <a:r>
              <a:rPr/>
              <a:t>Removes bottom half of the stomach</a:t>
            </a:r>
          </a:p>
          <a:p>
            <a:pPr lvl="0"/>
            <a:r>
              <a:rPr/>
              <a:t>Rarely required for GI Stromal Tumors</a:t>
            </a:r>
          </a:p>
        </p:txBody>
      </p:sp>
      <p:pic>
        <p:nvPicPr>
          <p:cNvPr descr="https://deidt7p41jzcy.cloudfront.net/gast_distal_gastrectomy.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istal_gastrectomy.png" id="0" name="Picture 1"/>
          <p:cNvPicPr>
            <a:picLocks noGrp="1" noChangeAspect="1"/>
          </p:cNvPicPr>
          <p:nvPr/>
        </p:nvPicPr>
        <p:blipFill>
          <a:blip r:embed="rId3"/>
          <a:stretch>
            <a:fillRect/>
          </a:stretch>
        </p:blipFill>
        <p:spPr bwMode="auto">
          <a:xfrm>
            <a:off x="5156200" y="1193800"/>
            <a:ext cx="30226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sp>
        <p:nvSpPr>
          <p:cNvPr id="3" name="Content Placeholder 2"/>
          <p:cNvSpPr>
            <a:spLocks noGrp="1"/>
          </p:cNvSpPr>
          <p:nvPr>
            <p:ph idx="1" sz="half"/>
          </p:nvPr>
        </p:nvSpPr>
        <p:spPr/>
        <p:txBody>
          <a:bodyPr/>
          <a:lstStyle/>
          <a:p>
            <a:pPr lvl="0" indent="0" marL="0">
              <a:buNone/>
            </a:pPr>
            <a:br/>
            <a:br/>
          </a:p>
          <a:p>
            <a:pPr lvl="0"/>
            <a:r>
              <a:rPr/>
              <a:t>Removes bottom 2/3 of stomach</a:t>
            </a:r>
          </a:p>
          <a:p>
            <a:pPr lvl="0"/>
            <a:r>
              <a:rPr/>
              <a:t>Rarely required for GI Stromal Tumors</a:t>
            </a:r>
          </a:p>
        </p:txBody>
      </p:sp>
      <p:pic>
        <p:nvPicPr>
          <p:cNvPr descr="https://deidt7p41jzcy.cloudfront.net/gast_sub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pic>
        <p:nvPicPr>
          <p:cNvPr descr="https://deidt7p41jzcy.cloudfront.net/gast_body.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sub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Proximal Tumors</a:t>
            </a:r>
          </a:p>
        </p:txBody>
      </p:sp>
      <p:sp>
        <p:nvSpPr>
          <p:cNvPr id="3" name="Content Placeholder 2"/>
          <p:cNvSpPr>
            <a:spLocks noGrp="1"/>
          </p:cNvSpPr>
          <p:nvPr>
            <p:ph idx="1" sz="half"/>
          </p:nvPr>
        </p:nvSpPr>
        <p:spPr/>
        <p:txBody>
          <a:bodyPr/>
          <a:lstStyle/>
          <a:p>
            <a:pPr lvl="0" indent="0" marL="0">
              <a:buNone/>
            </a:pPr>
            <a:br/>
          </a:p>
          <a:p>
            <a:pPr lvl="0"/>
            <a:r>
              <a:rPr/>
              <a:t>Located near the top of the stomach</a:t>
            </a:r>
          </a:p>
          <a:p>
            <a:pPr lvl="0"/>
            <a:r>
              <a:rPr/>
              <a:t>Challenging area for surgery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r>
              <a:rPr/>
              <a:t>- Removes all of the stomach - Very rarely required for GI Stromal Tumors</a:t>
            </a:r>
          </a:p>
        </p:txBody>
      </p:sp>
      <p:pic>
        <p:nvPicPr>
          <p:cNvPr descr="https://deidt7p41jzcy.cloudfront.net/gast_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sp>
        <p:nvSpPr>
          <p:cNvPr id="3" name="Content Placeholder 2"/>
          <p:cNvSpPr>
            <a:spLocks noGrp="1"/>
          </p:cNvSpPr>
          <p:nvPr>
            <p:ph idx="1" sz="half"/>
          </p:nvPr>
        </p:nvSpPr>
        <p:spPr/>
        <p:txBody>
          <a:bodyPr/>
          <a:lstStyle/>
          <a:p>
            <a:pPr lvl="0" indent="0" marL="0">
              <a:buNone/>
            </a:pPr>
            <a:br/>
            <a:r>
              <a:rPr/>
              <a:t>Alternative surgical approach for small tumors near the top of the stomach</a:t>
            </a:r>
          </a:p>
          <a:p>
            <a:pPr lvl="0"/>
            <a:r>
              <a:rPr/>
              <a:t>Preserves the bottom of the stomach as a reservoir</a:t>
            </a:r>
          </a:p>
        </p:txBody>
      </p:sp>
      <p:pic>
        <p:nvPicPr>
          <p:cNvPr descr="https://deidt7p41jzcy.cloudfront.net/gast_dualtract.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ualtract.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a:r>
              <a:rPr/>
              <a:t>Leak where bowel is joined together (anastomosis)</a:t>
            </a:r>
          </a:p>
          <a:p>
            <a:pPr lvl="0"/>
            <a:r>
              <a:rPr/>
              <a:t>Bleeding requiring reoperation</a:t>
            </a:r>
          </a:p>
          <a:p>
            <a:pPr lvl="0"/>
            <a:r>
              <a:rPr/>
              <a:t>Delayed stomach function</a:t>
            </a:r>
          </a:p>
          <a:p>
            <a:pPr lvl="0"/>
            <a:r>
              <a:rPr/>
              <a:t>Infection in the abdomen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Stromal Tumors</a:t>
            </a:r>
          </a:p>
        </p:txBody>
      </p:sp>
      <p:sp>
        <p:nvSpPr>
          <p:cNvPr id="3" name="Content Placeholder 2"/>
          <p:cNvSpPr>
            <a:spLocks noGrp="1"/>
          </p:cNvSpPr>
          <p:nvPr>
            <p:ph idx="1"/>
          </p:nvPr>
        </p:nvSpPr>
        <p:spPr/>
        <p:txBody>
          <a:bodyPr/>
          <a:lstStyle/>
          <a:p>
            <a:pPr lvl="0"/>
            <a:r>
              <a:rPr/>
              <a:t>Arise from the wall of the stomach</a:t>
            </a:r>
          </a:p>
          <a:p>
            <a:pPr lvl="0"/>
            <a:r>
              <a:rPr/>
              <a:t>Grow slowly over time</a:t>
            </a:r>
          </a:p>
          <a:p>
            <a:pPr lvl="0"/>
            <a:r>
              <a:rPr/>
              <a:t>Lymph nodes rarely involved</a:t>
            </a:r>
          </a:p>
          <a:p>
            <a:pPr lvl="0"/>
            <a:r>
              <a:rPr/>
              <a:t>Not conventional stomach cancer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a:r>
              <a:rPr/>
              <a:t>Some stomach cancers can spread inside the abdomen</a:t>
            </a:r>
          </a:p>
          <a:p>
            <a:pPr lvl="0"/>
            <a:r>
              <a:rPr/>
              <a:t>Areas of spread can be very small (grain of rice)</a:t>
            </a:r>
          </a:p>
          <a:p>
            <a:pPr lvl="0"/>
            <a:r>
              <a:rPr/>
              <a:t>Laparoscopy can detect spread inside the abdomen</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indent="0" marL="0">
              <a:buNone/>
            </a:pPr>
            <a:r>
              <a:rPr/>
              <a:t>A laparoscopy is performed under a general anesthetic.</a:t>
            </a:r>
          </a:p>
          <a:p>
            <a:pPr lvl="0"/>
            <a:r>
              <a:rPr/>
              <a:t>Several incisions 1/4” long</a:t>
            </a:r>
          </a:p>
          <a:p>
            <a:pPr lvl="0"/>
            <a:r>
              <a:rPr/>
              <a:t>A telescope is inserted to look inside the abdominal cavity.</a:t>
            </a:r>
          </a:p>
          <a:p>
            <a:pPr lvl="0"/>
            <a:r>
              <a:rPr/>
              <a:t>Biopsies can be performed.</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vs Adenocarcinoma</a:t>
            </a:r>
          </a:p>
        </p:txBody>
      </p:sp>
      <p:sp>
        <p:nvSpPr>
          <p:cNvPr id="3" name="Content Placeholder 2"/>
          <p:cNvSpPr>
            <a:spLocks noGrp="1"/>
          </p:cNvSpPr>
          <p:nvPr>
            <p:ph idx="1" sz="half"/>
          </p:nvPr>
        </p:nvSpPr>
        <p:spPr/>
        <p:txBody>
          <a:bodyPr/>
          <a:lstStyle/>
          <a:p>
            <a:pPr lvl="0" indent="0" marL="0">
              <a:buNone/>
            </a:pPr>
            <a:r>
              <a:rPr b="1"/>
              <a:t>GIST</a:t>
            </a:r>
          </a:p>
          <a:p>
            <a:pPr lvl="0"/>
            <a:r>
              <a:rPr/>
              <a:t>Starts from wall of stomach</a:t>
            </a:r>
          </a:p>
          <a:p>
            <a:pPr lvl="0"/>
            <a:r>
              <a:rPr/>
              <a:t>Slow growing</a:t>
            </a:r>
          </a:p>
          <a:p>
            <a:pPr lvl="0"/>
            <a:r>
              <a:rPr/>
              <a:t>Rarely spreads to lymph nodes</a:t>
            </a:r>
          </a:p>
        </p:txBody>
      </p:sp>
      <p:sp>
        <p:nvSpPr>
          <p:cNvPr id="4" name="Content Placeholder 3"/>
          <p:cNvSpPr>
            <a:spLocks noGrp="1"/>
          </p:cNvSpPr>
          <p:nvPr>
            <p:ph idx="2" sz="half"/>
          </p:nvPr>
        </p:nvSpPr>
        <p:spPr/>
        <p:txBody>
          <a:bodyPr/>
          <a:lstStyle/>
          <a:p>
            <a:pPr lvl="0" indent="0" marL="0">
              <a:buNone/>
            </a:pPr>
            <a:r>
              <a:rPr b="1"/>
              <a:t>Adenocarcinoma</a:t>
            </a:r>
          </a:p>
          <a:p>
            <a:pPr lvl="0"/>
            <a:r>
              <a:rPr/>
              <a:t>Conventional “stomach cancer”</a:t>
            </a:r>
          </a:p>
          <a:p>
            <a:pPr lvl="0"/>
            <a:r>
              <a:rPr/>
              <a:t>Starts from lining of stomach</a:t>
            </a:r>
          </a:p>
          <a:p>
            <a:pPr lvl="0"/>
            <a:r>
              <a:rPr/>
              <a:t>Can spread to lymph nodes</a:t>
            </a:r>
          </a:p>
          <a:p>
            <a:pPr lvl="0"/>
            <a:r>
              <a:rPr/>
              <a:t>More aggressive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a:p>
            <a:pPr lvl="0" indent="0" marL="0">
              <a:buNone/>
            </a:pPr>
            <a:r>
              <a:rPr>
                <a:hlinkClick r:id="rId2"/>
              </a:rPr>
              <a:t>Gastrectomy Slideshow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Benign or Malignant?</a:t>
            </a:r>
          </a:p>
        </p:txBody>
      </p:sp>
      <p:sp>
        <p:nvSpPr>
          <p:cNvPr id="3" name="Content Placeholder 2"/>
          <p:cNvSpPr>
            <a:spLocks noGrp="1"/>
          </p:cNvSpPr>
          <p:nvPr>
            <p:ph idx="1"/>
          </p:nvPr>
        </p:nvSpPr>
        <p:spPr/>
        <p:txBody>
          <a:bodyPr/>
          <a:lstStyle/>
          <a:p>
            <a:pPr lvl="0" indent="0" marL="0">
              <a:buNone/>
            </a:pPr>
            <a:r>
              <a:rPr/>
              <a:t>GIST tumors have a range of behavior:</a:t>
            </a:r>
          </a:p>
          <a:p>
            <a:pPr lvl="0"/>
            <a:r>
              <a:rPr/>
              <a:t>Small tumors tend to behave in a benign manner but can grow over time</a:t>
            </a:r>
          </a:p>
          <a:p>
            <a:pPr lvl="0"/>
            <a:r>
              <a:rPr/>
              <a:t>Larger tumors tend to behave in a malignant (cancerous) manner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Treatment</a:t>
            </a:r>
          </a:p>
        </p:txBody>
      </p:sp>
      <p:sp>
        <p:nvSpPr>
          <p:cNvPr id="3" name="Content Placeholder 2"/>
          <p:cNvSpPr>
            <a:spLocks noGrp="1"/>
          </p:cNvSpPr>
          <p:nvPr>
            <p:ph idx="1"/>
          </p:nvPr>
        </p:nvSpPr>
        <p:spPr/>
        <p:txBody>
          <a:bodyPr/>
          <a:lstStyle/>
          <a:p>
            <a:pPr lvl="0"/>
            <a:r>
              <a:rPr/>
              <a:t>Initial treatment usually surgery</a:t>
            </a:r>
          </a:p>
          <a:p>
            <a:pPr lvl="0"/>
            <a:r>
              <a:rPr/>
              <a:t>Gleevec pills after surgery for patients at high risk of recurrence</a:t>
            </a:r>
          </a:p>
          <a:p>
            <a:pPr lvl="1"/>
            <a:r>
              <a:rPr/>
              <a:t>1 to 3 years depending upon risk</a:t>
            </a:r>
          </a:p>
          <a:p>
            <a:pPr lvl="0"/>
            <a:r>
              <a:rPr/>
              <a:t>Large tumors treated with Gleevec before surgery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Patial Gastrectomy</a:t>
            </a:r>
          </a:p>
        </p:txBody>
      </p:sp>
      <p:sp>
        <p:nvSpPr>
          <p:cNvPr id="3" name="Content Placeholder 2"/>
          <p:cNvSpPr>
            <a:spLocks noGrp="1"/>
          </p:cNvSpPr>
          <p:nvPr>
            <p:ph idx="1" sz="half"/>
          </p:nvPr>
        </p:nvSpPr>
        <p:spPr/>
        <p:txBody>
          <a:bodyPr/>
          <a:lstStyle/>
          <a:p>
            <a:pPr lvl="0" indent="0" marL="0">
              <a:buNone/>
            </a:pPr>
            <a:br/>
            <a:br/>
            <a:r>
              <a:rPr/>
              <a:t>GI Stromal Tumor can come in a variety of sizes</a:t>
            </a:r>
          </a:p>
        </p:txBody>
      </p:sp>
      <p:pic>
        <p:nvPicPr>
          <p:cNvPr descr="https://deidt7p41jzcy.cloudfront.net/gast_dist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sp>
        <p:nvSpPr>
          <p:cNvPr id="3" name="Content Placeholder 2"/>
          <p:cNvSpPr>
            <a:spLocks noGrp="1"/>
          </p:cNvSpPr>
          <p:nvPr>
            <p:ph idx="1" sz="half"/>
          </p:nvPr>
        </p:nvSpPr>
        <p:spPr/>
        <p:txBody>
          <a:bodyPr/>
          <a:lstStyle/>
          <a:p>
            <a:pPr lvl="0" indent="0" marL="0">
              <a:buNone/>
            </a:pPr>
            <a:br/>
            <a:r>
              <a:rPr/>
              <a:t>- Tumor removed from wall - Stomach wall closed - Lymph nodes not removed</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parti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Partial Gastrectomy</a:t>
            </a:r>
          </a:p>
        </p:txBody>
      </p:sp>
      <p:sp>
        <p:nvSpPr>
          <p:cNvPr id="3" name="Content Placeholder 2"/>
          <p:cNvSpPr>
            <a:spLocks noGrp="1"/>
          </p:cNvSpPr>
          <p:nvPr>
            <p:ph idx="1" sz="half"/>
          </p:nvPr>
        </p:nvSpPr>
        <p:spPr/>
        <p:txBody>
          <a:bodyPr/>
          <a:lstStyle/>
          <a:p>
            <a:pPr lvl="0" indent="0" marL="0">
              <a:buNone/>
            </a:pPr>
            <a:br/>
          </a:p>
          <a:p>
            <a:pPr lvl="0"/>
            <a:r>
              <a:rPr/>
              <a:t>Leakage from closure of wall</a:t>
            </a:r>
          </a:p>
          <a:p>
            <a:pPr lvl="0"/>
            <a:r>
              <a:rPr/>
              <a:t>Bleeding requiring return to surgery</a:t>
            </a:r>
          </a:p>
          <a:p>
            <a:pPr lvl="0"/>
            <a:r>
              <a:rPr/>
              <a:t>Delayed stomach emptying</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Stromal Tumors of the Stomach</dc:title>
  <dc:creator/>
  <cp:keywords/>
  <dcterms:created xsi:type="dcterms:W3CDTF">2025-01-07T13:37:29Z</dcterms:created>
  <dcterms:modified xsi:type="dcterms:W3CDTF">2025-01-07T13:37:29Z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