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50" Type="http://schemas.openxmlformats.org/officeDocument/2006/relationships/viewProps" Target="viewProps.xml" /><Relationship Id="rId49" Type="http://schemas.openxmlformats.org/officeDocument/2006/relationships/presProps" Target="presProps.xml" /><Relationship Id="rId1" Type="http://schemas.openxmlformats.org/officeDocument/2006/relationships/slideMaster" Target="slideMasters/slideMaster1.xml" /><Relationship Id="rId52" Type="http://schemas.openxmlformats.org/officeDocument/2006/relationships/tableStyles" Target="tableStyles.xml" /><Relationship Id="rId5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lci_nutrition.htm"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does occur:</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There are 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{69012ECD-51FC-41F1-AA8D-1B2483CD663E}</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will be cancelled if you have cream or milk in the morning.</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you how to use the feeding tube pump</a:t>
            </a:r>
          </a:p>
          <a:p>
            <a:pPr lvl="0" indent="0" marL="0">
              <a:buNone/>
            </a:pPr>
            <a:r>
              <a:rPr/>
              <a:t>We want to make sure you can manage the pump before going home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Diabetes</a:t>
            </a:r>
          </a:p>
        </p:txBody>
      </p:sp>
      <p:sp>
        <p:nvSpPr>
          <p:cNvPr id="3" name="Content Placeholder 2"/>
          <p:cNvSpPr>
            <a:spLocks noGrp="1"/>
          </p:cNvSpPr>
          <p:nvPr>
            <p:ph idx="1"/>
          </p:nvPr>
        </p:nvSpPr>
        <p:spPr/>
        <p:txBody>
          <a:bodyPr/>
          <a:lstStyle/>
          <a:p>
            <a:pPr lvl="0" indent="0" marL="0">
              <a:buNone/>
            </a:pPr>
            <a:r>
              <a:rPr/>
              <a:t>Jejunostomy feeding tend to elevate blood sugars: Insulin may be required</a:t>
            </a:r>
          </a:p>
          <a:p>
            <a:pPr lvl="0" indent="0" marL="0">
              <a:buNone/>
            </a:pPr>
            <a:r>
              <a:rPr/>
              <a:t>Typical pattern:</a:t>
            </a:r>
          </a:p>
          <a:p>
            <a:pPr lvl="0"/>
            <a:r>
              <a:rPr/>
              <a:t>Jejunostomy feeds 6pm to 10am</a:t>
            </a:r>
          </a:p>
          <a:p>
            <a:pPr lvl="0"/>
            <a:r>
              <a:rPr/>
              <a:t>Insulin at 6pm (70/30)</a:t>
            </a:r>
          </a:p>
          <a:p>
            <a:pPr lvl="0"/>
            <a:r>
              <a:rPr/>
              <a:t>Insulin at MN (70/30)</a:t>
            </a:r>
          </a:p>
          <a:p>
            <a:pPr lvl="0"/>
            <a:r>
              <a:rPr/>
              <a:t>No insulin if feedings are not run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NG is placed trough the nose into the stomach to remove fluid from the stomach and allow healing.</a:t>
            </a:r>
          </a:p>
          <a:p>
            <a:pPr lvl="0" indent="0" marL="0">
              <a:buNone/>
            </a:pPr>
            <a:r>
              <a:rPr/>
              <a:t>NG tube is removed after confirmation by x-ray that the stomach is starting to empty properly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X-ray on the 2nd to 4th day after surgery</a:t>
            </a:r>
          </a:p>
          <a:p>
            <a:pPr lvl="0"/>
            <a:r>
              <a:rPr/>
              <a:t>Will require standing up for 5-10 minutes</a:t>
            </a:r>
          </a:p>
          <a:p>
            <a:pPr lvl="0"/>
            <a:r>
              <a:rPr/>
              <a:t>Dye is injected into the NG tube</a:t>
            </a:r>
          </a:p>
          <a:p>
            <a:pPr lvl="0"/>
            <a:r>
              <a:rPr/>
              <a:t>If stomach empties, NG tube is removed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Modified Barium Swallow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Tests whether swallowing muscles are working properly</a:t>
                </a:r>
              </a:p>
              <a:p>
                <a:pPr lvl="0"/>
                <a:r>
                  <a:rPr/>
                  <a:t>Performed after nasogastric (NG) tube removed</a:t>
                </a:r>
              </a:p>
              <a:p>
                <a:pPr lvl="0"/>
                <a:r>
                  <a:rPr/>
                  <a:t>Drink a white chalky liquids in while x-rays are taken</a:t>
                </a:r>
              </a:p>
              <a:p>
                <a:pPr lvl="0" indent="0" marL="0">
                  <a:buNone/>
                </a:pPr>
                <a:r>
                  <a:rPr/>
                  <a:t>70% have good swallowing function </a:t>
                </a:r>
                <a14:m>
                  <m:oMath xmlns:m="http://schemas.openxmlformats.org/officeDocument/2006/math">
                    <m:r>
                      <m:rPr>
                        <m:sty m:val="p"/>
                      </m:rPr>
                      <m:t>→</m:t>
                    </m:r>
                  </m:oMath>
                </a14:m>
                <a:r>
                  <a:rPr/>
                  <a:t> 1oz of water every hour</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r>
              <a:rPr/>
              <a:t>- 2 oz per hour to start - 4 oz per hour if 2oz are tolerated well</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 at Home</a:t>
            </a:r>
          </a:p>
        </p:txBody>
      </p:sp>
      <p:sp>
        <p:nvSpPr>
          <p:cNvPr id="3" name="Content Placeholder 2"/>
          <p:cNvSpPr>
            <a:spLocks noGrp="1"/>
          </p:cNvSpPr>
          <p:nvPr>
            <p:ph idx="1"/>
          </p:nvPr>
        </p:nvSpPr>
        <p:spPr/>
        <p:txBody>
          <a:bodyPr/>
          <a:lstStyle/>
          <a:p>
            <a:pPr lvl="0" indent="0" marL="0">
              <a:buNone/>
            </a:pPr>
            <a:r>
              <a:rPr/>
              <a:t>Most patients go home with:</a:t>
            </a:r>
          </a:p>
          <a:p>
            <a:pPr lvl="0"/>
            <a:r>
              <a:rPr/>
              <a:t>Protein shakes by mouth 4oz at a time</a:t>
            </a:r>
          </a:p>
          <a:p>
            <a:pPr lvl="0"/>
            <a:r>
              <a:rPr/>
              <a:t>Tube feeds at night (4-5 cartons)</a:t>
            </a:r>
          </a:p>
          <a:p>
            <a:pPr lvl="0"/>
            <a:r>
              <a:rPr/>
              <a:t>Water through the feeding tube 8oz 4 times per day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a:t>
            </a:r>
          </a:p>
        </p:txBody>
      </p:sp>
      <p:sp>
        <p:nvSpPr>
          <p:cNvPr id="3" name="Content Placeholder 2"/>
          <p:cNvSpPr>
            <a:spLocks noGrp="1"/>
          </p:cNvSpPr>
          <p:nvPr>
            <p:ph idx="1"/>
          </p:nvPr>
        </p:nvSpPr>
        <p:spPr/>
        <p:txBody>
          <a:bodyPr/>
          <a:lstStyle/>
          <a:p>
            <a:pPr lvl="0"/>
            <a:r>
              <a:rPr/>
              <a:t>Proton pump inhibitor (acid blocker) for one year</a:t>
            </a:r>
          </a:p>
          <a:p>
            <a:pPr lvl="0"/>
            <a:r>
              <a:rPr/>
              <a:t>Reglan (metoclopramide) - stomach emptying: 6 weeks</a:t>
            </a:r>
          </a:p>
          <a:p>
            <a:pPr lvl="0"/>
            <a:r>
              <a:rPr/>
              <a:t>Lopressor (metoprolol) - prevent atrial fibrillation: 2 weeks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Pain Medicines at Home</a:t>
            </a:r>
          </a:p>
        </p:txBody>
      </p:sp>
      <p:sp>
        <p:nvSpPr>
          <p:cNvPr id="3" name="Content Placeholder 2"/>
          <p:cNvSpPr>
            <a:spLocks noGrp="1"/>
          </p:cNvSpPr>
          <p:nvPr>
            <p:ph idx="1"/>
          </p:nvPr>
        </p:nvSpPr>
        <p:spPr/>
        <p:txBody>
          <a:bodyPr/>
          <a:lstStyle/>
          <a:p>
            <a:pPr lvl="0"/>
            <a:r>
              <a:rPr/>
              <a:t>Acetaminophen 1000mg every 6 hours</a:t>
            </a:r>
          </a:p>
          <a:p>
            <a:pPr lvl="0"/>
            <a:r>
              <a:rPr/>
              <a:t>Gabapentin 300mg every 8 hours</a:t>
            </a:r>
          </a:p>
          <a:p>
            <a:pPr lvl="0"/>
            <a:r>
              <a:rPr/>
              <a:t>Oxycodone 5mg every 6 hours</a:t>
            </a:r>
          </a:p>
          <a:p>
            <a:pPr lvl="0" indent="0" marL="0">
              <a:buNone/>
            </a:pPr>
            <a:r>
              <a:rPr/>
              <a:t>In most cases, oxycodone is no longer needed by 6 weeks after surgery</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You will be seen in the office 7-10 days after discharge</a:t>
            </a:r>
          </a:p>
          <a:p>
            <a:pPr lvl="0"/>
            <a:r>
              <a:rPr/>
              <a:t>Adjust medicines</a:t>
            </a:r>
          </a:p>
          <a:p>
            <a:pPr lvl="0"/>
            <a:r>
              <a:rPr/>
              <a:t>Remove staples</a:t>
            </a:r>
          </a:p>
          <a:p>
            <a:pPr lvl="0"/>
            <a:r>
              <a:rPr/>
              <a:t>Remove drains (if needed)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Removal (8 weeks after surgery)</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May take 30 minutes and some local anesthetic to loosen up the tube for removal.</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some difficulty absorbing some nutrients:</a:t>
            </a:r>
          </a:p>
          <a:p>
            <a:pPr lvl="0"/>
            <a:r>
              <a:rPr/>
              <a:t>Iron</a:t>
            </a:r>
          </a:p>
          <a:p>
            <a:pPr lvl="0"/>
            <a:r>
              <a:rPr/>
              <a:t>Vitamin B12</a:t>
            </a:r>
          </a:p>
          <a:p>
            <a:pPr lvl="0"/>
            <a:r>
              <a:rPr/>
              <a:t>Vitamin D</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 your primary care physician, medical oncologist, or surgeon</a:t>
            </a:r>
          </a:p>
          <a:p>
            <a:pPr lvl="0" indent="0" marL="0">
              <a:buNone/>
            </a:pPr>
            <a:r>
              <a:rPr/>
              <a:t>If levels are low, repeat testing in several months may be needed.</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t>
            </a:r>
          </a:p>
        </p:txBody>
      </p:sp>
      <p:sp>
        <p:nvSpPr>
          <p:cNvPr id="3" name="Content Placeholder 2"/>
          <p:cNvSpPr>
            <a:spLocks noGrp="1"/>
          </p:cNvSpPr>
          <p:nvPr>
            <p:ph idx="1"/>
          </p:nvPr>
        </p:nvSpPr>
        <p:spPr/>
        <p:txBody>
          <a:bodyPr/>
          <a:lstStyle/>
          <a:p>
            <a:pPr lvl="0" indent="0" marL="0">
              <a:buNone/>
            </a:pPr>
            <a:r>
              <a:rPr>
                <a:hlinkClick r:id="rId2"/>
              </a:rPr>
              <a:t>Nutrition Slideshow</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2025-01-04T19:25:16Z</dcterms:created>
  <dcterms:modified xsi:type="dcterms:W3CDTF">2025-01-04T19:25:16Z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