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3" Type="http://schemas.openxmlformats.org/officeDocument/2006/relationships/viewProps" Target="viewProps.xml" /><Relationship Id="rId62" Type="http://schemas.openxmlformats.org/officeDocument/2006/relationships/presProps" Target="presProps.xml" /><Relationship Id="rId1" Type="http://schemas.openxmlformats.org/officeDocument/2006/relationships/slideMaster" Target="slideMasters/slideMaster1.xml" /><Relationship Id="rId65" Type="http://schemas.openxmlformats.org/officeDocument/2006/relationships/tableStyles" Target="tableStyles.xml" /><Relationship Id="rId6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1"/>
            <a:r>
              <a:rPr/>
              <a:t>Nurses will instruct you and family how to operate the pump</a:t>
            </a:r>
          </a:p>
          <a:p>
            <a:pPr lvl="0"/>
            <a:r>
              <a:rPr/>
              <a:t>Up in a chair most of the day</a:t>
            </a:r>
          </a:p>
          <a:p>
            <a:pPr lvl="0"/>
            <a:r>
              <a:rPr/>
              <a:t>Walking in the halls</a:t>
            </a:r>
          </a:p>
          <a:p>
            <a:pPr lvl="1"/>
            <a:r>
              <a:rPr/>
              <a:t>Start with assistance</a:t>
            </a:r>
          </a:p>
          <a:p>
            <a:pPr lvl="1"/>
            <a:r>
              <a:rPr/>
              <a:t>Improves lung function</a:t>
            </a:r>
          </a:p>
          <a:p>
            <a:pPr lvl="1"/>
            <a:r>
              <a:rPr/>
              <a:t>Prevents loss of muscle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may cause blood sugars to be elevated</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Some 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Important that protein is spread out during the day (20gm/meal)</a:t>
            </a:r>
          </a:p>
          <a:p>
            <a:pPr lvl="0"/>
            <a:r>
              <a:rPr/>
              <a:t>Three meals + 2-3 high-protein snacks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 times/day)</a:t>
            </a:r>
          </a:p>
          <a:p>
            <a:pPr lvl="0" indent="0" marL="0">
              <a:buNone/>
            </a:pPr>
            <a:r>
              <a:rPr/>
              <a:t>Gabapentin 300mg 3 times/day (works best if taken every day)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 - Beta Blockers</a:t>
            </a:r>
          </a:p>
        </p:txBody>
      </p:sp>
      <p:sp>
        <p:nvSpPr>
          <p:cNvPr id="3" name="Content Placeholder 2"/>
          <p:cNvSpPr>
            <a:spLocks noGrp="1"/>
          </p:cNvSpPr>
          <p:nvPr>
            <p:ph idx="1"/>
          </p:nvPr>
        </p:nvSpPr>
        <p:spPr/>
        <p:txBody>
          <a:bodyPr/>
          <a:lstStyle/>
          <a:p>
            <a:pPr lvl="0" indent="0" marL="0">
              <a:buNone/>
            </a:pPr>
            <a:r>
              <a:rPr/>
              <a:t>Metroprolol – Beta Blocker</a:t>
            </a:r>
          </a:p>
          <a:p>
            <a:pPr lvl="0"/>
            <a:r>
              <a:rPr/>
              <a:t>Slows heart rate and lowers blood pressure</a:t>
            </a:r>
            <a:br/>
          </a:p>
          <a:p>
            <a:pPr lvl="0"/>
            <a:r>
              <a:rPr/>
              <a:t>Used around the time of surgery to prevent fast heart rhythms</a:t>
            </a:r>
          </a:p>
          <a:p>
            <a:pPr lvl="0"/>
            <a:r>
              <a:rPr/>
              <a:t>In patients who were not taking a beta blocker prior to surgery, will plan to wean over a few weeks after surgery</a:t>
            </a:r>
          </a:p>
          <a:p>
            <a:pPr lvl="0"/>
            <a:r>
              <a:rPr/>
              <a:t>For patients who were taking a beta blocker medicine prior to surgery, will return to prior dosage and drug after surgery</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a:t>
            </a:r>
          </a:p>
          <a:p>
            <a:pPr lvl="0"/>
            <a:r>
              <a:rPr/>
              <a:t>Remeron</a:t>
            </a:r>
          </a:p>
          <a:p>
            <a:pPr lvl="0" indent="0" marL="0">
              <a:buNone/>
            </a:pPr>
            <a:r>
              <a:rPr/>
              <a:t>Continue acid blockers for at least 1 year</a:t>
            </a:r>
          </a:p>
          <a:p>
            <a:pPr lvl="0" indent="0" marL="0">
              <a:buNone/>
            </a:pPr>
            <a:r>
              <a:rPr/>
              <a:t>May need additional systemic therapy afterwards</a:t>
            </a:r>
          </a:p>
          <a:p>
            <a:pPr lvl="0"/>
            <a:r>
              <a:rPr/>
              <a:t>Chemotherapy</a:t>
            </a:r>
          </a:p>
          <a:p>
            <a:pPr lvl="0"/>
            <a:r>
              <a:rPr/>
              <a:t>Immunotherapy (Optive = nivolumab)</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2025-01-10T01:31:58Z</dcterms:created>
  <dcterms:modified xsi:type="dcterms:W3CDTF">2025-01-10T01:31:58Z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