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9" Type="http://schemas.openxmlformats.org/officeDocument/2006/relationships/viewProps" Target="viewProps.xml" /><Relationship Id="rId58" Type="http://schemas.openxmlformats.org/officeDocument/2006/relationships/presProps" Target="presProps.xml" /><Relationship Id="rId1" Type="http://schemas.openxmlformats.org/officeDocument/2006/relationships/slideMaster" Target="slideMasters/slideMaster1.xml" /><Relationship Id="rId61" Type="http://schemas.openxmlformats.org/officeDocument/2006/relationships/tableStyles" Target="tableStyles.xml" /><Relationship Id="rId6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5.png" /><Relationship Id="rId2" Type="http://schemas.openxmlformats.org/officeDocument/2006/relationships/image" Target="../media/image14.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7.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8.jp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McKeown Esophagectomy</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71500" y="1193800"/>
            <a:ext cx="3632200" cy="3733800"/>
          </a:xfrm>
          <a:prstGeom prst="rect">
            <a:avLst/>
          </a:prstGeom>
          <a:noFill/>
          <a:ln w="9525">
            <a:noFill/>
            <a:headEnd/>
            <a:tailEnd/>
          </a:ln>
        </p:spPr>
      </p:pic>
      <p:pic>
        <p:nvPicPr>
          <p:cNvPr descr="https://deidt7p41jzcy.cloudfront.net/Eso_MIE_McKeownArtboard.png" id="0" name="Picture 1"/>
          <p:cNvPicPr>
            <a:picLocks noGrp="1" noChangeAspect="1"/>
          </p:cNvPicPr>
          <p:nvPr/>
        </p:nvPicPr>
        <p:blipFill>
          <a:blip r:embed="rId3"/>
          <a:stretch>
            <a:fillRect/>
          </a:stretch>
        </p:blipFill>
        <p:spPr bwMode="auto">
          <a:xfrm>
            <a:off x="4914900" y="1193800"/>
            <a:ext cx="3632200" cy="37338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Colon Interposition</a:t>
            </a:r>
          </a:p>
        </p:txBody>
      </p:sp>
      <p:sp>
        <p:nvSpPr>
          <p:cNvPr id="3" name="Content Placeholder 2"/>
          <p:cNvSpPr>
            <a:spLocks noGrp="1"/>
          </p:cNvSpPr>
          <p:nvPr>
            <p:ph idx="1" sz="half"/>
          </p:nvPr>
        </p:nvSpPr>
        <p:spPr/>
        <p:txBody>
          <a:bodyPr/>
          <a:lstStyle/>
          <a:p>
            <a:pPr lvl="0" indent="0" marL="0">
              <a:buNone/>
            </a:pPr>
            <a:r>
              <a:rPr/>
              <a:t>If the stomach is not suitable to make a new esophagus, the colon can be used to replace the esophagus</a:t>
            </a:r>
          </a:p>
        </p:txBody>
      </p:sp>
      <p:pic>
        <p:nvPicPr>
          <p:cNvPr descr="https://deidt7p41jzcy.cloudfront.net/colon-interposition2.jpg" id="0" name="Picture 1"/>
          <p:cNvPicPr>
            <a:picLocks noGrp="1" noChangeAspect="1"/>
          </p:cNvPicPr>
          <p:nvPr/>
        </p:nvPicPr>
        <p:blipFill>
          <a:blip r:embed="rId2"/>
          <a:stretch>
            <a:fillRect/>
          </a:stretch>
        </p:blipFill>
        <p:spPr bwMode="auto">
          <a:xfrm>
            <a:off x="5041900" y="1193800"/>
            <a:ext cx="3378200" cy="37338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Colon Interposition</a:t>
            </a:r>
          </a:p>
        </p:txBody>
      </p:sp>
      <p:pic>
        <p:nvPicPr>
          <p:cNvPr descr="https://deidt7p41jzcy.cloudfront.net/colon_interposition_elseiver.jpg" id="0" name="Picture 1"/>
          <p:cNvPicPr>
            <a:picLocks noGrp="1" noChangeAspect="1"/>
          </p:cNvPicPr>
          <p:nvPr/>
        </p:nvPicPr>
        <p:blipFill>
          <a:blip r:embed="rId2"/>
          <a:stretch>
            <a:fillRect/>
          </a:stretch>
        </p:blipFill>
        <p:spPr bwMode="auto">
          <a:xfrm>
            <a:off x="1866900" y="952500"/>
            <a:ext cx="5359400" cy="39751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doesn’t heal:</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occurs:</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Can occur in 10-15% of patients after esophagectomy.</a:t>
            </a:r>
          </a:p>
          <a:p>
            <a:pPr lvl="0" indent="0" marL="0">
              <a:buNone/>
            </a:pPr>
            <a:r>
              <a:rPr/>
              <a:t>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Several ways to help prevent pneumonia:</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performed for:</a:t>
            </a:r>
          </a:p>
          <a:p>
            <a:pPr lvl="0"/>
            <a:r>
              <a:rPr/>
              <a:t>Superficial Tumors (T1) not completely removed by endoscopy</a:t>
            </a:r>
          </a:p>
          <a:p>
            <a:pPr lvl="0"/>
            <a:r>
              <a:rPr/>
              <a:t>Localized Tumors (T2N0)</a:t>
            </a:r>
          </a:p>
          <a:p>
            <a:pPr lvl="0"/>
            <a:r>
              <a:rPr/>
              <a:t>Locally Advanced (T3)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304800" y="1498600"/>
            <a:ext cx="4178300" cy="31369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35500" y="1485900"/>
            <a:ext cx="4191000" cy="3149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279400" y="952500"/>
          <a:ext cx="8547100" cy="3467100"/>
        </p:xfrm>
        <a:graphic>
          <a:graphicData uri="http://schemas.openxmlformats.org/drawingml/2006/table">
            <a:tbl>
              <a:tblPr firstRow="1" bandRow="1">
                <a:tableStyleId>{69012ECD-51FC-41F1-AA8D-1B2483CD663E}</a:tableStyleId>
              </a:tblPr>
              <a:tblGrid>
                <a:gridCol w="2844800"/>
                <a:gridCol w="2844800"/>
                <a:gridCol w="28448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279400" y="4419600"/>
            <a:ext cx="85471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Medicines w/ a sip of water (or black coffee) but </a:t>
            </a:r>
            <a:r>
              <a:rPr b="1"/>
              <a:t>no cream</a:t>
            </a:r>
            <a:r>
              <a:rPr/>
              <a:t>.</a:t>
            </a:r>
          </a:p>
          <a:p>
            <a:pPr lvl="0"/>
            <a:r>
              <a:rPr/>
              <a:t>Surgery will be cancelled if you have cream/milk</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Epidural Catheter for Pain Control</a:t>
            </a:r>
          </a:p>
        </p:txBody>
      </p:sp>
      <p:sp>
        <p:nvSpPr>
          <p:cNvPr id="3" name="Content Placeholder 2"/>
          <p:cNvSpPr>
            <a:spLocks noGrp="1"/>
          </p:cNvSpPr>
          <p:nvPr>
            <p:ph idx="1"/>
          </p:nvPr>
        </p:nvSpPr>
        <p:spPr/>
        <p:txBody>
          <a:bodyPr/>
          <a:lstStyle/>
          <a:p>
            <a:pPr lvl="0"/>
            <a:r>
              <a:rPr/>
              <a:t>Remains in place for 2-5 days</a:t>
            </a:r>
          </a:p>
          <a:p>
            <a:pPr lvl="0"/>
            <a:r>
              <a:rPr/>
              <a:t>Dosage can be adjusted as needed</a:t>
            </a:r>
          </a:p>
          <a:p>
            <a:pPr lvl="0"/>
            <a:r>
              <a:rPr/>
              <a:t>Can make it more difficult to urinate</a:t>
            </a:r>
          </a:p>
          <a:p>
            <a:pPr lvl="0"/>
            <a:r>
              <a:rPr/>
              <a:t>May require foley catheter in bladder</a:t>
            </a:r>
          </a:p>
          <a:p>
            <a:pPr lvl="0"/>
            <a:r>
              <a:rPr/>
              <a:t>Foley catheter removed after epidural removed</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 Stay (2-4 days)</a:t>
            </a:r>
          </a:p>
        </p:txBody>
      </p:sp>
      <p:sp>
        <p:nvSpPr>
          <p:cNvPr id="3" name="Content Placeholder 2"/>
          <p:cNvSpPr>
            <a:spLocks noGrp="1"/>
          </p:cNvSpPr>
          <p:nvPr>
            <p:ph idx="1"/>
          </p:nvPr>
        </p:nvSpPr>
        <p:spPr/>
        <p:txBody>
          <a:bodyPr/>
          <a:lstStyle/>
          <a:p>
            <a:pPr lvl="0"/>
            <a:r>
              <a:rPr/>
              <a:t>NG tube in nose to drain stomach and esophagus</a:t>
            </a:r>
          </a:p>
          <a:p>
            <a:pPr lvl="0"/>
            <a:r>
              <a:rPr/>
              <a:t>Catheter in bladder</a:t>
            </a:r>
          </a:p>
          <a:p>
            <a:pPr lvl="0"/>
            <a:r>
              <a:rPr/>
              <a:t>Chest tube right chest</a:t>
            </a:r>
          </a:p>
          <a:p>
            <a:pPr lvl="0"/>
            <a:r>
              <a:rPr/>
              <a:t>Abdominal drains (usually 2)</a:t>
            </a:r>
          </a:p>
          <a:p>
            <a:pPr lvl="0"/>
            <a:r>
              <a:rPr/>
              <a:t>Feeding jejunostomy (usually stays in 8 wks)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a:t>
            </a:r>
          </a:p>
        </p:txBody>
      </p:sp>
      <p:sp>
        <p:nvSpPr>
          <p:cNvPr id="3" name="Content Placeholder 2"/>
          <p:cNvSpPr>
            <a:spLocks noGrp="1"/>
          </p:cNvSpPr>
          <p:nvPr>
            <p:ph idx="1"/>
          </p:nvPr>
        </p:nvSpPr>
        <p:spPr/>
        <p:txBody>
          <a:bodyPr/>
          <a:lstStyle/>
          <a:p>
            <a:pPr lvl="0"/>
            <a:r>
              <a:rPr/>
              <a:t>Bladder catheter removed → check that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Ward - 6Tower</a:t>
            </a:r>
          </a:p>
        </p:txBody>
      </p:sp>
      <p:sp>
        <p:nvSpPr>
          <p:cNvPr id="3" name="Content Placeholder 2"/>
          <p:cNvSpPr>
            <a:spLocks noGrp="1"/>
          </p:cNvSpPr>
          <p:nvPr>
            <p:ph idx="1"/>
          </p:nvPr>
        </p:nvSpPr>
        <p:spPr/>
        <p:txBody>
          <a:bodyPr/>
          <a:lstStyle/>
          <a:p>
            <a:pPr lvl="0"/>
            <a:r>
              <a:rPr/>
              <a:t>Jejunostomy feeds started</a:t>
            </a:r>
          </a:p>
          <a:p>
            <a:pPr lvl="0"/>
            <a:r>
              <a:rPr/>
              <a:t>Up in a chair most of the day</a:t>
            </a:r>
          </a:p>
          <a:p>
            <a:pPr lvl="0"/>
            <a:r>
              <a:rPr/>
              <a:t>Walking in the halls</a:t>
            </a:r>
          </a:p>
          <a:p>
            <a:pPr lvl="1"/>
            <a:r>
              <a:rPr/>
              <a:t>Start with assistance</a:t>
            </a:r>
          </a:p>
          <a:p>
            <a:pPr lvl="1"/>
            <a:r>
              <a:rPr/>
              <a:t>Improves lung function</a:t>
            </a:r>
          </a:p>
          <a:p>
            <a:pPr lvl="1"/>
            <a:r>
              <a:rPr/>
              <a:t>Prevents loss of muscle strength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a:t>
            </a:r>
          </a:p>
        </p:txBody>
      </p:sp>
      <p:sp>
        <p:nvSpPr>
          <p:cNvPr id="3" name="Content Placeholder 2"/>
          <p:cNvSpPr>
            <a:spLocks noGrp="1"/>
          </p:cNvSpPr>
          <p:nvPr>
            <p:ph idx="1"/>
          </p:nvPr>
        </p:nvSpPr>
        <p:spPr/>
        <p:txBody>
          <a:bodyPr/>
          <a:lstStyle/>
          <a:p>
            <a:pPr lvl="0" indent="0" marL="0">
              <a:buNone/>
            </a:pPr>
            <a:r>
              <a:rPr/>
              <a:t>Jejunostomy tube feeds</a:t>
            </a:r>
          </a:p>
          <a:p>
            <a:pPr lvl="0"/>
            <a:r>
              <a:rPr/>
              <a:t>Start continuous (24 hours)</a:t>
            </a:r>
          </a:p>
          <a:p>
            <a:pPr lvl="0"/>
            <a:r>
              <a:rPr/>
              <a:t>Convert to night-time only (16 hours)</a:t>
            </a:r>
          </a:p>
          <a:p>
            <a:pPr lvl="0" indent="0" marL="0">
              <a:buNone/>
            </a:pPr>
            <a:r>
              <a:rPr/>
              <a:t>Water administered through feeding tube</a:t>
            </a:r>
          </a:p>
          <a:p>
            <a:pPr lvl="0"/>
            <a:r>
              <a:rPr/>
              <a:t>Usually 8oz 4 times/day</a:t>
            </a:r>
          </a:p>
          <a:p>
            <a:pPr lvl="0"/>
            <a:r>
              <a:rPr/>
              <a:t>Important to prevent dehydration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Tube</a:t>
            </a:r>
          </a:p>
        </p:txBody>
      </p:sp>
      <p:sp>
        <p:nvSpPr>
          <p:cNvPr id="3" name="Content Placeholder 2"/>
          <p:cNvSpPr>
            <a:spLocks noGrp="1"/>
          </p:cNvSpPr>
          <p:nvPr>
            <p:ph idx="1" sz="half"/>
          </p:nvPr>
        </p:nvSpPr>
        <p:spPr/>
        <p:txBody>
          <a:bodyPr/>
          <a:lstStyle/>
          <a:p>
            <a:pPr lvl="0"/>
            <a:r>
              <a:rPr/>
              <a:t>Nutrition to bypasses the esophagus and stomach</a:t>
            </a:r>
          </a:p>
          <a:p>
            <a:pPr lvl="0"/>
            <a:r>
              <a:rPr/>
              <a:t>Placed in small intestine</a:t>
            </a:r>
          </a:p>
          <a:p>
            <a:pPr lvl="0"/>
            <a:r>
              <a:rPr/>
              <a:t>Pump administers feedings slowly</a:t>
            </a:r>
          </a:p>
          <a:p>
            <a:pPr lvl="0"/>
            <a:r>
              <a:rPr/>
              <a:t>Feeding usually done at night</a:t>
            </a:r>
          </a:p>
        </p:txBody>
      </p:sp>
      <p:pic>
        <p:nvPicPr>
          <p:cNvPr descr="https://deidt7p41jzcy.cloudfront.net/jtube_ai.png" id="0" name="Picture 1"/>
          <p:cNvPicPr>
            <a:picLocks noGrp="1" noChangeAspect="1"/>
          </p:cNvPicPr>
          <p:nvPr/>
        </p:nvPicPr>
        <p:blipFill>
          <a:blip r:embed="rId2"/>
          <a:stretch>
            <a:fillRect/>
          </a:stretch>
        </p:blipFill>
        <p:spPr bwMode="auto">
          <a:xfrm>
            <a:off x="4902200" y="1193800"/>
            <a:ext cx="3644900" cy="3733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Typical Regimen</a:t>
            </a:r>
          </a:p>
        </p:txBody>
      </p:sp>
      <p:sp>
        <p:nvSpPr>
          <p:cNvPr id="3" name="Content Placeholder 2"/>
          <p:cNvSpPr>
            <a:spLocks noGrp="1"/>
          </p:cNvSpPr>
          <p:nvPr>
            <p:ph idx="1"/>
          </p:nvPr>
        </p:nvSpPr>
        <p:spPr/>
        <p:txBody>
          <a:bodyPr/>
          <a:lstStyle/>
          <a:p>
            <a:pPr lvl="0"/>
            <a:r>
              <a:rPr/>
              <a:t>Jejunostomy tube feeds for 16 hours (6pm-10am)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with help from nurse/Physical Therapist</a:t>
            </a:r>
          </a:p>
          <a:p>
            <a:pPr lvl="0"/>
            <a:r>
              <a:rPr/>
              <a:t>Goals:</a:t>
            </a:r>
          </a:p>
          <a:p>
            <a:pPr lvl="1"/>
            <a:r>
              <a:rPr/>
              <a:t>Improve lung function</a:t>
            </a:r>
          </a:p>
          <a:p>
            <a:pPr lvl="1"/>
            <a:r>
              <a:rPr/>
              <a:t>Prevent muscle loss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Nasogastric (NG) Tube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Tube passed through nose into stomach</a:t>
                </a:r>
              </a:p>
              <a:p>
                <a:pPr lvl="0"/>
                <a:r>
                  <a:rPr/>
                  <a:t>Drains fluid from stomach</a:t>
                </a:r>
              </a:p>
              <a:p>
                <a:pPr lvl="0"/>
                <a:r>
                  <a:rPr/>
                  <a:t>Prevents vomiting</a:t>
                </a:r>
              </a:p>
              <a:p>
                <a:pPr lvl="0" indent="0" marL="0">
                  <a:buNone/>
                </a:pPr>
                <a:r>
                  <a:rPr/>
                  <a:t>Upper GI X-ray on 2nd or 3rd day after surgery</a:t>
                </a:r>
              </a:p>
              <a:p>
                <a:pPr lvl="0"/>
                <a:r>
                  <a:rPr/>
                  <a:t>If stomach empties well </a:t>
                </a:r>
                <a14:m>
                  <m:oMath xmlns:m="http://schemas.openxmlformats.org/officeDocument/2006/math">
                    <m:r>
                      <m:rPr>
                        <m:sty m:val="p"/>
                      </m:rPr>
                      <m:t>→</m:t>
                    </m:r>
                  </m:oMath>
                </a14:m>
                <a:r>
                  <a:rPr/>
                  <a:t> NG tube removed</a:t>
                </a:r>
              </a:p>
              <a:p>
                <a:pPr lvl="0"/>
                <a:r>
                  <a:rPr/>
                  <a:t>Otherwise, X-ray repeated 2-3 days later</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Swallowing 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NG tube has been removed:</a:t>
                </a:r>
              </a:p>
              <a:p>
                <a:pPr lvl="0" indent="0" marL="0">
                  <a:buNone/>
                </a:pPr>
                <a:r>
                  <a:rPr/>
                  <a:t>Modified barium swallow in radiology</a:t>
                </a:r>
              </a:p>
              <a:p>
                <a:pPr lvl="0"/>
                <a:r>
                  <a:rPr/>
                  <a:t>Drink a white chalky liquid (barium)</a:t>
                </a:r>
              </a:p>
              <a:p>
                <a:pPr lvl="0"/>
                <a:r>
                  <a:rPr/>
                  <a:t>Look for proper swallowing function</a:t>
                </a:r>
              </a:p>
              <a:p>
                <a:pPr lvl="0"/>
                <a:r>
                  <a:rPr/>
                  <a:t>70% of patients </a:t>
                </a:r>
                <a14:m>
                  <m:oMath xmlns:m="http://schemas.openxmlformats.org/officeDocument/2006/math">
                    <m:r>
                      <m:rPr>
                        <m:sty m:val="p"/>
                      </m:rPr>
                      <m:t>⇒</m:t>
                    </m:r>
                  </m:oMath>
                </a14:m>
                <a:r>
                  <a:rPr/>
                  <a:t> liquids started by mouth</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p>
          <a:p>
            <a:pPr lvl="0"/>
            <a:r>
              <a:rPr/>
              <a:t>2 oz per hour to start</a:t>
            </a:r>
          </a:p>
          <a:p>
            <a:pPr lvl="0"/>
            <a:r>
              <a:rPr/>
              <a:t>4 oz per hour if 2oz are tolerated well</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day #6/7 after surgery</a:t>
            </a:r>
          </a:p>
          <a:p>
            <a:pPr lvl="0"/>
            <a:r>
              <a:rPr/>
              <a:t>Night-time tube feedings (6pm to 10am)</a:t>
            </a:r>
          </a:p>
          <a:p>
            <a:pPr lvl="0"/>
            <a:r>
              <a:rPr/>
              <a:t>Nutrition by mouth (70% of patients)</a:t>
            </a:r>
          </a:p>
          <a:p>
            <a:pPr lvl="1"/>
            <a:r>
              <a:rPr/>
              <a:t>1 oz of water per hour by mouth OR</a:t>
            </a:r>
          </a:p>
          <a:p>
            <a:pPr lvl="1"/>
            <a:r>
              <a:rPr/>
              <a:t>Protein shakes 4oz every 2 hours</a:t>
            </a:r>
          </a:p>
          <a:p>
            <a:pPr lvl="0"/>
            <a:r>
              <a:rPr/>
              <a:t>Water through tube 8oz four times per day</a:t>
            </a:r>
          </a:p>
          <a:p>
            <a:pPr lvl="0"/>
            <a:r>
              <a:rPr/>
              <a:t>Home care nursing (feeding tube teaching)</a:t>
            </a:r>
          </a:p>
          <a:p>
            <a:pPr lvl="0"/>
            <a:r>
              <a:rPr/>
              <a:t>Home infusion (tube feeding supplies)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(Transthoracic) Esophagectomy</a:t>
            </a:r>
          </a:p>
        </p:txBody>
      </p:sp>
      <p:sp>
        <p:nvSpPr>
          <p:cNvPr id="3" name="Content Placeholder 2"/>
          <p:cNvSpPr>
            <a:spLocks noGrp="1"/>
          </p:cNvSpPr>
          <p:nvPr>
            <p:ph idx="1" sz="half"/>
          </p:nvPr>
        </p:nvSpPr>
        <p:spPr/>
        <p:txBody>
          <a:bodyPr/>
          <a:lstStyle/>
          <a:p>
            <a:pPr lvl="0"/>
            <a:r>
              <a:rPr/>
              <a:t>Removes tumor</a:t>
            </a:r>
          </a:p>
          <a:p>
            <a:pPr lvl="0"/>
            <a:r>
              <a:rPr/>
              <a:t>Removes lower 1/3 of esophagus</a:t>
            </a:r>
          </a:p>
          <a:p>
            <a:pPr lvl="0"/>
            <a:r>
              <a:rPr/>
              <a:t>Removes surrounding lymph nodes</a:t>
            </a:r>
          </a:p>
          <a:p>
            <a:pPr lvl="0"/>
            <a:r>
              <a:rPr/>
              <a:t>Reconstruction of GI tract</a:t>
            </a:r>
          </a:p>
        </p:txBody>
      </p:sp>
      <p:pic>
        <p:nvPicPr>
          <p:cNvPr descr="https://deidt7p41jzcy.cloudfront.net/Eso_Resection2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 after Surgery</a:t>
            </a:r>
          </a:p>
        </p:txBody>
      </p:sp>
      <p:sp>
        <p:nvSpPr>
          <p:cNvPr id="3" name="Content Placeholder 2"/>
          <p:cNvSpPr>
            <a:spLocks noGrp="1"/>
          </p:cNvSpPr>
          <p:nvPr>
            <p:ph idx="1"/>
          </p:nvPr>
        </p:nvSpPr>
        <p:spPr/>
        <p:txBody>
          <a:bodyPr/>
          <a:lstStyle/>
          <a:p>
            <a:pPr lvl="0" indent="0" marL="0">
              <a:buNone/>
            </a:pPr>
            <a:r>
              <a:rPr/>
              <a:t>At discharge home:</a:t>
            </a:r>
          </a:p>
          <a:p>
            <a:pPr lvl="0"/>
            <a:r>
              <a:rPr/>
              <a:t>Protein shakes 4oz every 2 hrs</a:t>
            </a:r>
          </a:p>
          <a:p>
            <a:pPr lvl="0"/>
            <a:r>
              <a:rPr/>
              <a:t>Tube feeds 4-5 cans at night (6pm-10am)</a:t>
            </a:r>
          </a:p>
          <a:p>
            <a:pPr lvl="0" indent="0" marL="0">
              <a:buNone/>
            </a:pPr>
            <a:r>
              <a:rPr/>
              <a:t>10-12 Days: Increase protein shakes</a:t>
            </a:r>
          </a:p>
          <a:p>
            <a:pPr lvl="0"/>
            <a:r>
              <a:rPr/>
              <a:t>Tube feeds 3-4 cans at night</a:t>
            </a:r>
          </a:p>
          <a:p>
            <a:pPr lvl="0" indent="0" marL="0">
              <a:buNone/>
            </a:pPr>
            <a:r>
              <a:rPr/>
              <a:t>Three weeks: Post-esophagectomy Diet</a:t>
            </a:r>
          </a:p>
          <a:p>
            <a:pPr lvl="0" indent="0" marL="0">
              <a:buNone/>
            </a:pPr>
            <a:r>
              <a:rPr/>
              <a:t>8-12 weeks: Remove feeding tube (in office)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284309" y="205979"/>
                <a:ext cx="8552330" cy="662317"/>
              </a:xfrm>
            </p:spPr>
            <p:txBody>
              <a:bodyPr/>
              <a:lstStyle/>
              <a:p>
                <a:pPr lvl="0" indent="0" marL="0">
                  <a:buNone/>
                </a:pPr>
                <a:r>
                  <a:rPr/>
                  <a:t>Transition from Tube Feeds </a:t>
                </a:r>
                <a14:m>
                  <m:oMath xmlns:m="http://schemas.openxmlformats.org/officeDocument/2006/math">
                    <m:r>
                      <m:rPr>
                        <m:sty m:val="p"/>
                      </m:rPr>
                      <m:t>→</m:t>
                    </m:r>
                  </m:oMath>
                </a14:m>
                <a:r>
                  <a:rPr/>
                  <a:t> Eating</a:t>
                </a:r>
              </a:p>
            </p:txBody>
          </p:sp>
        </mc:Choice>
      </mc:AlternateContent>
      <p:sp>
        <p:nvSpPr>
          <p:cNvPr id="3" name="Content Placeholder 2"/>
          <p:cNvSpPr>
            <a:spLocks noGrp="1"/>
          </p:cNvSpPr>
          <p:nvPr>
            <p:ph idx="1"/>
          </p:nvPr>
        </p:nvSpPr>
        <p:spPr/>
        <p:txBody>
          <a:bodyPr/>
          <a:lstStyle/>
          <a:p>
            <a:pPr lvl="0" indent="0" marL="0">
              <a:buNone/>
            </a:pPr>
            <a:r>
              <a:rPr/>
              <a:t>Dietitian will calculate daily protein goal</a:t>
            </a:r>
          </a:p>
          <a:p>
            <a:pPr lvl="0"/>
            <a:r>
              <a:rPr/>
              <a:t>Typically 60-75 grams protein/day</a:t>
            </a:r>
          </a:p>
          <a:p>
            <a:pPr lvl="0"/>
            <a:r>
              <a:rPr/>
              <a:t>Each carton of tube feeding has 15 grams</a:t>
            </a:r>
          </a:p>
          <a:p>
            <a:pPr lvl="1"/>
            <a:r>
              <a:rPr/>
              <a:t>75 grams protein = 5 cartons/night</a:t>
            </a:r>
          </a:p>
          <a:p>
            <a:pPr lvl="0"/>
            <a:r>
              <a:rPr/>
              <a:t>As intake by mouth increases, tube feeds are reduced</a:t>
            </a:r>
          </a:p>
          <a:p>
            <a:pPr lvl="0" indent="0" marL="0">
              <a:buNone/>
            </a:pPr>
            <a:r>
              <a:rPr/>
              <a:t>Spread out protein during the day (20gm/meal)</a:t>
            </a:r>
          </a:p>
          <a:p>
            <a:pPr lvl="0"/>
            <a:r>
              <a:rPr/>
              <a:t>Three meals + 2-3 high-protein snacks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Post-esophagectomy Diet</a:t>
            </a:r>
          </a:p>
        </p:txBody>
      </p:sp>
      <p:sp>
        <p:nvSpPr>
          <p:cNvPr id="3" name="Content Placeholder 2"/>
          <p:cNvSpPr>
            <a:spLocks noGrp="1"/>
          </p:cNvSpPr>
          <p:nvPr>
            <p:ph idx="1"/>
          </p:nvPr>
        </p:nvSpPr>
        <p:spPr/>
        <p:txBody>
          <a:bodyPr/>
          <a:lstStyle/>
          <a:p>
            <a:pPr lvl="0"/>
            <a:r>
              <a:rPr/>
              <a:t>Soft Consistency</a:t>
            </a:r>
          </a:p>
          <a:p>
            <a:pPr lvl="0"/>
            <a:r>
              <a:rPr/>
              <a:t>High Protein</a:t>
            </a:r>
          </a:p>
          <a:p>
            <a:pPr lvl="0"/>
            <a:r>
              <a:rPr/>
              <a:t>Avoid sugary liquids (can cause ‘dumping’)</a:t>
            </a:r>
          </a:p>
          <a:p>
            <a:pPr lvl="0"/>
            <a:r>
              <a:rPr/>
              <a:t>Avoid raw vegetables (and salads)</a:t>
            </a:r>
          </a:p>
          <a:p>
            <a:pPr lvl="0"/>
            <a:r>
              <a:rPr/>
              <a:t>Eating</a:t>
            </a:r>
          </a:p>
          <a:p>
            <a:pPr lvl="1"/>
            <a:r>
              <a:rPr/>
              <a:t>Small, frequent meals</a:t>
            </a:r>
          </a:p>
          <a:p>
            <a:pPr lvl="1"/>
            <a:r>
              <a:rPr/>
              <a:t>Sit up for 30-45 minutes after eating</a:t>
            </a:r>
          </a:p>
          <a:p>
            <a:pPr lvl="1"/>
            <a:r>
              <a:rPr/>
              <a:t>Avoid eating within 2 hours of bedtime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Pain</a:t>
            </a:r>
          </a:p>
        </p:txBody>
      </p:sp>
      <p:sp>
        <p:nvSpPr>
          <p:cNvPr id="3" name="Content Placeholder 2"/>
          <p:cNvSpPr>
            <a:spLocks noGrp="1"/>
          </p:cNvSpPr>
          <p:nvPr>
            <p:ph idx="1"/>
          </p:nvPr>
        </p:nvSpPr>
        <p:spPr/>
        <p:txBody>
          <a:bodyPr/>
          <a:lstStyle/>
          <a:p>
            <a:pPr lvl="0" indent="0" marL="0">
              <a:buNone/>
            </a:pPr>
            <a:r>
              <a:rPr/>
              <a:t>Acetaminophen (Tylenol) 1000mg 4x/day</a:t>
            </a:r>
          </a:p>
          <a:p>
            <a:pPr lvl="0" indent="0" marL="0">
              <a:buNone/>
            </a:pPr>
            <a:r>
              <a:rPr/>
              <a:t>Gabapentin 300mg 3 times/day</a:t>
            </a:r>
          </a:p>
          <a:p>
            <a:pPr lvl="0" indent="0" marL="0">
              <a:buNone/>
            </a:pPr>
            <a:r>
              <a:rPr/>
              <a:t>Oxycodone</a:t>
            </a:r>
          </a:p>
          <a:p>
            <a:pPr lvl="0"/>
            <a:r>
              <a:rPr/>
              <a:t>As needed in addition to Tylenol/gabapentin</a:t>
            </a:r>
          </a:p>
          <a:p>
            <a:pPr lvl="0"/>
            <a:r>
              <a:rPr/>
              <a:t>Will begin reducing dose at first postop visit</a:t>
            </a:r>
          </a:p>
          <a:p>
            <a:pPr lvl="0"/>
            <a:r>
              <a:rPr/>
              <a:t>Can usually discontinue by 4 weeks</a:t>
            </a:r>
          </a:p>
          <a:p>
            <a:pPr lvl="0"/>
            <a:r>
              <a:rPr/>
              <a:t>NO DRIVING WHILE ON OXYCODONE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Non-steroidals Anti Inflammatory (NSAID)</a:t>
            </a:r>
          </a:p>
        </p:txBody>
      </p:sp>
      <p:sp>
        <p:nvSpPr>
          <p:cNvPr id="3" name="Content Placeholder 2"/>
          <p:cNvSpPr>
            <a:spLocks noGrp="1"/>
          </p:cNvSpPr>
          <p:nvPr>
            <p:ph idx="1"/>
          </p:nvPr>
        </p:nvSpPr>
        <p:spPr/>
        <p:txBody>
          <a:bodyPr/>
          <a:lstStyle/>
          <a:p>
            <a:pPr lvl="0" indent="0" marL="0">
              <a:buNone/>
            </a:pPr>
            <a:r>
              <a:rPr/>
              <a:t>Non-steroidal anti-inflammatories (Celebrex)</a:t>
            </a:r>
          </a:p>
          <a:p>
            <a:pPr lvl="0"/>
            <a:r>
              <a:rPr/>
              <a:t>200 mg every 12 hours starting at 2 weeks</a:t>
            </a:r>
          </a:p>
          <a:p>
            <a:pPr lvl="0" indent="0" marL="0">
              <a:buNone/>
            </a:pPr>
            <a:r>
              <a:rPr/>
              <a:t>NO GOODY POWDERS OR BCs</a:t>
            </a:r>
          </a:p>
          <a:p>
            <a:pPr lvl="0"/>
            <a:r>
              <a:rPr/>
              <a:t>(Can cause permanent scarring at the surgery site)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Acid Blockers = Proton Pump Inhibitors</a:t>
            </a:r>
          </a:p>
        </p:txBody>
      </p:sp>
      <p:sp>
        <p:nvSpPr>
          <p:cNvPr id="3" name="Content Placeholder 2"/>
          <p:cNvSpPr>
            <a:spLocks noGrp="1"/>
          </p:cNvSpPr>
          <p:nvPr>
            <p:ph idx="1"/>
          </p:nvPr>
        </p:nvSpPr>
        <p:spPr/>
        <p:txBody>
          <a:bodyPr/>
          <a:lstStyle/>
          <a:p>
            <a:pPr lvl="0" indent="0" marL="0">
              <a:buNone/>
            </a:pPr>
            <a:r>
              <a:rPr/>
              <a:t>Examples include ompeprazole and pantoprazole</a:t>
            </a:r>
          </a:p>
          <a:p>
            <a:pPr lvl="0"/>
            <a:r>
              <a:rPr/>
              <a:t>Will stay on for at 1-2 years to prevent acid reflux</a:t>
            </a:r>
          </a:p>
          <a:p>
            <a:pPr lvl="0"/>
            <a:r>
              <a:rPr/>
              <a:t>Important in preventing scarring at anastomosis (new connection between esophagus and stomach)</a:t>
            </a:r>
          </a:p>
          <a:p>
            <a:pPr lvl="0"/>
            <a:r>
              <a:rPr/>
              <a:t>To administer through feeding tube, open capsule and resuspend beads in 60mL (2oz) of water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a:t>
            </a:r>
          </a:p>
        </p:txBody>
      </p:sp>
      <p:sp>
        <p:nvSpPr>
          <p:cNvPr id="3" name="Content Placeholder 2"/>
          <p:cNvSpPr>
            <a:spLocks noGrp="1"/>
          </p:cNvSpPr>
          <p:nvPr>
            <p:ph idx="1"/>
          </p:nvPr>
        </p:nvSpPr>
        <p:spPr/>
        <p:txBody>
          <a:bodyPr/>
          <a:lstStyle/>
          <a:p>
            <a:pPr lvl="0" indent="0" marL="0">
              <a:buNone/>
            </a:pPr>
            <a:r>
              <a:rPr/>
              <a:t>Reglan – Helps stomach empty</a:t>
            </a:r>
          </a:p>
          <a:p>
            <a:pPr lvl="0"/>
            <a:r>
              <a:rPr/>
              <a:t>Will plan to stop after six weeks</a:t>
            </a:r>
          </a:p>
          <a:p>
            <a:pPr lvl="0"/>
            <a:r>
              <a:rPr/>
              <a:t>0.1% risk of tardive dyskinesia (nervous tic)</a:t>
            </a:r>
          </a:p>
          <a:p>
            <a:pPr lvl="0" indent="0" marL="0">
              <a:buNone/>
            </a:pPr>
            <a:r>
              <a:rPr/>
              <a:t>Remeron – Helps improve appetite</a:t>
            </a:r>
          </a:p>
          <a:p>
            <a:pPr lvl="0"/>
            <a:r>
              <a:rPr/>
              <a:t>Can cause vivid dreams</a:t>
            </a:r>
          </a:p>
          <a:p>
            <a:pPr lvl="0"/>
            <a:r>
              <a:rPr/>
              <a:t>Used for several weeks after surgery</a:t>
            </a:r>
          </a:p>
          <a:p>
            <a:pPr lvl="0"/>
            <a:r>
              <a:rPr/>
              <a:t>Will stop within first three months of surgery</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Metoprolol = Beta Blockers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Slows heart rate and lowers blood pressure</a:t>
                </a:r>
                <a:br/>
              </a:p>
              <a:p>
                <a:pPr lvl="0"/>
                <a:r>
                  <a:rPr/>
                  <a:t>Used to prevent rapid heart rate</a:t>
                </a:r>
              </a:p>
              <a:p>
                <a:pPr lvl="0"/>
                <a:r>
                  <a:rPr/>
                  <a:t>Patients not taking a beta blocker prior to surgery </a:t>
                </a:r>
                <a14:m>
                  <m:oMath xmlns:m="http://schemas.openxmlformats.org/officeDocument/2006/math">
                    <m:r>
                      <m:rPr>
                        <m:sty m:val="p"/>
                      </m:rPr>
                      <m:t>→</m:t>
                    </m:r>
                  </m:oMath>
                </a14:m>
                <a:r>
                  <a:rPr/>
                  <a:t> wean after after surgery</a:t>
                </a:r>
              </a:p>
              <a:p>
                <a:pPr lvl="0"/>
                <a:r>
                  <a:rPr/>
                  <a:t>Patients taking a beta blockerprior to surgery </a:t>
                </a:r>
                <a14:m>
                  <m:oMath xmlns:m="http://schemas.openxmlformats.org/officeDocument/2006/math">
                    <m:r>
                      <m:rPr>
                        <m:sty m:val="p"/>
                      </m:rPr>
                      <m:t>→</m:t>
                    </m:r>
                  </m:oMath>
                </a14:m>
                <a:r>
                  <a:rPr/>
                  <a:t> return to prior dose and drug after surgery</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Check surgical site</a:t>
            </a:r>
          </a:p>
          <a:p>
            <a:pPr lvl="0"/>
            <a:r>
              <a:rPr/>
              <a:t>Remove staples (if needed)</a:t>
            </a:r>
          </a:p>
          <a:p>
            <a:pPr lvl="0" indent="0" marL="0">
              <a:buNone/>
            </a:pPr>
            <a:r>
              <a:rPr/>
              <a:t>Adjust medicines as needed</a:t>
            </a:r>
          </a:p>
          <a:p>
            <a:pPr lvl="0"/>
            <a:r>
              <a:rPr/>
              <a:t>Insulin (for diabetic patients on insulin)</a:t>
            </a:r>
          </a:p>
          <a:p>
            <a:pPr lvl="0"/>
            <a:r>
              <a:rPr/>
              <a:t>Reduce beta blocker medicines</a:t>
            </a:r>
          </a:p>
          <a:p>
            <a:pPr lvl="0" indent="0" marL="0">
              <a:buNone/>
            </a:pPr>
            <a:r>
              <a:rPr/>
              <a:t>Advance diet</a:t>
            </a:r>
          </a:p>
          <a:p>
            <a:pPr lvl="0" indent="0" marL="0">
              <a:buNone/>
            </a:pPr>
            <a:r>
              <a:rPr/>
              <a:t>Reduce tube feeds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After surgery</a:t>
            </a:r>
          </a:p>
        </p:txBody>
      </p:sp>
      <p:sp>
        <p:nvSpPr>
          <p:cNvPr id="3" name="Content Placeholder 2"/>
          <p:cNvSpPr>
            <a:spLocks noGrp="1"/>
          </p:cNvSpPr>
          <p:nvPr>
            <p:ph idx="1"/>
          </p:nvPr>
        </p:nvSpPr>
        <p:spPr/>
        <p:txBody>
          <a:bodyPr/>
          <a:lstStyle/>
          <a:p>
            <a:pPr lvl="0" indent="0" marL="0">
              <a:buNone/>
            </a:pPr>
            <a:r>
              <a:rPr/>
              <a:t>Wean off medicines added after surgery</a:t>
            </a:r>
          </a:p>
          <a:p>
            <a:pPr lvl="0"/>
            <a:r>
              <a:rPr/>
              <a:t>Pain medicines</a:t>
            </a:r>
          </a:p>
          <a:p>
            <a:pPr lvl="0"/>
            <a:r>
              <a:rPr/>
              <a:t>Beta-blockers</a:t>
            </a:r>
          </a:p>
          <a:p>
            <a:pPr lvl="0"/>
            <a:r>
              <a:rPr/>
              <a:t>Reglan and Remeron</a:t>
            </a:r>
          </a:p>
          <a:p>
            <a:pPr lvl="0" indent="0" marL="0">
              <a:buNone/>
            </a:pPr>
            <a:r>
              <a:rPr/>
              <a:t>Continue acid blockers for at least 1 year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Removal</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Removal usually around 8 weeks after surgery</a:t>
            </a:r>
          </a:p>
          <a:p>
            <a:pPr lvl="0" indent="0" marL="0">
              <a:buNone/>
            </a:pPr>
            <a:r>
              <a:rPr/>
              <a:t>May take 30 minutes and some local anesthetic to loosen up the tube for removal.</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difficulty absorbing some nutrients:</a:t>
            </a:r>
          </a:p>
          <a:p>
            <a:pPr lvl="0"/>
            <a:r>
              <a:rPr/>
              <a:t>Iron</a:t>
            </a:r>
          </a:p>
          <a:p>
            <a:pPr lvl="0"/>
            <a:r>
              <a:rPr/>
              <a:t>Vitamin B12</a:t>
            </a:r>
          </a:p>
          <a:p>
            <a:pPr lvl="0"/>
            <a:r>
              <a:rPr/>
              <a:t>Vitamin D</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a:t>
            </a:r>
          </a:p>
          <a:p>
            <a:pPr lvl="0"/>
            <a:r>
              <a:rPr/>
              <a:t>Primary Care Provider (PCP)</a:t>
            </a:r>
          </a:p>
          <a:p>
            <a:pPr lvl="0"/>
            <a:r>
              <a:rPr/>
              <a:t>Medical Oncologist</a:t>
            </a:r>
          </a:p>
          <a:p>
            <a:pPr lvl="0"/>
            <a:r>
              <a:rPr/>
              <a:t>Surgeon</a:t>
            </a:r>
          </a:p>
          <a:p>
            <a:pPr lvl="0" indent="0" marL="0">
              <a:buNone/>
            </a:pPr>
            <a:r>
              <a:rPr/>
              <a:t>If levels are low</a:t>
            </a:r>
          </a:p>
          <a:p>
            <a:pPr lvl="0"/>
            <a:r>
              <a:rPr/>
              <a:t>Replacement</a:t>
            </a:r>
          </a:p>
          <a:p>
            <a:pPr lvl="0"/>
            <a:r>
              <a:rPr/>
              <a:t>Repeat testing in 3-6 months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Physicians</a:t>
            </a:r>
          </a:p>
        </p:txBody>
      </p:sp>
      <p:sp>
        <p:nvSpPr>
          <p:cNvPr id="3" name="Content Placeholder 2"/>
          <p:cNvSpPr>
            <a:spLocks noGrp="1"/>
          </p:cNvSpPr>
          <p:nvPr>
            <p:ph idx="1"/>
          </p:nvPr>
        </p:nvSpPr>
        <p:spPr/>
        <p:txBody>
          <a:bodyPr/>
          <a:lstStyle/>
          <a:p>
            <a:pPr lvl="0" indent="0" marL="0">
              <a:buNone/>
            </a:pPr>
            <a:r>
              <a:rPr/>
              <a:t>Primary Care Provider</a:t>
            </a:r>
          </a:p>
          <a:p>
            <a:pPr lvl="0" indent="0" marL="0">
              <a:buNone/>
            </a:pPr>
            <a:r>
              <a:rPr/>
              <a:t>Gastroenterologist</a:t>
            </a:r>
          </a:p>
          <a:p>
            <a:pPr lvl="0" indent="0" marL="0">
              <a:buNone/>
            </a:pPr>
            <a:r>
              <a:rPr/>
              <a:t>Medical Oncologist (chemotherapy)</a:t>
            </a:r>
          </a:p>
          <a:p>
            <a:pPr lvl="0" indent="0" marL="0">
              <a:buNone/>
            </a:pPr>
            <a:r>
              <a:rPr/>
              <a:t>Radiation Oncologist (radiation)</a:t>
            </a:r>
          </a:p>
          <a:p>
            <a:pPr lvl="0" indent="0" marL="0">
              <a:buNone/>
            </a:pPr>
            <a:r>
              <a:rPr/>
              <a:t>Surgeons</a:t>
            </a:r>
          </a:p>
          <a:p>
            <a:pPr lvl="0"/>
            <a:r>
              <a:rPr/>
              <a:t>Jonathan Salo</a:t>
            </a:r>
          </a:p>
          <a:p>
            <a:pPr lvl="0"/>
            <a:r>
              <a:rPr/>
              <a:t>Jeffrey Hagen</a:t>
            </a:r>
          </a:p>
          <a:p>
            <a:pPr lvl="0"/>
            <a:r>
              <a:rPr/>
              <a:t>Michael Roach</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Support Staff</a:t>
            </a:r>
          </a:p>
        </p:txBody>
      </p:sp>
      <p:sp>
        <p:nvSpPr>
          <p:cNvPr id="3" name="Content Placeholder 2"/>
          <p:cNvSpPr>
            <a:spLocks noGrp="1"/>
          </p:cNvSpPr>
          <p:nvPr>
            <p:ph idx="1"/>
          </p:nvPr>
        </p:nvSpPr>
        <p:spPr/>
        <p:txBody>
          <a:bodyPr/>
          <a:lstStyle/>
          <a:p>
            <a:pPr lvl="0" indent="0" marL="0">
              <a:buNone/>
            </a:pPr>
            <a:r>
              <a:rPr/>
              <a:t>Dietitian - Liz Koch</a:t>
            </a:r>
          </a:p>
          <a:p>
            <a:pPr lvl="0" indent="0" marL="0">
              <a:buNone/>
            </a:pPr>
            <a:r>
              <a:rPr/>
              <a:t>Nurses - Brandon Galloway &amp; Kit Sluder &amp; Rebecca Wicks</a:t>
            </a:r>
          </a:p>
          <a:p>
            <a:pPr lvl="0" indent="0" marL="0">
              <a:buNone/>
            </a:pPr>
            <a:r>
              <a:rPr/>
              <a:t>Schedulers - Stacey Singleton &amp; Tony Bethea</a:t>
            </a:r>
          </a:p>
          <a:p>
            <a:pPr lvl="0" indent="0" marL="0">
              <a:buNone/>
            </a:pPr>
            <a:r>
              <a:rPr/>
              <a:t>Navigator - Laura Swift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We use the mininally-invasive approach in 95% of cases</a:t>
            </a:r>
          </a:p>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a:p>
            <a:pPr lvl="0" indent="0" marL="0">
              <a:buNone/>
            </a:pPr>
            <a:r>
              <a:rPr/>
              <a:t>We need to remove the whole esophagus, including the portion in the neck</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2025-02-01T23:34:38Z</dcterms:created>
  <dcterms:modified xsi:type="dcterms:W3CDTF">2025-02-01T23:34:38Z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