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3" Type="http://schemas.openxmlformats.org/officeDocument/2006/relationships/viewProps" Target="viewProps.xml" /><Relationship Id="rId82" Type="http://schemas.openxmlformats.org/officeDocument/2006/relationships/presProps" Target="presProps.xml" /><Relationship Id="rId1" Type="http://schemas.openxmlformats.org/officeDocument/2006/relationships/slideMaster" Target="slideMasters/slideMaster1.xml" /><Relationship Id="rId85" Type="http://schemas.openxmlformats.org/officeDocument/2006/relationships/tableStyles" Target="tableStyles.xml" /><Relationship Id="rId8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1/8/25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6.png"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6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does occur:</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There are several ways to help prevent pneumonia after surgery:</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{69012ECD-51FC-41F1-AA8D-1B2483CD663E}</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will be cancelled if you have cream or milk in the morning.</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Typical Regimen</a:t>
            </a:r>
          </a:p>
        </p:txBody>
      </p:sp>
      <p:sp>
        <p:nvSpPr>
          <p:cNvPr id="3" name="Content Placeholder 2"/>
          <p:cNvSpPr>
            <a:spLocks noGrp="1"/>
          </p:cNvSpPr>
          <p:nvPr>
            <p:ph idx="1"/>
          </p:nvPr>
        </p:nvSpPr>
        <p:spPr/>
        <p:txBody>
          <a:bodyPr/>
          <a:lstStyle/>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you how to use the feeding tube pump</a:t>
            </a:r>
          </a:p>
          <a:p>
            <a:pPr lvl="0" indent="0" marL="0">
              <a:buNone/>
            </a:pPr>
            <a:r>
              <a:rPr/>
              <a:t>We want to make sure you can manage the pump before going home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Diabetes</a:t>
            </a:r>
          </a:p>
        </p:txBody>
      </p:sp>
      <p:sp>
        <p:nvSpPr>
          <p:cNvPr id="3" name="Content Placeholder 2"/>
          <p:cNvSpPr>
            <a:spLocks noGrp="1"/>
          </p:cNvSpPr>
          <p:nvPr>
            <p:ph idx="1"/>
          </p:nvPr>
        </p:nvSpPr>
        <p:spPr/>
        <p:txBody>
          <a:bodyPr/>
          <a:lstStyle/>
          <a:p>
            <a:pPr lvl="0" indent="0" marL="0">
              <a:buNone/>
            </a:pPr>
            <a:r>
              <a:rPr/>
              <a:t>Jejunostomy feeding tend to elevate blood sugars: Insulin may be required</a:t>
            </a:r>
          </a:p>
          <a:p>
            <a:pPr lvl="0" indent="0" marL="0">
              <a:buNone/>
            </a:pPr>
            <a:r>
              <a:rPr/>
              <a:t>Typical pattern:</a:t>
            </a:r>
          </a:p>
          <a:p>
            <a:pPr lvl="0"/>
            <a:r>
              <a:rPr/>
              <a:t>Jejunostomy feeds 6pm to 10am</a:t>
            </a:r>
          </a:p>
          <a:p>
            <a:pPr lvl="0"/>
            <a:r>
              <a:rPr/>
              <a:t>Insulin at 6pm (70/30)</a:t>
            </a:r>
          </a:p>
          <a:p>
            <a:pPr lvl="0"/>
            <a:r>
              <a:rPr/>
              <a:t>Insulin at MN (70/30)</a:t>
            </a:r>
          </a:p>
          <a:p>
            <a:pPr lvl="0"/>
            <a:r>
              <a:rPr/>
              <a:t>No insulin if feedings are not run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NG is placed trough the nose into the stomach to remove fluid from the stomach and allow healing.</a:t>
            </a:r>
          </a:p>
          <a:p>
            <a:pPr lvl="0" indent="0" marL="0">
              <a:buNone/>
            </a:pPr>
            <a:r>
              <a:rPr/>
              <a:t>NG tube is removed after confirmation by x-ray that the stomach is starting to empty properly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X-ray on the 2nd to 4th day after surgery</a:t>
            </a:r>
          </a:p>
          <a:p>
            <a:pPr lvl="0"/>
            <a:r>
              <a:rPr/>
              <a:t>Will require standing up for 5-10 minutes</a:t>
            </a:r>
          </a:p>
          <a:p>
            <a:pPr lvl="0"/>
            <a:r>
              <a:rPr/>
              <a:t>Dye is injected into the NG tube</a:t>
            </a:r>
          </a:p>
          <a:p>
            <a:pPr lvl="0"/>
            <a:r>
              <a:rPr/>
              <a:t>If stomach empties, NG tube is removed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Modified Barium Swallow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Tests whether swallowing muscles are working properly</a:t>
                </a:r>
              </a:p>
              <a:p>
                <a:pPr lvl="0"/>
                <a:r>
                  <a:rPr/>
                  <a:t>Performed after nasogastric (NG) tube removed</a:t>
                </a:r>
              </a:p>
              <a:p>
                <a:pPr lvl="0"/>
                <a:r>
                  <a:rPr/>
                  <a:t>Drink a white chalky liquids in while x-rays are taken</a:t>
                </a:r>
              </a:p>
              <a:p>
                <a:pPr lvl="0" indent="0" marL="0">
                  <a:buNone/>
                </a:pPr>
                <a:r>
                  <a:rPr/>
                  <a:t>70% have good swallowing function </a:t>
                </a:r>
                <a14:m>
                  <m:oMath xmlns:m="http://schemas.openxmlformats.org/officeDocument/2006/math">
                    <m:r>
                      <m:rPr>
                        <m:sty m:val="p"/>
                      </m:rPr>
                      <m:t>→</m:t>
                    </m:r>
                  </m:oMath>
                </a14:m>
                <a:r>
                  <a:rPr/>
                  <a:t> 1oz of water every hour</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r>
              <a:rPr/>
              <a:t>- 2 oz per hour to start - 4 oz per hour if 2oz are tolerated well</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 at Home</a:t>
            </a:r>
          </a:p>
        </p:txBody>
      </p:sp>
      <p:sp>
        <p:nvSpPr>
          <p:cNvPr id="3" name="Content Placeholder 2"/>
          <p:cNvSpPr>
            <a:spLocks noGrp="1"/>
          </p:cNvSpPr>
          <p:nvPr>
            <p:ph idx="1"/>
          </p:nvPr>
        </p:nvSpPr>
        <p:spPr/>
        <p:txBody>
          <a:bodyPr/>
          <a:lstStyle/>
          <a:p>
            <a:pPr lvl="0" indent="0" marL="0">
              <a:buNone/>
            </a:pPr>
            <a:r>
              <a:rPr/>
              <a:t>Most patients go home with:</a:t>
            </a:r>
          </a:p>
          <a:p>
            <a:pPr lvl="0"/>
            <a:r>
              <a:rPr/>
              <a:t>Protein shakes by mouth 4oz at a time</a:t>
            </a:r>
          </a:p>
          <a:p>
            <a:pPr lvl="0"/>
            <a:r>
              <a:rPr/>
              <a:t>Tube feeds at night (4-5 cartons)</a:t>
            </a:r>
          </a:p>
          <a:p>
            <a:pPr lvl="0"/>
            <a:r>
              <a:rPr/>
              <a:t>Water through the feeding tube 8oz 4 times per day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a:t>
            </a:r>
          </a:p>
        </p:txBody>
      </p:sp>
      <p:sp>
        <p:nvSpPr>
          <p:cNvPr id="3" name="Content Placeholder 2"/>
          <p:cNvSpPr>
            <a:spLocks noGrp="1"/>
          </p:cNvSpPr>
          <p:nvPr>
            <p:ph idx="1"/>
          </p:nvPr>
        </p:nvSpPr>
        <p:spPr/>
        <p:txBody>
          <a:bodyPr/>
          <a:lstStyle/>
          <a:p>
            <a:pPr lvl="0"/>
            <a:r>
              <a:rPr/>
              <a:t>Proton pump inhibitor (acid blocker) for one year</a:t>
            </a:r>
          </a:p>
          <a:p>
            <a:pPr lvl="0"/>
            <a:r>
              <a:rPr/>
              <a:t>Reglan (metoclopramide) - stomach emptying: 6 weeks</a:t>
            </a:r>
          </a:p>
          <a:p>
            <a:pPr lvl="0"/>
            <a:r>
              <a:rPr/>
              <a:t>Lopressor (metoprolol) - prevent atrial fibrillation: 2 weeks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Pain Medicines at Home</a:t>
            </a:r>
          </a:p>
        </p:txBody>
      </p:sp>
      <p:sp>
        <p:nvSpPr>
          <p:cNvPr id="3" name="Content Placeholder 2"/>
          <p:cNvSpPr>
            <a:spLocks noGrp="1"/>
          </p:cNvSpPr>
          <p:nvPr>
            <p:ph idx="1"/>
          </p:nvPr>
        </p:nvSpPr>
        <p:spPr/>
        <p:txBody>
          <a:bodyPr/>
          <a:lstStyle/>
          <a:p>
            <a:pPr lvl="0"/>
            <a:r>
              <a:rPr/>
              <a:t>Acetaminophen 1000mg every 6 hours</a:t>
            </a:r>
          </a:p>
          <a:p>
            <a:pPr lvl="0"/>
            <a:r>
              <a:rPr/>
              <a:t>Gabapentin 300mg every 8 hours</a:t>
            </a:r>
          </a:p>
          <a:p>
            <a:pPr lvl="0"/>
            <a:r>
              <a:rPr/>
              <a:t>Oxycodone 5mg every 6 hours</a:t>
            </a:r>
          </a:p>
          <a:p>
            <a:pPr lvl="0" indent="0" marL="0">
              <a:buNone/>
            </a:pPr>
            <a:r>
              <a:rPr/>
              <a:t>In most cases, oxycodone is no longer needed by 6 weeks after surgery</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You will be seen in the office 7-10 days after discharge</a:t>
            </a:r>
          </a:p>
          <a:p>
            <a:pPr lvl="0"/>
            <a:r>
              <a:rPr/>
              <a:t>Adjust medicines</a:t>
            </a:r>
          </a:p>
          <a:p>
            <a:pPr lvl="0"/>
            <a:r>
              <a:rPr/>
              <a:t>Remove staples</a:t>
            </a:r>
          </a:p>
          <a:p>
            <a:pPr lvl="0"/>
            <a:r>
              <a:rPr/>
              <a:t>Remove drains (if needed)</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Removal (8 weeks after surgery)</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May take 30 minutes and some local anesthetic to loosen up the tube for removal.</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some difficulty absorbing some nutrients:</a:t>
            </a:r>
          </a:p>
          <a:p>
            <a:pPr lvl="0"/>
            <a:r>
              <a:rPr/>
              <a:t>Iron</a:t>
            </a:r>
          </a:p>
          <a:p>
            <a:pPr lvl="0"/>
            <a:r>
              <a:rPr/>
              <a:t>Vitamin B12</a:t>
            </a:r>
          </a:p>
          <a:p>
            <a:pPr lvl="0"/>
            <a:r>
              <a:rPr/>
              <a:t>Vitamin D</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 your primary care physician, medical oncologist, or surgeon</a:t>
            </a:r>
          </a:p>
          <a:p>
            <a:pPr lvl="0" indent="0" marL="0">
              <a:buNone/>
            </a:pPr>
            <a:r>
              <a:rPr/>
              <a:t>If levels are low, repeat testing in several months may be needed.</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Preparing for Cancer Treatment</a:t>
            </a:r>
          </a:p>
        </p:txBody>
      </p:sp>
      <p:sp>
        <p:nvSpPr>
          <p:cNvPr id="3" name="Content Placeholder 2"/>
          <p:cNvSpPr>
            <a:spLocks noGrp="1"/>
          </p:cNvSpPr>
          <p:nvPr>
            <p:ph idx="1"/>
          </p:nvPr>
        </p:nvSpPr>
        <p:spPr/>
        <p:txBody>
          <a:bodyPr/>
          <a:lstStyle/>
          <a:p>
            <a:pPr lvl="0"/>
            <a:r>
              <a:rPr/>
              <a:t>Primary Care Physician</a:t>
            </a:r>
          </a:p>
          <a:p>
            <a:pPr lvl="0"/>
            <a:r>
              <a:rPr/>
              <a:t>MyAtrium Portal</a:t>
            </a:r>
          </a:p>
          <a:p>
            <a:pPr lvl="0"/>
            <a:r>
              <a:rPr/>
              <a:t>Exercise</a:t>
            </a:r>
          </a:p>
          <a:p>
            <a:pPr lvl="0"/>
            <a:r>
              <a:rPr/>
              <a:t>Smoking Cessation</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Care Practitioner (PCP)</a:t>
            </a:r>
          </a:p>
        </p:txBody>
      </p:sp>
      <p:sp>
        <p:nvSpPr>
          <p:cNvPr id="3" name="Content Placeholder 2"/>
          <p:cNvSpPr>
            <a:spLocks noGrp="1"/>
          </p:cNvSpPr>
          <p:nvPr>
            <p:ph idx="1"/>
          </p:nvPr>
        </p:nvSpPr>
        <p:spPr/>
        <p:txBody>
          <a:bodyPr/>
          <a:lstStyle/>
          <a:p>
            <a:pPr lvl="0" indent="0" marL="0">
              <a:buNone/>
            </a:pPr>
            <a:r>
              <a:rPr/>
              <a:t>A PCP is critical to coordinate care between specialists.</a:t>
            </a:r>
          </a:p>
          <a:p>
            <a:pPr lvl="0" indent="0" marL="0">
              <a:buNone/>
            </a:pPr>
            <a:r>
              <a:rPr/>
              <a:t>We will update your PCP after each visit</a:t>
            </a:r>
          </a:p>
          <a:p>
            <a:pPr lvl="0" indent="0" marL="0">
              <a:buNone/>
            </a:pPr>
            <a:r>
              <a:rPr/>
              <a:t>If you do not have a PCP, call our referral line at (844) 235-6998</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 Atrium Patient Portal</a:t>
            </a:r>
            <a:br/>
          </a:p>
        </p:txBody>
      </p:sp>
      <p:sp>
        <p:nvSpPr>
          <p:cNvPr id="3" name="Content Placeholder 2"/>
          <p:cNvSpPr>
            <a:spLocks noGrp="1"/>
          </p:cNvSpPr>
          <p:nvPr>
            <p:ph idx="1"/>
          </p:nvPr>
        </p:nvSpPr>
        <p:spPr/>
        <p:txBody>
          <a:bodyPr/>
          <a:lstStyle/>
          <a:p>
            <a:pPr lvl="0" indent="0" marL="0">
              <a:buNone/>
            </a:pPr>
            <a:br/>
          </a:p>
          <a:p>
            <a:pPr lvl="0"/>
            <a:r>
              <a:rPr/>
              <a:t>Critical to good communication with your cancer care team</a:t>
            </a:r>
          </a:p>
          <a:p>
            <a:pPr lvl="0"/>
            <a:r>
              <a:rPr/>
              <a:t>Available for desktop or laptop or phone</a:t>
            </a:r>
          </a:p>
          <a:p>
            <a:pPr lvl="0"/>
            <a:r>
              <a:rPr/>
              <a:t>Sign up at my.atriumhealth.org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a:t>
            </a:r>
          </a:p>
        </p:txBody>
      </p:sp>
      <p:sp>
        <p:nvSpPr>
          <p:cNvPr id="3" name="Content Placeholder 2"/>
          <p:cNvSpPr>
            <a:spLocks noGrp="1"/>
          </p:cNvSpPr>
          <p:nvPr>
            <p:ph idx="1"/>
          </p:nvPr>
        </p:nvSpPr>
        <p:spPr/>
        <p:txBody>
          <a:bodyPr/>
          <a:lstStyle/>
          <a:p>
            <a:pPr lvl="0"/>
            <a:r>
              <a:rPr/>
              <a:t>Important to reduce the risk of complications from cancer treatment</a:t>
            </a:r>
          </a:p>
          <a:p>
            <a:pPr lvl="0"/>
            <a:r>
              <a:rPr/>
              <a:t>Goal is 30min/day of vigorous exercise 6 days/week</a:t>
            </a:r>
          </a:p>
          <a:p>
            <a:pPr lvl="1"/>
            <a:r>
              <a:rPr/>
              <a:t>Working hard enough that you can’t carry a conversation</a:t>
            </a:r>
          </a:p>
          <a:p>
            <a:pPr lvl="1"/>
            <a:r>
              <a:rPr/>
              <a:t>Start slow an build up</a:t>
            </a:r>
          </a:p>
          <a:p>
            <a:pPr lvl="1"/>
            <a:r>
              <a:rPr/>
              <a:t>Every day counts! (Aim for some activity every day)</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Smoking Cessation</a:t>
            </a:r>
          </a:p>
        </p:txBody>
      </p:sp>
      <p:sp>
        <p:nvSpPr>
          <p:cNvPr id="3" name="Content Placeholder 2"/>
          <p:cNvSpPr>
            <a:spLocks noGrp="1"/>
          </p:cNvSpPr>
          <p:nvPr>
            <p:ph idx="1"/>
          </p:nvPr>
        </p:nvSpPr>
        <p:spPr/>
        <p:txBody>
          <a:bodyPr/>
          <a:lstStyle/>
          <a:p>
            <a:pPr lvl="0"/>
            <a:r>
              <a:rPr/>
              <a:t>Smoking makes it more difficult to get through cancer treatment</a:t>
            </a:r>
          </a:p>
          <a:p>
            <a:pPr lvl="1"/>
            <a:r>
              <a:rPr/>
              <a:t>Increases risk of complications after surgery</a:t>
            </a:r>
          </a:p>
          <a:p>
            <a:pPr lvl="0"/>
            <a:r>
              <a:rPr/>
              <a:t>Options for help with smoking cessation:</a:t>
            </a:r>
          </a:p>
          <a:p>
            <a:pPr lvl="1"/>
            <a:r>
              <a:rPr/>
              <a:t>NC Quit Line 1-800-QUIT-NOW (1-800-784-8669)</a:t>
            </a:r>
          </a:p>
          <a:p>
            <a:pPr lvl="1"/>
            <a:r>
              <a:rPr/>
              <a:t>American Lung Asssociation fredomfromsmoking.org</a:t>
            </a:r>
          </a:p>
          <a:p>
            <a:pPr lvl="1"/>
            <a:r>
              <a:rPr/>
              <a:t>1:1 Smoking Cessation Counseling Clinics (Metro Charlotte)</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Needs</a:t>
            </a:r>
          </a:p>
        </p:txBody>
      </p:sp>
      <p:sp>
        <p:nvSpPr>
          <p:cNvPr id="3" name="Content Placeholder 2"/>
          <p:cNvSpPr>
            <a:spLocks noGrp="1"/>
          </p:cNvSpPr>
          <p:nvPr>
            <p:ph idx="1"/>
          </p:nvPr>
        </p:nvSpPr>
        <p:spPr/>
        <p:txBody>
          <a:bodyPr/>
          <a:lstStyle/>
          <a:p>
            <a:pPr lvl="0"/>
            <a:r>
              <a:rPr/>
              <a:t>Men: Average 75 grams/day</a:t>
            </a:r>
          </a:p>
          <a:p>
            <a:pPr lvl="0"/>
            <a:r>
              <a:rPr/>
              <a:t>Women: Average 60 grams/day</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sz="half"/>
          </p:nvPr>
        </p:nvSpPr>
        <p:spPr/>
        <p:txBody>
          <a:bodyPr/>
          <a:lstStyle/>
          <a:p>
            <a:pPr lvl="0" indent="0" marL="0">
              <a:buNone/>
            </a:pPr>
            <a:r>
              <a:rPr/>
              <a:t>Protein Shakes can provide protein with minimal sugar</a:t>
            </a:r>
          </a:p>
        </p:txBody>
      </p:sp>
      <p:sp>
        <p:nvSpPr>
          <p:cNvPr id="4" name="Content Placeholder 3"/>
          <p:cNvSpPr>
            <a:spLocks noGrp="1"/>
          </p:cNvSpPr>
          <p:nvPr>
            <p:ph idx="2" sz="half"/>
          </p:nvPr>
        </p:nvSpPr>
        <p:spPr/>
        <p:txBody>
          <a:bodyPr/>
          <a:lstStyle/>
          <a:p>
            <a:pPr lvl="0" indent="0" marL="0">
              <a:buNone/>
            </a:pPr>
            <a:r>
              <a:rPr/>
              <a:t>Protein Shakes </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a:r>
              <a:rPr/>
              <a:t>Feeding with a syringe several times per day.</a:t>
            </a:r>
          </a:p>
          <a:p>
            <a:pPr lvl="0"/>
            <a:r>
              <a:rPr/>
              <a:t>Tube can be hidden underneath clothing</a:t>
            </a:r>
          </a:p>
          <a:p>
            <a:pPr lvl="0"/>
            <a:r>
              <a:rPr/>
              <a:t>Tube does not interfere with eating by mouth</a:t>
            </a:r>
          </a:p>
          <a:p>
            <a:pPr lvl="0"/>
            <a:r>
              <a:rPr/>
              <a:t>Removed easily in the office when no longer needed</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Epidural Catheter for Pain Control</a:t>
            </a:r>
          </a:p>
        </p:txBody>
      </p:sp>
      <p:sp>
        <p:nvSpPr>
          <p:cNvPr id="3" name="Content Placeholder 2"/>
          <p:cNvSpPr>
            <a:spLocks noGrp="1"/>
          </p:cNvSpPr>
          <p:nvPr>
            <p:ph idx="1"/>
          </p:nvPr>
        </p:nvSpPr>
        <p:spPr/>
        <p:txBody>
          <a:bodyPr/>
          <a:lstStyle/>
          <a:p>
            <a:pPr lvl="0"/>
            <a:r>
              <a:rPr/>
              <a:t>Remains in place for 2-5 days</a:t>
            </a:r>
          </a:p>
          <a:p>
            <a:pPr lvl="0"/>
            <a:r>
              <a:rPr/>
              <a:t>Dosage can be adjusted as needed</a:t>
            </a:r>
          </a:p>
          <a:p>
            <a:pPr lvl="0"/>
            <a:r>
              <a:rPr/>
              <a:t>Can make it more difficult to urinate</a:t>
            </a:r>
          </a:p>
          <a:p>
            <a:pPr lvl="0"/>
            <a:r>
              <a:rPr/>
              <a:t>May require foley catheter in bladder</a:t>
            </a:r>
          </a:p>
          <a:p>
            <a:pPr lvl="0"/>
            <a:r>
              <a:rPr/>
              <a:t>Foley catheter removed after epidural removed</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 Stay (2-4 days)</a:t>
            </a:r>
          </a:p>
        </p:txBody>
      </p:sp>
      <p:sp>
        <p:nvSpPr>
          <p:cNvPr id="3" name="Content Placeholder 2"/>
          <p:cNvSpPr>
            <a:spLocks noGrp="1"/>
          </p:cNvSpPr>
          <p:nvPr>
            <p:ph idx="1"/>
          </p:nvPr>
        </p:nvSpPr>
        <p:spPr/>
        <p:txBody>
          <a:bodyPr/>
          <a:lstStyle/>
          <a:p>
            <a:pPr lvl="0"/>
            <a:r>
              <a:rPr/>
              <a:t>NG tube in nose to drain stomach and esophagus</a:t>
            </a:r>
          </a:p>
          <a:p>
            <a:pPr lvl="0"/>
            <a:r>
              <a:rPr/>
              <a:t>Catheter in bladder</a:t>
            </a:r>
          </a:p>
          <a:p>
            <a:pPr lvl="0"/>
            <a:r>
              <a:rPr/>
              <a:t>Chest tube right chest</a:t>
            </a:r>
          </a:p>
          <a:p>
            <a:pPr lvl="0"/>
            <a:r>
              <a:rPr/>
              <a:t>Abdominal drains (usually 2)</a:t>
            </a:r>
          </a:p>
          <a:p>
            <a:pPr lvl="0"/>
            <a:r>
              <a:rPr/>
              <a:t>Feeding jejunostomy (usually stays in 8 wks)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Ward - 6Tower</a:t>
            </a:r>
          </a:p>
        </p:txBody>
      </p:sp>
      <p:sp>
        <p:nvSpPr>
          <p:cNvPr id="3" name="Content Placeholder 2"/>
          <p:cNvSpPr>
            <a:spLocks noGrp="1"/>
          </p:cNvSpPr>
          <p:nvPr>
            <p:ph idx="1"/>
          </p:nvPr>
        </p:nvSpPr>
        <p:spPr/>
        <p:txBody>
          <a:bodyPr/>
          <a:lstStyle/>
          <a:p>
            <a:pPr lvl="0"/>
            <a:r>
              <a:rPr/>
              <a:t>Jejunostomy feeds started</a:t>
            </a:r>
          </a:p>
          <a:p>
            <a:pPr lvl="1"/>
            <a:r>
              <a:rPr/>
              <a:t>Nurses will instruct you and family how to operate the pump</a:t>
            </a:r>
          </a:p>
          <a:p>
            <a:pPr lvl="0"/>
            <a:r>
              <a:rPr/>
              <a:t>Up in a chair most of the day</a:t>
            </a:r>
          </a:p>
          <a:p>
            <a:pPr lvl="0"/>
            <a:r>
              <a:rPr/>
              <a:t>Walking in the halls</a:t>
            </a:r>
          </a:p>
          <a:p>
            <a:pPr lvl="1"/>
            <a:r>
              <a:rPr/>
              <a:t>Start with assistance</a:t>
            </a:r>
          </a:p>
          <a:p>
            <a:pPr lvl="1"/>
            <a:r>
              <a:rPr/>
              <a:t>Improves lung function</a:t>
            </a:r>
          </a:p>
          <a:p>
            <a:pPr lvl="1"/>
            <a:r>
              <a:rPr/>
              <a:t>Prevents loss of muscle</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Feeds</a:t>
            </a:r>
          </a:p>
        </p:txBody>
      </p:sp>
      <p:sp>
        <p:nvSpPr>
          <p:cNvPr id="3" name="Content Placeholder 2"/>
          <p:cNvSpPr>
            <a:spLocks noGrp="1"/>
          </p:cNvSpPr>
          <p:nvPr>
            <p:ph idx="1"/>
          </p:nvPr>
        </p:nvSpPr>
        <p:spPr/>
        <p:txBody>
          <a:bodyPr/>
          <a:lstStyle/>
          <a:p>
            <a:pPr lvl="0" indent="0" marL="0">
              <a:buNone/>
            </a:pPr>
            <a:r>
              <a:rPr/>
              <a:t>Jejunostomy tube feeds</a:t>
            </a:r>
          </a:p>
          <a:p>
            <a:pPr lvl="0"/>
            <a:r>
              <a:rPr/>
              <a:t>Start continuous (24 hours)</a:t>
            </a:r>
          </a:p>
          <a:p>
            <a:pPr lvl="0"/>
            <a:r>
              <a:rPr/>
              <a:t>Convert to night-time only (16 hours)</a:t>
            </a:r>
          </a:p>
          <a:p>
            <a:pPr lvl="0" indent="0" marL="0">
              <a:buNone/>
            </a:pPr>
            <a:r>
              <a:rPr/>
              <a:t>Water administered through feeding tube</a:t>
            </a:r>
          </a:p>
          <a:p>
            <a:pPr lvl="0"/>
            <a:r>
              <a:rPr/>
              <a:t>Usually 8oz 4 times/day</a:t>
            </a:r>
          </a:p>
          <a:p>
            <a:pPr lvl="0"/>
            <a:r>
              <a:rPr/>
              <a:t>Important to prevent dehydration</a:t>
            </a:r>
          </a:p>
          <a:p>
            <a:pPr lvl="0" indent="0" marL="0">
              <a:buNone/>
            </a:pPr>
            <a:r>
              <a:rPr/>
              <a:t>Diabetic patients may need insulin</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may cause blood sugars to be elevated</a:t>
            </a:r>
          </a:p>
          <a:p>
            <a:pPr lvl="0"/>
            <a:r>
              <a:rPr/>
              <a:t>Insulin may be required along with feeds</a:t>
            </a:r>
          </a:p>
          <a:p>
            <a:pPr lvl="0" indent="0" marL="0">
              <a:buNone/>
            </a:pPr>
            <a:r>
              <a:rPr/>
              <a:t>Typical Pattern for tube feeds</a:t>
            </a:r>
          </a:p>
          <a:p>
            <a:pPr lvl="0"/>
            <a:r>
              <a:rPr/>
              <a:t>Feeds run via pump from 6pm to 10am</a:t>
            </a:r>
          </a:p>
          <a:p>
            <a:pPr lvl="0"/>
            <a:r>
              <a:rPr/>
              <a:t>Insulin at 6pm (70/30 insulin)</a:t>
            </a:r>
          </a:p>
          <a:p>
            <a:pPr lvl="0"/>
            <a:r>
              <a:rPr/>
              <a:t>Insulin at Midnight (70/30 insulin)</a:t>
            </a:r>
          </a:p>
          <a:p>
            <a:pPr lvl="0"/>
            <a:r>
              <a:rPr/>
              <a:t>No insulin if tube feedings are not run</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(NG) Tube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Tube passed through nose into stomach</a:t>
                </a:r>
              </a:p>
              <a:p>
                <a:pPr lvl="0"/>
                <a:r>
                  <a:rPr/>
                  <a:t>Drains fluid from stomach</a:t>
                </a:r>
              </a:p>
              <a:p>
                <a:pPr lvl="0"/>
                <a:r>
                  <a:rPr/>
                  <a:t>Prevents vomiting</a:t>
                </a:r>
              </a:p>
              <a:p>
                <a:pPr lvl="0" indent="0" marL="0">
                  <a:buNone/>
                </a:pPr>
                <a:r>
                  <a:rPr/>
                  <a:t>Upper GI X-ray on 2nd or 3rd day after surgery</a:t>
                </a:r>
              </a:p>
              <a:p>
                <a:pPr lvl="0"/>
                <a:r>
                  <a:rPr/>
                  <a:t>If stomach empties well </a:t>
                </a:r>
                <a14:m>
                  <m:oMath xmlns:m="http://schemas.openxmlformats.org/officeDocument/2006/math">
                    <m:r>
                      <m:rPr>
                        <m:sty m:val="p"/>
                      </m:rPr>
                      <m:t>→</m:t>
                    </m:r>
                  </m:oMath>
                </a14:m>
                <a:r>
                  <a:rPr/>
                  <a:t> NG tube removed</a:t>
                </a:r>
              </a:p>
              <a:p>
                <a:pPr lvl="0"/>
                <a:r>
                  <a:rPr/>
                  <a:t>Otherwise, X-ray repeated 2-3 days later</a:t>
                </a:r>
              </a:p>
            </p:txBody>
          </p:sp>
        </mc:Choice>
      </mc:AlternateContent>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Swallowing Evaluation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Once NG tube has been removed:</a:t>
                </a:r>
              </a:p>
              <a:p>
                <a:pPr lvl="0" indent="0" marL="0">
                  <a:buNone/>
                </a:pPr>
                <a:r>
                  <a:rPr/>
                  <a:t>Modified barium swallow in radiology Drink a white chalky liquid (barium) Look for proper swallowing function</a:t>
                </a:r>
              </a:p>
              <a:p>
                <a:pPr lvl="0"/>
                <a:r>
                  <a:rPr/>
                  <a:t>70% of patients </a:t>
                </a:r>
                <a14:m>
                  <m:oMath xmlns:m="http://schemas.openxmlformats.org/officeDocument/2006/math">
                    <m:r>
                      <m:rPr>
                        <m:sty m:val="p"/>
                      </m:rPr>
                      <m:t>⇒</m:t>
                    </m:r>
                  </m:oMath>
                </a14:m>
                <a:r>
                  <a:rPr/>
                  <a:t> liquids started by mouth</a:t>
                </a:r>
              </a:p>
            </p:txBody>
          </p:sp>
        </mc:Choice>
      </mc:AlternateContent>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day #6/7 after surgery</a:t>
            </a:r>
          </a:p>
          <a:p>
            <a:pPr lvl="0"/>
            <a:r>
              <a:rPr/>
              <a:t>Night-time tube feedings (6pm to 10am)</a:t>
            </a:r>
          </a:p>
          <a:p>
            <a:pPr lvl="0"/>
            <a:r>
              <a:rPr/>
              <a:t>Some nutrition by mouth (70% of patients)</a:t>
            </a:r>
          </a:p>
          <a:p>
            <a:pPr lvl="1"/>
            <a:r>
              <a:rPr/>
              <a:t>1 oz of water per hour by mouth OR</a:t>
            </a:r>
          </a:p>
          <a:p>
            <a:pPr lvl="1"/>
            <a:r>
              <a:rPr/>
              <a:t>Protein shakes 4oz every 2 hours</a:t>
            </a:r>
          </a:p>
          <a:p>
            <a:pPr lvl="0"/>
            <a:r>
              <a:rPr/>
              <a:t>Water through tube 8oz four times per day</a:t>
            </a:r>
          </a:p>
          <a:p>
            <a:pPr lvl="0"/>
            <a:r>
              <a:rPr/>
              <a:t>Home care nursing (feeding tube teaching)</a:t>
            </a:r>
          </a:p>
          <a:p>
            <a:pPr lvl="0"/>
            <a:r>
              <a:rPr/>
              <a:t>Home infusion (tube feeding supplies)</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 - Pain</a:t>
            </a:r>
          </a:p>
        </p:txBody>
      </p:sp>
      <p:sp>
        <p:nvSpPr>
          <p:cNvPr id="3" name="Content Placeholder 2"/>
          <p:cNvSpPr>
            <a:spLocks noGrp="1"/>
          </p:cNvSpPr>
          <p:nvPr>
            <p:ph idx="1"/>
          </p:nvPr>
        </p:nvSpPr>
        <p:spPr/>
        <p:txBody>
          <a:bodyPr/>
          <a:lstStyle/>
          <a:p>
            <a:pPr lvl="0" indent="0" marL="0">
              <a:buNone/>
            </a:pPr>
            <a:r>
              <a:rPr/>
              <a:t>Acetaminophen (Tylenol) 4000mg/day (1000mg 4 times/day)</a:t>
            </a:r>
          </a:p>
          <a:p>
            <a:pPr lvl="0" indent="0" marL="0">
              <a:buNone/>
            </a:pPr>
            <a:r>
              <a:rPr/>
              <a:t>Gabapentin 300mg 3 times/day (works best if taken every day)</a:t>
            </a:r>
          </a:p>
          <a:p>
            <a:pPr lvl="0" indent="0" marL="0">
              <a:buNone/>
            </a:pPr>
            <a:r>
              <a:rPr/>
              <a:t>Oxycodone</a:t>
            </a:r>
          </a:p>
          <a:p>
            <a:pPr lvl="0"/>
            <a:r>
              <a:rPr/>
              <a:t>Take as needed in addition to Tylenol and gabapentin</a:t>
            </a:r>
          </a:p>
          <a:p>
            <a:pPr lvl="0"/>
            <a:r>
              <a:rPr/>
              <a:t>Will begin reducing dosage at first postoperative visit</a:t>
            </a:r>
          </a:p>
          <a:p>
            <a:pPr lvl="0"/>
            <a:r>
              <a:rPr/>
              <a:t>Most patients can discontinue by 4 weeks after surgery</a:t>
            </a:r>
          </a:p>
          <a:p>
            <a:pPr lvl="0"/>
            <a:r>
              <a:rPr/>
              <a:t>NO DRIVING WHILE ON OXYCODONE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 - Non-steroidals</a:t>
            </a:r>
          </a:p>
        </p:txBody>
      </p:sp>
      <p:sp>
        <p:nvSpPr>
          <p:cNvPr id="3" name="Content Placeholder 2"/>
          <p:cNvSpPr>
            <a:spLocks noGrp="1"/>
          </p:cNvSpPr>
          <p:nvPr>
            <p:ph idx="1"/>
          </p:nvPr>
        </p:nvSpPr>
        <p:spPr/>
        <p:txBody>
          <a:bodyPr/>
          <a:lstStyle/>
          <a:p>
            <a:pPr lvl="0" indent="0" marL="0">
              <a:buNone/>
            </a:pPr>
            <a:r>
              <a:rPr/>
              <a:t>Non-steroidal anti-inflammatories (Celebrex)</a:t>
            </a:r>
          </a:p>
          <a:p>
            <a:pPr lvl="0"/>
            <a:r>
              <a:rPr/>
              <a:t>200 mg every 12 hours starting 2 weeks after surgery</a:t>
            </a:r>
          </a:p>
          <a:p>
            <a:pPr lvl="0" indent="0" marL="0">
              <a:buNone/>
            </a:pPr>
            <a:r>
              <a:rPr/>
              <a:t>NO GOODY POWDERS OR BCs</a:t>
            </a:r>
          </a:p>
          <a:p>
            <a:pPr lvl="0"/>
            <a:r>
              <a:rPr/>
              <a:t>(Can cause permanent scarring at the surgery site)</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 - Acid Blockers</a:t>
            </a:r>
          </a:p>
        </p:txBody>
      </p:sp>
      <p:sp>
        <p:nvSpPr>
          <p:cNvPr id="3" name="Content Placeholder 2"/>
          <p:cNvSpPr>
            <a:spLocks noGrp="1"/>
          </p:cNvSpPr>
          <p:nvPr>
            <p:ph idx="1"/>
          </p:nvPr>
        </p:nvSpPr>
        <p:spPr/>
        <p:txBody>
          <a:bodyPr/>
          <a:lstStyle/>
          <a:p>
            <a:pPr lvl="0" indent="0" marL="0">
              <a:buNone/>
            </a:pPr>
            <a:r>
              <a:rPr/>
              <a:t>Acid blocker (Omeprazole, Nexium,etc)</a:t>
            </a:r>
          </a:p>
          <a:p>
            <a:pPr lvl="0"/>
            <a:r>
              <a:rPr/>
              <a:t>Will stay on for at 1-2 years to prevent acid reflux</a:t>
            </a:r>
          </a:p>
          <a:p>
            <a:pPr lvl="0"/>
            <a:r>
              <a:rPr/>
              <a:t>Important in preventing scarring at anastomosis (new connection between esophagus and stomach)</a:t>
            </a:r>
          </a:p>
          <a:p>
            <a:pPr lvl="0"/>
            <a:r>
              <a:rPr/>
              <a:t>To administer through feeding tube, open capsule and resuspend beads in 60mL (2oz) of water</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a:t>
            </a:r>
          </a:p>
        </p:txBody>
      </p:sp>
      <p:sp>
        <p:nvSpPr>
          <p:cNvPr id="3" name="Content Placeholder 2"/>
          <p:cNvSpPr>
            <a:spLocks noGrp="1"/>
          </p:cNvSpPr>
          <p:nvPr>
            <p:ph idx="1"/>
          </p:nvPr>
        </p:nvSpPr>
        <p:spPr/>
        <p:txBody>
          <a:bodyPr/>
          <a:lstStyle/>
          <a:p>
            <a:pPr lvl="0" indent="0" marL="0">
              <a:buNone/>
            </a:pPr>
            <a:r>
              <a:rPr/>
              <a:t>Reglan – Helps stomach empty</a:t>
            </a:r>
          </a:p>
          <a:p>
            <a:pPr lvl="0"/>
            <a:r>
              <a:rPr/>
              <a:t>Will plan to stop after six weeks</a:t>
            </a:r>
          </a:p>
          <a:p>
            <a:pPr lvl="0"/>
            <a:r>
              <a:rPr/>
              <a:t>0.1% risk of tardive dyskinesia (nervous tic)</a:t>
            </a:r>
          </a:p>
          <a:p>
            <a:pPr lvl="0" indent="0" marL="0">
              <a:buNone/>
            </a:pPr>
            <a:r>
              <a:rPr/>
              <a:t>Remeron – Helps improve appetite</a:t>
            </a:r>
          </a:p>
          <a:p>
            <a:pPr lvl="0"/>
            <a:r>
              <a:rPr/>
              <a:t>Can cause vivid dreams</a:t>
            </a:r>
          </a:p>
          <a:p>
            <a:pPr lvl="0"/>
            <a:r>
              <a:rPr/>
              <a:t>Used for several weeks after surgery</a:t>
            </a:r>
          </a:p>
          <a:p>
            <a:pPr lvl="0"/>
            <a:r>
              <a:rPr/>
              <a:t>Will stop within first three months of surgery</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 - Beta Blockers</a:t>
            </a:r>
          </a:p>
        </p:txBody>
      </p:sp>
      <p:sp>
        <p:nvSpPr>
          <p:cNvPr id="3" name="Content Placeholder 2"/>
          <p:cNvSpPr>
            <a:spLocks noGrp="1"/>
          </p:cNvSpPr>
          <p:nvPr>
            <p:ph idx="1"/>
          </p:nvPr>
        </p:nvSpPr>
        <p:spPr/>
        <p:txBody>
          <a:bodyPr/>
          <a:lstStyle/>
          <a:p>
            <a:pPr lvl="0" indent="0" marL="0">
              <a:buNone/>
            </a:pPr>
            <a:r>
              <a:rPr/>
              <a:t>Metroprolol – Beta Blocker</a:t>
            </a:r>
          </a:p>
          <a:p>
            <a:pPr lvl="0"/>
            <a:r>
              <a:rPr/>
              <a:t>Slows heart rate and lowers blood pressure</a:t>
            </a:r>
            <a:br/>
          </a:p>
          <a:p>
            <a:pPr lvl="0"/>
            <a:r>
              <a:rPr/>
              <a:t>Used around the time of surgery to prevent fast heart rhythms</a:t>
            </a:r>
          </a:p>
          <a:p>
            <a:pPr lvl="0"/>
            <a:r>
              <a:rPr/>
              <a:t>In patients who were not taking a beta blocker prior to surgery, will plan to wean over a few weeks after surgery</a:t>
            </a:r>
          </a:p>
          <a:p>
            <a:pPr lvl="0"/>
            <a:r>
              <a:rPr/>
              <a:t>For patients who were taking a beta blocker medicine prior to surgery, will return to prior dosage and drug after surgery</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 after Surgery</a:t>
            </a:r>
          </a:p>
        </p:txBody>
      </p:sp>
      <p:sp>
        <p:nvSpPr>
          <p:cNvPr id="3" name="Content Placeholder 2"/>
          <p:cNvSpPr>
            <a:spLocks noGrp="1"/>
          </p:cNvSpPr>
          <p:nvPr>
            <p:ph idx="1"/>
          </p:nvPr>
        </p:nvSpPr>
        <p:spPr/>
        <p:txBody>
          <a:bodyPr/>
          <a:lstStyle/>
          <a:p>
            <a:pPr lvl="0" indent="0" marL="0">
              <a:buNone/>
            </a:pPr>
            <a:r>
              <a:rPr/>
              <a:t>At discharge home:</a:t>
            </a:r>
          </a:p>
          <a:p>
            <a:pPr lvl="0"/>
            <a:r>
              <a:rPr/>
              <a:t>Protein shakes 4oz every 2 hrs</a:t>
            </a:r>
          </a:p>
          <a:p>
            <a:pPr lvl="0"/>
            <a:r>
              <a:rPr/>
              <a:t>Tube feeds 4-5 cans at night (6pm-10am)</a:t>
            </a:r>
          </a:p>
          <a:p>
            <a:pPr lvl="0" indent="0" marL="0">
              <a:buNone/>
            </a:pPr>
            <a:r>
              <a:rPr/>
              <a:t>10-12 Days: Increase protein shakes</a:t>
            </a:r>
          </a:p>
          <a:p>
            <a:pPr lvl="0"/>
            <a:r>
              <a:rPr/>
              <a:t>Tube feeds 3-4 cans at night</a:t>
            </a:r>
          </a:p>
          <a:p>
            <a:pPr lvl="0" indent="0" marL="0">
              <a:buNone/>
            </a:pPr>
            <a:r>
              <a:rPr/>
              <a:t>Three weeks: Post-esophagectomy Diet</a:t>
            </a:r>
          </a:p>
          <a:p>
            <a:pPr lvl="0" indent="0" marL="0">
              <a:buNone/>
            </a:pPr>
            <a:r>
              <a:rPr/>
              <a:t>8-12 weeks: Remove feeding tube (in office)</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pPr lvl="0" indent="0" marL="0">
                  <a:buNone/>
                </a:pPr>
                <a:r>
                  <a:rPr/>
                  <a:t>Transition from Tube Feeds </a:t>
                </a:r>
                <a14:m>
                  <m:oMath xmlns:m="http://schemas.openxmlformats.org/officeDocument/2006/math">
                    <m:r>
                      <m:rPr>
                        <m:sty m:val="p"/>
                      </m:rPr>
                      <m:t>→</m:t>
                    </m:r>
                  </m:oMath>
                </a14:m>
                <a:r>
                  <a:rPr/>
                  <a:t> Eating</a:t>
                </a:r>
              </a:p>
            </p:txBody>
          </p:sp>
        </mc:Choice>
      </mc:AlternateContent>
      <p:sp>
        <p:nvSpPr>
          <p:cNvPr id="3" name="Content Placeholder 2"/>
          <p:cNvSpPr>
            <a:spLocks noGrp="1"/>
          </p:cNvSpPr>
          <p:nvPr>
            <p:ph idx="1"/>
          </p:nvPr>
        </p:nvSpPr>
        <p:spPr/>
        <p:txBody>
          <a:bodyPr/>
          <a:lstStyle/>
          <a:p>
            <a:pPr lvl="0" indent="0" marL="0">
              <a:buNone/>
            </a:pPr>
            <a:r>
              <a:rPr/>
              <a:t>Dietitian will calculate daily protein goal</a:t>
            </a:r>
          </a:p>
          <a:p>
            <a:pPr lvl="0"/>
            <a:r>
              <a:rPr/>
              <a:t>Typically 60-75 grams protein/day</a:t>
            </a:r>
          </a:p>
          <a:p>
            <a:pPr lvl="0"/>
            <a:r>
              <a:rPr/>
              <a:t>Each carton of tube feeding has 15 grams</a:t>
            </a:r>
          </a:p>
          <a:p>
            <a:pPr lvl="1"/>
            <a:r>
              <a:rPr/>
              <a:t>75 grams protein = 5 cartons/night</a:t>
            </a:r>
          </a:p>
          <a:p>
            <a:pPr lvl="0"/>
            <a:r>
              <a:rPr/>
              <a:t>As intake by mouth increases, tube feeds are reduced</a:t>
            </a:r>
          </a:p>
          <a:p>
            <a:pPr lvl="0" indent="0" marL="0">
              <a:buNone/>
            </a:pPr>
            <a:r>
              <a:rPr/>
              <a:t>Important that protein is spread out during the day (20gm/meal)</a:t>
            </a:r>
          </a:p>
          <a:p>
            <a:pPr lvl="0"/>
            <a:r>
              <a:rPr/>
              <a:t>Three meals + 2-3 high-protein snacks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Post-esophagectomy Diet</a:t>
            </a:r>
          </a:p>
        </p:txBody>
      </p:sp>
      <p:sp>
        <p:nvSpPr>
          <p:cNvPr id="3" name="Content Placeholder 2"/>
          <p:cNvSpPr>
            <a:spLocks noGrp="1"/>
          </p:cNvSpPr>
          <p:nvPr>
            <p:ph idx="1"/>
          </p:nvPr>
        </p:nvSpPr>
        <p:spPr/>
        <p:txBody>
          <a:bodyPr/>
          <a:lstStyle/>
          <a:p>
            <a:pPr lvl="0"/>
            <a:r>
              <a:rPr/>
              <a:t>Soft Consistency</a:t>
            </a:r>
          </a:p>
          <a:p>
            <a:pPr lvl="0"/>
            <a:r>
              <a:rPr/>
              <a:t>High Protein</a:t>
            </a:r>
          </a:p>
          <a:p>
            <a:pPr lvl="0"/>
            <a:r>
              <a:rPr/>
              <a:t>Avoid sugary liquids (can cause ‘dumping’)</a:t>
            </a:r>
          </a:p>
          <a:p>
            <a:pPr lvl="0"/>
            <a:r>
              <a:rPr/>
              <a:t>Avoid raw vegetables (and salads)</a:t>
            </a:r>
          </a:p>
          <a:p>
            <a:pPr lvl="0"/>
            <a:r>
              <a:rPr/>
              <a:t>Eating</a:t>
            </a:r>
          </a:p>
          <a:p>
            <a:pPr lvl="1"/>
            <a:r>
              <a:rPr/>
              <a:t>Small, frequent meals</a:t>
            </a:r>
          </a:p>
          <a:p>
            <a:pPr lvl="1"/>
            <a:r>
              <a:rPr/>
              <a:t>Sit up for 30-45 minutes after eating</a:t>
            </a:r>
          </a:p>
          <a:p>
            <a:pPr lvl="1"/>
            <a:r>
              <a:rPr/>
              <a:t>Avoid eating within 2 hours of bedtime</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Wedge Pillow</a:t>
            </a:r>
          </a:p>
        </p:txBody>
      </p:sp>
      <p:sp>
        <p:nvSpPr>
          <p:cNvPr id="3" name="Content Placeholder 2"/>
          <p:cNvSpPr>
            <a:spLocks noGrp="1"/>
          </p:cNvSpPr>
          <p:nvPr>
            <p:ph idx="1" sz="half"/>
          </p:nvPr>
        </p:nvSpPr>
        <p:spPr/>
        <p:txBody>
          <a:bodyPr/>
          <a:lstStyle/>
          <a:p>
            <a:pPr lvl="0" indent="0" marL="0">
              <a:buNone/>
            </a:pPr>
            <a:br/>
            <a:r>
              <a:rPr/>
              <a:t>Surgery to remove the esophageal tumor will lead to a tendency for reflux.</a:t>
            </a:r>
          </a:p>
          <a:p>
            <a:pPr lvl="0" indent="0" marL="0">
              <a:buNone/>
            </a:pPr>
            <a:r>
              <a:rPr/>
              <a:t>The most helpful strategy is a 30 degree wedge pillow. T</a:t>
            </a:r>
          </a:p>
          <a:p>
            <a:pPr lvl="0" indent="0" marL="0">
              <a:buNone/>
            </a:pPr>
            <a:r>
              <a:rPr/>
              <a:t>his should be half as high as it is long.</a:t>
            </a:r>
          </a:p>
          <a:p>
            <a:pPr lvl="0" indent="0" marL="0">
              <a:buNone/>
            </a:pPr>
            <a:r>
              <a:rPr/>
              <a:t>Available at Walmart.com</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Check surgical site</a:t>
            </a:r>
          </a:p>
          <a:p>
            <a:pPr lvl="0"/>
            <a:r>
              <a:rPr/>
              <a:t>Remove staples (if needed)</a:t>
            </a:r>
          </a:p>
          <a:p>
            <a:pPr lvl="0" indent="0" marL="0">
              <a:buNone/>
            </a:pPr>
            <a:r>
              <a:rPr/>
              <a:t>Adjust medicines as needed</a:t>
            </a:r>
          </a:p>
          <a:p>
            <a:pPr lvl="0"/>
            <a:r>
              <a:rPr/>
              <a:t>Insulin (for diabetic patients on insulin)</a:t>
            </a:r>
          </a:p>
          <a:p>
            <a:pPr lvl="0"/>
            <a:r>
              <a:rPr/>
              <a:t>Reduce beta blocker medicines</a:t>
            </a:r>
          </a:p>
          <a:p>
            <a:pPr lvl="0" indent="0" marL="0">
              <a:buNone/>
            </a:pPr>
            <a:r>
              <a:rPr/>
              <a:t>Advance diet</a:t>
            </a:r>
          </a:p>
          <a:p>
            <a:pPr lvl="0" indent="0" marL="0">
              <a:buNone/>
            </a:pPr>
            <a:r>
              <a:rPr/>
              <a:t>Reduce tube feeds</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After surgery</a:t>
            </a:r>
          </a:p>
        </p:txBody>
      </p:sp>
      <p:sp>
        <p:nvSpPr>
          <p:cNvPr id="3" name="Content Placeholder 2"/>
          <p:cNvSpPr>
            <a:spLocks noGrp="1"/>
          </p:cNvSpPr>
          <p:nvPr>
            <p:ph idx="1"/>
          </p:nvPr>
        </p:nvSpPr>
        <p:spPr/>
        <p:txBody>
          <a:bodyPr/>
          <a:lstStyle/>
          <a:p>
            <a:pPr lvl="0" indent="0" marL="0">
              <a:buNone/>
            </a:pPr>
            <a:r>
              <a:rPr/>
              <a:t>Wean off medicines added after surgery</a:t>
            </a:r>
          </a:p>
          <a:p>
            <a:pPr lvl="0"/>
            <a:r>
              <a:rPr/>
              <a:t>Pain medicines</a:t>
            </a:r>
          </a:p>
          <a:p>
            <a:pPr lvl="0"/>
            <a:r>
              <a:rPr/>
              <a:t>Beta-blockers</a:t>
            </a:r>
          </a:p>
          <a:p>
            <a:pPr lvl="0"/>
            <a:r>
              <a:rPr/>
              <a:t>Reglan</a:t>
            </a:r>
          </a:p>
          <a:p>
            <a:pPr lvl="0"/>
            <a:r>
              <a:rPr/>
              <a:t>Remeron</a:t>
            </a:r>
          </a:p>
          <a:p>
            <a:pPr lvl="0" indent="0" marL="0">
              <a:buNone/>
            </a:pPr>
            <a:r>
              <a:rPr/>
              <a:t>Continue acid blockers for at least 1 year</a:t>
            </a:r>
          </a:p>
          <a:p>
            <a:pPr lvl="0" indent="0" marL="0">
              <a:buNone/>
            </a:pPr>
            <a:r>
              <a:rPr/>
              <a:t>May need additional systemic therapy afterwards</a:t>
            </a:r>
          </a:p>
          <a:p>
            <a:pPr lvl="0"/>
            <a:r>
              <a:rPr/>
              <a:t>Chemotherapy</a:t>
            </a:r>
          </a:p>
          <a:p>
            <a:pPr lvl="0"/>
            <a:r>
              <a:rPr/>
              <a:t>Immunotherapy (Optive = nivolumab)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Team Members</a:t>
            </a:r>
          </a:p>
        </p:txBody>
      </p:sp>
      <p:sp>
        <p:nvSpPr>
          <p:cNvPr id="3" name="Content Placeholder 2"/>
          <p:cNvSpPr>
            <a:spLocks noGrp="1"/>
          </p:cNvSpPr>
          <p:nvPr>
            <p:ph idx="1"/>
          </p:nvPr>
        </p:nvSpPr>
        <p:spPr/>
        <p:txBody>
          <a:bodyPr/>
          <a:lstStyle/>
          <a:p>
            <a:pPr lvl="0" indent="0" marL="0">
              <a:buNone/>
            </a:pPr>
            <a:r>
              <a:rPr/>
              <a:t>Primary Care Provider</a:t>
            </a:r>
          </a:p>
          <a:p>
            <a:pPr lvl="0" indent="0" marL="0">
              <a:buNone/>
            </a:pPr>
            <a:r>
              <a:rPr/>
              <a:t>Gastroenterologist</a:t>
            </a:r>
          </a:p>
          <a:p>
            <a:pPr lvl="0" indent="0" marL="0">
              <a:buNone/>
            </a:pPr>
            <a:r>
              <a:rPr/>
              <a:t>Medical Oncologist (chemotherapy)</a:t>
            </a:r>
          </a:p>
          <a:p>
            <a:pPr lvl="0" indent="0" marL="0">
              <a:buNone/>
            </a:pPr>
            <a:r>
              <a:rPr/>
              <a:t>Radiation Oncologist (radiation)</a:t>
            </a:r>
          </a:p>
          <a:p>
            <a:pPr lvl="0" indent="0" marL="0">
              <a:buNone/>
            </a:pPr>
            <a:r>
              <a:rPr/>
              <a:t>Surgeons</a:t>
            </a:r>
          </a:p>
          <a:p>
            <a:pPr lvl="0"/>
            <a:r>
              <a:rPr/>
              <a:t>Jonathan Salo</a:t>
            </a:r>
          </a:p>
          <a:p>
            <a:pPr lvl="0"/>
            <a:r>
              <a:rPr/>
              <a:t>Jeffrey Hagen</a:t>
            </a:r>
          </a:p>
          <a:p>
            <a:pPr lvl="0"/>
            <a:r>
              <a:rPr/>
              <a:t>Michael Roach</a:t>
            </a:r>
          </a:p>
          <a:p>
            <a:pPr lvl="0" indent="0" marL="0">
              <a:buNone/>
            </a:pPr>
            <a:r>
              <a:rPr/>
              <a:t>Dietitian - Liz Koch</a:t>
            </a:r>
          </a:p>
          <a:p>
            <a:pPr lvl="0" indent="0" marL="0">
              <a:buNone/>
            </a:pPr>
            <a:r>
              <a:rPr/>
              <a:t>Nurses - Brandon Galloway &amp; Kit Sluder</a:t>
            </a:r>
          </a:p>
          <a:p>
            <a:pPr lvl="0" indent="0" marL="0">
              <a:buNone/>
            </a:pPr>
            <a:r>
              <a:rPr/>
              <a:t>Schedulers - Stacey Singleton &amp; Toney Bethea</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2025-01-10T01:13:04Z</dcterms:created>
  <dcterms:modified xsi:type="dcterms:W3CDTF">2025-01-10T01:13:04Z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