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LCI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Please bring</a:t>
            </a:r>
          </a:p>
        </p:txBody>
      </p:sp>
      <p:sp>
        <p:nvSpPr>
          <p:cNvPr id="3" name="Content Placeholder 2"/>
          <p:cNvSpPr>
            <a:spLocks noGrp="1"/>
          </p:cNvSpPr>
          <p:nvPr>
            <p:ph idx="1"/>
          </p:nvPr>
        </p:nvSpPr>
        <p:spPr/>
        <p:txBody>
          <a:bodyPr/>
          <a:lstStyle/>
          <a:p>
            <a:pPr lvl="0" indent="0" marL="0">
              <a:buNone/>
            </a:pPr>
            <a:r>
              <a:rPr/>
              <a:t>When you come for a consultation, please bring with you A copy of your insurance cards List of your physicians List of your medications</a:t>
            </a:r>
          </a:p>
          <a:p>
            <a:pPr lvl="0" indent="0" marL="0">
              <a:buNone/>
            </a:pPr>
            <a:r>
              <a:rPr/>
              <a:t>Please also bring a list of any questions you may have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Arrival</a:t>
            </a:r>
          </a:p>
        </p:txBody>
      </p:sp>
      <p:sp>
        <p:nvSpPr>
          <p:cNvPr id="3" name="Content Placeholder 2"/>
          <p:cNvSpPr>
            <a:spLocks noGrp="1"/>
          </p:cNvSpPr>
          <p:nvPr>
            <p:ph idx="1"/>
          </p:nvPr>
        </p:nvSpPr>
        <p:spPr/>
        <p:txBody>
          <a:bodyPr/>
          <a:lstStyle/>
          <a:p>
            <a:pPr lvl="0" indent="0" marL="0">
              <a:buNone/>
            </a:pPr>
            <a:r>
              <a:rPr/>
              <a:t>Please plan to arrive about 15 minutes before your appointment to fill out any paperwork needed and to fill out a health summary prior to your visit</a:t>
            </a:r>
          </a:p>
          <a:p>
            <a:pPr lvl="0" indent="0" marL="0">
              <a:buNone/>
            </a:pPr>
            <a:r>
              <a:rPr/>
              <a:t>We will look forward to meeting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Outro</a:t>
            </a:r>
          </a:p>
        </p:txBody>
      </p:sp>
      <p:sp>
        <p:nvSpPr>
          <p:cNvPr id="3" name="Content Placeholder 2"/>
          <p:cNvSpPr>
            <a:spLocks noGrp="1"/>
          </p:cNvSpPr>
          <p:nvPr>
            <p:ph idx="1"/>
          </p:nvPr>
        </p:nvSpPr>
        <p:spPr/>
        <p:txBody>
          <a:bodyPr/>
          <a:lstStyle/>
          <a:p>
            <a:pPr lvl="0" indent="0" marL="0">
              <a:buNone/>
            </a:pPr>
            <a:r>
              <a:rPr/>
              <a:t>Feel free to subscribe so you can be notified about new videos</a:t>
            </a:r>
          </a:p>
          <a:p>
            <a:pPr lvl="0" indent="0" marL="0">
              <a:buNone/>
            </a:pPr>
            <a:r>
              <a:rPr/>
              <a:t>If there are video topics you would like us to cover, please leave a comment below.</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LCI welcome 2024</a:t>
            </a:r>
          </a:p>
        </p:txBody>
      </p:sp>
      <p:sp>
        <p:nvSpPr>
          <p:cNvPr id="3" name="Content Placeholder 2"/>
          <p:cNvSpPr>
            <a:spLocks noGrp="1"/>
          </p:cNvSpPr>
          <p:nvPr>
            <p:ph idx="1"/>
          </p:nvPr>
        </p:nvSpPr>
        <p:spPr/>
        <p:txBody>
          <a:bodyPr/>
          <a:lstStyle/>
          <a:p>
            <a:pPr lvl="0" indent="0" marL="0">
              <a:buNone/>
            </a:pPr>
            <a:r>
              <a:rPr/>
              <a:t>I’m Dr Jonathan Salo, a GI Cancer Surgeon at the Levine Cancer Institute.</a:t>
            </a:r>
          </a:p>
          <a:p>
            <a:pPr lvl="0" indent="0" marL="0">
              <a:buNone/>
            </a:pPr>
            <a:r>
              <a:rPr/>
              <a:t>If you’re seeing this video, it’s likely because you have an upcoming consultation scheduled with us.</a:t>
            </a:r>
          </a:p>
          <a:p>
            <a:pPr lvl="0" indent="0" marL="0">
              <a:buNone/>
            </a:pPr>
            <a:r>
              <a:rPr/>
              <a:t>You may have a recent diagnosis of cancer.</a:t>
            </a:r>
          </a:p>
          <a:p>
            <a:pPr lvl="0" indent="0" marL="0">
              <a:buNone/>
            </a:pPr>
            <a:r>
              <a:rPr/>
              <a:t>Whatever your situation, we have a great team of people who can help you every step of the way.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Location</a:t>
            </a:r>
          </a:p>
        </p:txBody>
      </p:sp>
      <p:sp>
        <p:nvSpPr>
          <p:cNvPr id="3" name="Content Placeholder 2"/>
          <p:cNvSpPr>
            <a:spLocks noGrp="1"/>
          </p:cNvSpPr>
          <p:nvPr>
            <p:ph idx="1"/>
          </p:nvPr>
        </p:nvSpPr>
        <p:spPr/>
        <p:txBody>
          <a:bodyPr/>
          <a:lstStyle/>
          <a:p>
            <a:pPr lvl="0" indent="0" marL="0">
              <a:buNone/>
            </a:pPr>
            <a:r>
              <a:rPr/>
              <a:t>We’re located at 1310 East Morehead Street in Building 2 of Levine Cancer Institute. We’re on East Morehead Street between Kenilworth and South Kings Drive.</a:t>
            </a:r>
          </a:p>
          <a:p>
            <a:pPr lvl="0" indent="0" marL="0">
              <a:buNone/>
            </a:pPr>
            <a:r>
              <a:rPr/>
              <a:t>There is a traffic circle which allows you to pull in for patient drop-off</a:t>
            </a:r>
          </a:p>
          <a:p>
            <a:pPr lvl="0" indent="0" marL="0">
              <a:buNone/>
            </a:pPr>
            <a:r>
              <a:rPr/>
              <a:t>You can either self-park in the garage, or we have free valet parking.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Portal</a:t>
            </a:r>
          </a:p>
        </p:txBody>
      </p:sp>
      <p:sp>
        <p:nvSpPr>
          <p:cNvPr id="3" name="Content Placeholder 2"/>
          <p:cNvSpPr>
            <a:spLocks noGrp="1"/>
          </p:cNvSpPr>
          <p:nvPr>
            <p:ph idx="1"/>
          </p:nvPr>
        </p:nvSpPr>
        <p:spPr/>
        <p:txBody>
          <a:bodyPr/>
          <a:lstStyle/>
          <a:p>
            <a:pPr lvl="0" indent="0" marL="0">
              <a:buNone/>
            </a:pPr>
            <a:r>
              <a:rPr/>
              <a:t>In order to prepare for your visit, please download the MyAtrium Patient Portal if you have not done so already.</a:t>
            </a:r>
          </a:p>
          <a:p>
            <a:pPr lvl="0" indent="0" marL="0">
              <a:buNone/>
            </a:pPr>
            <a:r>
              <a:rPr/>
              <a:t>The My Atrium Portal allows you to View your medical records Send a messages to your care team and request medication renewals You can view your upcoming appointments and procedures or x-rays</a:t>
            </a:r>
          </a:p>
          <a:p>
            <a:pPr lvl="0" indent="0" marL="0">
              <a:buNone/>
            </a:pPr>
            <a:r>
              <a:rPr/>
              <a:t>In order to sign up, navigate with your desktop computer or cell phone of my.atriumhealth.org</a:t>
            </a:r>
          </a:p>
          <a:p>
            <a:pPr lvl="0" indent="0" marL="0">
              <a:buNone/>
            </a:pPr>
            <a:r>
              <a:rPr/>
              <a:t>There are smartphone apps for both iPhone and Android</a:t>
            </a:r>
          </a:p>
          <a:p>
            <a:pPr lvl="0" indent="0" marL="0">
              <a:buNone/>
            </a:pPr>
            <a:r>
              <a:rPr/>
              <a:t>We have a toll-free number for technical support to help you get started.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Consultation</a:t>
            </a:r>
          </a:p>
        </p:txBody>
      </p:sp>
      <p:sp>
        <p:nvSpPr>
          <p:cNvPr id="3" name="Content Placeholder 2"/>
          <p:cNvSpPr>
            <a:spLocks noGrp="1"/>
          </p:cNvSpPr>
          <p:nvPr>
            <p:ph idx="1"/>
          </p:nvPr>
        </p:nvSpPr>
        <p:spPr/>
        <p:txBody>
          <a:bodyPr/>
          <a:lstStyle/>
          <a:p>
            <a:pPr lvl="0" indent="0" marL="0">
              <a:buNone/>
            </a:pPr>
            <a:r>
              <a:rPr/>
              <a:t>During your consultation, we will review your case and the information that has been collected so far. We may need to do a physical exam of your heart and lungs, so please wear comfortable clothing.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indent="0" marL="0">
              <a:buNone/>
            </a:pPr>
            <a:r>
              <a:rPr/>
              <a:t>Those next steps may include: Additional xrays, such as a CT scan or PET scan An endoscopic procedure Placement of a feeding tube for nutrition if you are having difficulty with eating Placement of a port for chemotherapy Scheduling for surgery Making a referral for chemotherapy or radiation therapy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Visit</a:t>
            </a:r>
          </a:p>
        </p:txBody>
      </p:sp>
      <p:sp>
        <p:nvSpPr>
          <p:cNvPr id="3" name="Content Placeholder 2"/>
          <p:cNvSpPr>
            <a:spLocks noGrp="1"/>
          </p:cNvSpPr>
          <p:nvPr>
            <p:ph idx="1"/>
          </p:nvPr>
        </p:nvSpPr>
        <p:spPr/>
        <p:txBody>
          <a:bodyPr/>
          <a:lstStyle/>
          <a:p>
            <a:pPr lvl="0" indent="0" marL="0">
              <a:buNone/>
            </a:pPr>
            <a:r>
              <a:rPr/>
              <a:t>After your visit, a After Visit Summary will be sent to your patient portal, which will provide details of your visit and will outline the next steps in your care</a:t>
            </a:r>
          </a:p>
          <a:p>
            <a:pPr lvl="0" indent="0" marL="0">
              <a:buNone/>
            </a:pPr>
            <a:r>
              <a:rPr/>
              <a:t>We will also send a consultation note to you other physicians, so please bring with you the names of other physicians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We recognize that a cancer diagnosis affects not only the patient but the whole community of family and friends. We have a lot of resources to help patients and the people close to them.</a:t>
            </a:r>
          </a:p>
          <a:p>
            <a:pPr lvl="0" indent="0" marL="0">
              <a:buNone/>
            </a:pPr>
            <a:r>
              <a:rPr/>
              <a:t>Support groups for patients and families Counseling to help with stress reduction Financial counselors and social workers to help with insurance and other financial issues Supportive Oncology department to help with managing symptoms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full-time staff of dietitians</a:t>
            </a:r>
          </a:p>
          <a:p>
            <a:pPr lvl="0" indent="0" marL="0">
              <a:buNone/>
            </a:pPr>
            <a:r>
              <a:rPr/>
              <a:t>We have an Integrative Oncology program which and can assist you in choosing supplements and complementary therapies to help manage symptoms and promote wellness without interfering with your cancer treatment.</a:t>
            </a:r>
          </a:p>
          <a:p>
            <a:pPr lvl="0" indent="0" marL="0">
              <a:buNone/>
            </a:pPr>
            <a:r>
              <a:rPr/>
              <a:t>We have a senior oncology clinic which can help with the special needs of our patients over age 75</a:t>
            </a:r>
          </a:p>
          <a:p>
            <a:pPr lvl="0" indent="0" marL="0">
              <a:buNone/>
            </a:pPr>
            <a:r>
              <a:rPr/>
              <a:t>For patients with colon cancer under age 55, we have an Empower program to address the special needs of this group.</a:t>
            </a:r>
          </a:p>
          <a:p>
            <a:pPr lvl="0" indent="0" marL="0">
              <a:buNone/>
            </a:pPr>
            <a:r>
              <a:rPr/>
              <a:t>We have team of Nurse Navigators who can help to coordinate you care by the cancer care team and locate resources you may need.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LCI Introduction</dc:title>
  <dc:creator/>
  <cp:keywords/>
  <dcterms:created xsi:type="dcterms:W3CDTF">2024-09-21T23:58:48Z</dcterms:created>
  <dcterms:modified xsi:type="dcterms:W3CDTF">2024-09-21T23:58:48Z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