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Hammersmith One" panose="020B0604020202020204" charset="0"/>
      <p:regular r:id="rId23"/>
    </p:embeddedFont>
    <p:embeddedFont>
      <p:font typeface="Poppins Italics" panose="020B0604020202020204" charset="0"/>
      <p:regular r:id="rId24"/>
    </p:embeddedFont>
    <p:embeddedFont>
      <p:font typeface="Calibri" panose="020F0502020204030204" pitchFamily="34" charset="0"/>
      <p:regular r:id="rId25"/>
      <p:bold r:id="rId26"/>
      <p:italic r:id="rId27"/>
      <p:boldItalic r:id="rId28"/>
    </p:embeddedFont>
    <p:embeddedFont>
      <p:font typeface="Canva Sans"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6" d="100"/>
          <a:sy n="66" d="100"/>
        </p:scale>
        <p:origin x="-620" y="-7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8.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8.sv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2908966" y="-1606889"/>
            <a:ext cx="13368801" cy="10865189"/>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26978" y="6316544"/>
            <a:ext cx="1856068" cy="399055"/>
          </a:xfrm>
          <a:prstGeom prst="rect">
            <a:avLst/>
          </a:prstGeom>
        </p:spPr>
      </p:pic>
      <p:sp>
        <p:nvSpPr>
          <p:cNvPr id="5" name="TextBox 5"/>
          <p:cNvSpPr txBox="1"/>
          <p:nvPr/>
        </p:nvSpPr>
        <p:spPr>
          <a:xfrm>
            <a:off x="626978" y="2636518"/>
            <a:ext cx="11249519" cy="3569398"/>
          </a:xfrm>
          <a:prstGeom prst="rect">
            <a:avLst/>
          </a:prstGeom>
        </p:spPr>
        <p:txBody>
          <a:bodyPr lIns="0" tIns="0" rIns="0" bIns="0" rtlCol="0" anchor="t">
            <a:spAutoFit/>
          </a:bodyPr>
          <a:lstStyle/>
          <a:p>
            <a:pPr>
              <a:lnSpc>
                <a:spcPts val="6957"/>
              </a:lnSpc>
            </a:pPr>
            <a:r>
              <a:rPr lang="en-US" sz="7028">
                <a:solidFill>
                  <a:srgbClr val="000000"/>
                </a:solidFill>
                <a:latin typeface="Hammersmith One"/>
              </a:rPr>
              <a:t>ANALISIS PENGGUNAAN KENDARAAN/TRANSPORTASI DI KALANGAN MAHASISWA UMN</a:t>
            </a:r>
          </a:p>
        </p:txBody>
      </p:sp>
      <p:sp>
        <p:nvSpPr>
          <p:cNvPr id="6" name="TextBox 6"/>
          <p:cNvSpPr txBox="1"/>
          <p:nvPr/>
        </p:nvSpPr>
        <p:spPr>
          <a:xfrm>
            <a:off x="626978" y="6744174"/>
            <a:ext cx="7478729" cy="2143125"/>
          </a:xfrm>
          <a:prstGeom prst="rect">
            <a:avLst/>
          </a:prstGeom>
        </p:spPr>
        <p:txBody>
          <a:bodyPr lIns="0" tIns="0" rIns="0" bIns="0" rtlCol="0" anchor="t">
            <a:spAutoFit/>
          </a:bodyPr>
          <a:lstStyle/>
          <a:p>
            <a:pPr>
              <a:lnSpc>
                <a:spcPts val="4200"/>
              </a:lnSpc>
            </a:pPr>
            <a:r>
              <a:rPr lang="en-US" sz="3000">
                <a:solidFill>
                  <a:srgbClr val="737373"/>
                </a:solidFill>
                <a:latin typeface="Poppins Italics"/>
              </a:rPr>
              <a:t>Julius Calvin Saputra (68626)</a:t>
            </a:r>
          </a:p>
          <a:p>
            <a:pPr>
              <a:lnSpc>
                <a:spcPts val="4200"/>
              </a:lnSpc>
            </a:pPr>
            <a:r>
              <a:rPr lang="en-US" sz="3000">
                <a:solidFill>
                  <a:srgbClr val="737373"/>
                </a:solidFill>
                <a:latin typeface="Poppins Italics"/>
              </a:rPr>
              <a:t>Alvin Agustio Hans(69467)</a:t>
            </a:r>
          </a:p>
          <a:p>
            <a:pPr>
              <a:lnSpc>
                <a:spcPts val="4200"/>
              </a:lnSpc>
            </a:pPr>
            <a:r>
              <a:rPr lang="en-US" sz="3000">
                <a:solidFill>
                  <a:srgbClr val="737373"/>
                </a:solidFill>
                <a:latin typeface="Poppins Italics"/>
              </a:rPr>
              <a:t>Nelson Saputra (69095)</a:t>
            </a:r>
          </a:p>
          <a:p>
            <a:pPr>
              <a:lnSpc>
                <a:spcPts val="4200"/>
              </a:lnSpc>
            </a:pPr>
            <a:endParaRPr lang="en-US" sz="3000">
              <a:solidFill>
                <a:srgbClr val="737373"/>
              </a:solidFill>
              <a:latin typeface="Poppins Itali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2604375"/>
            <a:ext cx="18121116" cy="7223249"/>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flipH="1" flipV="1">
            <a:off x="16066167" y="8614566"/>
            <a:ext cx="4443665" cy="3344868"/>
          </a:xfrm>
          <a:prstGeom prst="rect">
            <a:avLst/>
          </a:prstGeom>
        </p:spPr>
      </p:pic>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0"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Instrumen Penelitian</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Hasil Survei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6066167" y="8614566"/>
            <a:ext cx="4443665" cy="3344868"/>
          </a:xfrm>
          <a:prstGeom prst="rect">
            <a:avLst/>
          </a:prstGeom>
        </p:spPr>
      </p:pic>
      <p:grpSp>
        <p:nvGrpSpPr>
          <p:cNvPr id="3" name="Group 3"/>
          <p:cNvGrpSpPr/>
          <p:nvPr/>
        </p:nvGrpSpPr>
        <p:grpSpPr>
          <a:xfrm>
            <a:off x="-514350" y="-1081940"/>
            <a:ext cx="23199092" cy="3086100"/>
            <a:chOff x="0" y="0"/>
            <a:chExt cx="6110049" cy="812800"/>
          </a:xfrm>
        </p:grpSpPr>
        <p:sp>
          <p:nvSpPr>
            <p:cNvPr id="4" name="Freeform 4"/>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6" name="Picture 6"/>
          <p:cNvPicPr>
            <a:picLocks noChangeAspect="1"/>
          </p:cNvPicPr>
          <p:nvPr/>
        </p:nvPicPr>
        <p:blipFill>
          <a:blip r:embed="rId4"/>
          <a:srcRect b="79671"/>
          <a:stretch>
            <a:fillRect/>
          </a:stretch>
        </p:blipFill>
        <p:spPr>
          <a:xfrm>
            <a:off x="0" y="3648341"/>
            <a:ext cx="19724858" cy="2975401"/>
          </a:xfrm>
          <a:prstGeom prst="rect">
            <a:avLst/>
          </a:prstGeom>
        </p:spPr>
      </p:pic>
      <p:sp>
        <p:nvSpPr>
          <p:cNvPr id="7" name="TextBox 7"/>
          <p:cNvSpPr txBox="1"/>
          <p:nvPr/>
        </p:nvSpPr>
        <p:spPr>
          <a:xfrm>
            <a:off x="166884"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Hasil dan Analisis</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Pengolahan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0748" b="40597"/>
          <a:stretch>
            <a:fillRect/>
          </a:stretch>
        </p:blipFill>
        <p:spPr>
          <a:xfrm>
            <a:off x="348712" y="3348758"/>
            <a:ext cx="20603299" cy="590954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flipH="1" flipV="1">
            <a:off x="16066167" y="8614566"/>
            <a:ext cx="4443665" cy="3344868"/>
          </a:xfrm>
          <a:prstGeom prst="rect">
            <a:avLst/>
          </a:prstGeom>
        </p:spPr>
      </p:pic>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66884"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Hasil dan Analisis</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Pengolahan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0032"/>
          <a:stretch>
            <a:fillRect/>
          </a:stretch>
        </p:blipFill>
        <p:spPr>
          <a:xfrm>
            <a:off x="166884" y="3530902"/>
            <a:ext cx="20022506" cy="5938151"/>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flipH="1" flipV="1">
            <a:off x="16066167" y="8614566"/>
            <a:ext cx="4443665" cy="3344868"/>
          </a:xfrm>
          <a:prstGeom prst="rect">
            <a:avLst/>
          </a:prstGeom>
        </p:spPr>
      </p:pic>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66884"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Hasil dan Analisis</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Pengolahan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5727035" y="8481930"/>
            <a:ext cx="4443665" cy="3344868"/>
          </a:xfrm>
          <a:prstGeom prst="rect">
            <a:avLst/>
          </a:prstGeom>
        </p:spPr>
      </p:pic>
      <p:grpSp>
        <p:nvGrpSpPr>
          <p:cNvPr id="3" name="Group 3"/>
          <p:cNvGrpSpPr/>
          <p:nvPr/>
        </p:nvGrpSpPr>
        <p:grpSpPr>
          <a:xfrm>
            <a:off x="-514350" y="-1081940"/>
            <a:ext cx="23199092" cy="3086100"/>
            <a:chOff x="0" y="0"/>
            <a:chExt cx="6110049" cy="812800"/>
          </a:xfrm>
        </p:grpSpPr>
        <p:sp>
          <p:nvSpPr>
            <p:cNvPr id="4" name="Freeform 4"/>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6" name="Picture 6"/>
          <p:cNvPicPr>
            <a:picLocks noChangeAspect="1"/>
          </p:cNvPicPr>
          <p:nvPr/>
        </p:nvPicPr>
        <p:blipFill>
          <a:blip r:embed="rId4"/>
          <a:srcRect/>
          <a:stretch>
            <a:fillRect/>
          </a:stretch>
        </p:blipFill>
        <p:spPr>
          <a:xfrm>
            <a:off x="278433" y="5576511"/>
            <a:ext cx="6326873" cy="2092352"/>
          </a:xfrm>
          <a:prstGeom prst="rect">
            <a:avLst/>
          </a:prstGeom>
        </p:spPr>
      </p:pic>
      <p:sp>
        <p:nvSpPr>
          <p:cNvPr id="7" name="TextBox 7"/>
          <p:cNvSpPr txBox="1"/>
          <p:nvPr/>
        </p:nvSpPr>
        <p:spPr>
          <a:xfrm>
            <a:off x="278433" y="315849"/>
            <a:ext cx="17169549" cy="611866"/>
          </a:xfrm>
          <a:prstGeom prst="rect">
            <a:avLst/>
          </a:prstGeom>
        </p:spPr>
        <p:txBody>
          <a:bodyPr lIns="0" tIns="0" rIns="0" bIns="0" rtlCol="0" anchor="t">
            <a:spAutoFit/>
          </a:bodyPr>
          <a:lstStyle/>
          <a:p>
            <a:pPr>
              <a:lnSpc>
                <a:spcPts val="4641"/>
              </a:lnSpc>
            </a:pPr>
            <a:r>
              <a:rPr lang="en-US" sz="4688">
                <a:solidFill>
                  <a:srgbClr val="720909"/>
                </a:solidFill>
                <a:latin typeface="Hammersmith One"/>
              </a:rPr>
              <a:t>Hypothesis formulation (numeric and categorical variables)</a:t>
            </a:r>
          </a:p>
        </p:txBody>
      </p:sp>
      <p:sp>
        <p:nvSpPr>
          <p:cNvPr id="8" name="TextBox 8"/>
          <p:cNvSpPr txBox="1"/>
          <p:nvPr/>
        </p:nvSpPr>
        <p:spPr>
          <a:xfrm>
            <a:off x="278433" y="2223039"/>
            <a:ext cx="12824405" cy="3353472"/>
          </a:xfrm>
          <a:prstGeom prst="rect">
            <a:avLst/>
          </a:prstGeom>
        </p:spPr>
        <p:txBody>
          <a:bodyPr lIns="0" tIns="0" rIns="0" bIns="0" rtlCol="0" anchor="t">
            <a:spAutoFit/>
          </a:bodyPr>
          <a:lstStyle/>
          <a:p>
            <a:pPr algn="just">
              <a:lnSpc>
                <a:spcPts val="3337"/>
              </a:lnSpc>
            </a:pPr>
            <a:r>
              <a:rPr lang="en-US" sz="2384">
                <a:solidFill>
                  <a:srgbClr val="720909"/>
                </a:solidFill>
                <a:latin typeface="Canva Sans"/>
              </a:rPr>
              <a:t>Hipotesis 1</a:t>
            </a:r>
          </a:p>
          <a:p>
            <a:pPr algn="just">
              <a:lnSpc>
                <a:spcPts val="3337"/>
              </a:lnSpc>
            </a:pPr>
            <a:r>
              <a:rPr lang="en-US" sz="2384">
                <a:solidFill>
                  <a:srgbClr val="720909"/>
                </a:solidFill>
                <a:latin typeface="Canva Sans"/>
              </a:rPr>
              <a:t>#H0= Rata rata pria yang memiliki kendaraan atau menggunakan transportasi lebih tinggi/banyak dibanding Wanita yang memiliki kendaraan atau menggunakan transportasi</a:t>
            </a:r>
          </a:p>
          <a:p>
            <a:pPr algn="just">
              <a:lnSpc>
                <a:spcPts val="3337"/>
              </a:lnSpc>
            </a:pPr>
            <a:r>
              <a:rPr lang="en-US" sz="2384">
                <a:solidFill>
                  <a:srgbClr val="720909"/>
                </a:solidFill>
                <a:latin typeface="Canva Sans"/>
              </a:rPr>
              <a:t>#H1=Rata rata pria yang memiliki kendaraan atau menggunakan transportasi tidak lebih tinggi/banyak dibanding Wanita yang memiliki kendaraan atau menggunakan transportasi</a:t>
            </a:r>
          </a:p>
          <a:p>
            <a:pPr algn="just">
              <a:lnSpc>
                <a:spcPts val="3337"/>
              </a:lnSpc>
            </a:pPr>
            <a:endParaRPr lang="en-US" sz="2384">
              <a:solidFill>
                <a:srgbClr val="720909"/>
              </a:solidFill>
              <a:latin typeface="Canva Sans"/>
            </a:endParaRPr>
          </a:p>
        </p:txBody>
      </p:sp>
      <p:sp>
        <p:nvSpPr>
          <p:cNvPr id="9" name="TextBox 9"/>
          <p:cNvSpPr txBox="1"/>
          <p:nvPr/>
        </p:nvSpPr>
        <p:spPr>
          <a:xfrm>
            <a:off x="6904671" y="5528886"/>
            <a:ext cx="10543311" cy="2074665"/>
          </a:xfrm>
          <a:prstGeom prst="rect">
            <a:avLst/>
          </a:prstGeom>
        </p:spPr>
        <p:txBody>
          <a:bodyPr lIns="0" tIns="0" rIns="0" bIns="0" rtlCol="0" anchor="t">
            <a:spAutoFit/>
          </a:bodyPr>
          <a:lstStyle/>
          <a:p>
            <a:pPr algn="just">
              <a:lnSpc>
                <a:spcPts val="2804"/>
              </a:lnSpc>
            </a:pPr>
            <a:r>
              <a:rPr lang="en-US" sz="2003">
                <a:solidFill>
                  <a:srgbClr val="720909"/>
                </a:solidFill>
                <a:latin typeface="Canva Sans"/>
              </a:rPr>
              <a:t>Dari hasil ini, karena nilai p-value (0.6371) lebih besar dari tingkat signifikansi yang umumnya digunakan (misalnya, 0.05), tidak ada bukti yang cukup untuk menolak hipotesis nol. Oleh karena itu, berdasarkan analisis ini, dapat disimpulkan bahwa rata-rata pria yang memiliki kendaraan atau menggunakan transportasi lebih tinggi/banyak dibandingkan wanita yang memiliki kendaraan atau menggunakan transportasi.</a:t>
            </a:r>
          </a:p>
          <a:p>
            <a:pPr algn="ctr">
              <a:lnSpc>
                <a:spcPts val="2804"/>
              </a:lnSpc>
            </a:pPr>
            <a:endParaRPr lang="en-US" sz="2003">
              <a:solidFill>
                <a:srgbClr val="720909"/>
              </a:solidFill>
              <a:latin typeface="Canva Sans"/>
            </a:endParaRPr>
          </a:p>
        </p:txBody>
      </p:sp>
      <p:pic>
        <p:nvPicPr>
          <p:cNvPr id="10" name="Picture 10"/>
          <p:cNvPicPr>
            <a:picLocks noChangeAspect="1"/>
          </p:cNvPicPr>
          <p:nvPr/>
        </p:nvPicPr>
        <p:blipFill>
          <a:blip r:embed="rId5"/>
          <a:srcRect/>
          <a:stretch>
            <a:fillRect/>
          </a:stretch>
        </p:blipFill>
        <p:spPr>
          <a:xfrm>
            <a:off x="278433" y="7932531"/>
            <a:ext cx="8584775" cy="2021576"/>
          </a:xfrm>
          <a:prstGeom prst="rect">
            <a:avLst/>
          </a:prstGeom>
        </p:spPr>
      </p:pic>
      <p:sp>
        <p:nvSpPr>
          <p:cNvPr id="11" name="TextBox 11"/>
          <p:cNvSpPr txBox="1"/>
          <p:nvPr/>
        </p:nvSpPr>
        <p:spPr>
          <a:xfrm>
            <a:off x="9144000" y="7884906"/>
            <a:ext cx="6676457" cy="1758866"/>
          </a:xfrm>
          <a:prstGeom prst="rect">
            <a:avLst/>
          </a:prstGeom>
        </p:spPr>
        <p:txBody>
          <a:bodyPr lIns="0" tIns="0" rIns="0" bIns="0" rtlCol="0" anchor="t">
            <a:spAutoFit/>
          </a:bodyPr>
          <a:lstStyle/>
          <a:p>
            <a:pPr algn="just">
              <a:lnSpc>
                <a:spcPts val="2804"/>
              </a:lnSpc>
            </a:pPr>
            <a:r>
              <a:rPr lang="en-US" sz="2003">
                <a:solidFill>
                  <a:srgbClr val="720909"/>
                </a:solidFill>
                <a:latin typeface="Canva Sans"/>
              </a:rPr>
              <a:t>Tidak ada perbedaan signifikan dalam proporsi penggunaan kendaraan antara pria dan wanita berdasarkan hasil uji chi-squared dengan nilai statistik uji 0.85333, derajat kebebasan 1, dan p-value sebesar 0.3556.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5727035" y="8481930"/>
            <a:ext cx="4443665" cy="3344868"/>
          </a:xfrm>
          <a:prstGeom prst="rect">
            <a:avLst/>
          </a:prstGeom>
        </p:spPr>
      </p:pic>
      <p:grpSp>
        <p:nvGrpSpPr>
          <p:cNvPr id="3" name="Group 3"/>
          <p:cNvGrpSpPr/>
          <p:nvPr/>
        </p:nvGrpSpPr>
        <p:grpSpPr>
          <a:xfrm>
            <a:off x="-514350" y="-1081940"/>
            <a:ext cx="23199092" cy="3086100"/>
            <a:chOff x="0" y="0"/>
            <a:chExt cx="6110049" cy="812800"/>
          </a:xfrm>
        </p:grpSpPr>
        <p:sp>
          <p:nvSpPr>
            <p:cNvPr id="4" name="Freeform 4"/>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6" name="Picture 6"/>
          <p:cNvPicPr>
            <a:picLocks noChangeAspect="1"/>
          </p:cNvPicPr>
          <p:nvPr/>
        </p:nvPicPr>
        <p:blipFill>
          <a:blip r:embed="rId4"/>
          <a:srcRect/>
          <a:stretch>
            <a:fillRect/>
          </a:stretch>
        </p:blipFill>
        <p:spPr>
          <a:xfrm>
            <a:off x="278433" y="4482348"/>
            <a:ext cx="7693223" cy="2504170"/>
          </a:xfrm>
          <a:prstGeom prst="rect">
            <a:avLst/>
          </a:prstGeom>
        </p:spPr>
      </p:pic>
      <p:sp>
        <p:nvSpPr>
          <p:cNvPr id="7" name="TextBox 7"/>
          <p:cNvSpPr txBox="1"/>
          <p:nvPr/>
        </p:nvSpPr>
        <p:spPr>
          <a:xfrm>
            <a:off x="278433" y="315849"/>
            <a:ext cx="17169549" cy="611866"/>
          </a:xfrm>
          <a:prstGeom prst="rect">
            <a:avLst/>
          </a:prstGeom>
        </p:spPr>
        <p:txBody>
          <a:bodyPr lIns="0" tIns="0" rIns="0" bIns="0" rtlCol="0" anchor="t">
            <a:spAutoFit/>
          </a:bodyPr>
          <a:lstStyle/>
          <a:p>
            <a:pPr>
              <a:lnSpc>
                <a:spcPts val="4641"/>
              </a:lnSpc>
            </a:pPr>
            <a:r>
              <a:rPr lang="en-US" sz="4688">
                <a:solidFill>
                  <a:srgbClr val="720909"/>
                </a:solidFill>
                <a:latin typeface="Hammersmith One"/>
              </a:rPr>
              <a:t>Hypothesis formulation (numeric and categorical variables)</a:t>
            </a:r>
          </a:p>
        </p:txBody>
      </p:sp>
      <p:sp>
        <p:nvSpPr>
          <p:cNvPr id="8" name="TextBox 8"/>
          <p:cNvSpPr txBox="1"/>
          <p:nvPr/>
        </p:nvSpPr>
        <p:spPr>
          <a:xfrm>
            <a:off x="278433" y="2223039"/>
            <a:ext cx="10537763" cy="2511870"/>
          </a:xfrm>
          <a:prstGeom prst="rect">
            <a:avLst/>
          </a:prstGeom>
        </p:spPr>
        <p:txBody>
          <a:bodyPr lIns="0" tIns="0" rIns="0" bIns="0" rtlCol="0" anchor="t">
            <a:spAutoFit/>
          </a:bodyPr>
          <a:lstStyle/>
          <a:p>
            <a:pPr algn="just">
              <a:lnSpc>
                <a:spcPts val="3337"/>
              </a:lnSpc>
            </a:pPr>
            <a:r>
              <a:rPr lang="en-US" sz="2384">
                <a:solidFill>
                  <a:srgbClr val="720909"/>
                </a:solidFill>
                <a:latin typeface="Canva Sans"/>
              </a:rPr>
              <a:t>Hipotesis 2</a:t>
            </a:r>
          </a:p>
          <a:p>
            <a:pPr algn="just">
              <a:lnSpc>
                <a:spcPts val="3337"/>
              </a:lnSpc>
            </a:pPr>
            <a:r>
              <a:rPr lang="en-US" sz="2384">
                <a:solidFill>
                  <a:srgbClr val="720909"/>
                </a:solidFill>
                <a:latin typeface="Canva Sans"/>
              </a:rPr>
              <a:t>#H0= Umur Rata rata yang memiliki kendaraan atau menggunakan transportasi sama dengan dan lebih rendah dari 21,</a:t>
            </a:r>
          </a:p>
          <a:p>
            <a:pPr algn="just">
              <a:lnSpc>
                <a:spcPts val="3337"/>
              </a:lnSpc>
            </a:pPr>
            <a:r>
              <a:rPr lang="en-US" sz="2384">
                <a:solidFill>
                  <a:srgbClr val="720909"/>
                </a:solidFill>
                <a:latin typeface="Canva Sans"/>
              </a:rPr>
              <a:t>#H1=Umur Rata rata yang memiliki kendaraan atau menggunakan transportasi lebih tinggi dari 21,</a:t>
            </a:r>
          </a:p>
          <a:p>
            <a:pPr algn="just">
              <a:lnSpc>
                <a:spcPts val="3337"/>
              </a:lnSpc>
            </a:pPr>
            <a:endParaRPr lang="en-US" sz="2384">
              <a:solidFill>
                <a:srgbClr val="720909"/>
              </a:solidFill>
              <a:latin typeface="Canva Sans"/>
            </a:endParaRPr>
          </a:p>
        </p:txBody>
      </p:sp>
      <p:sp>
        <p:nvSpPr>
          <p:cNvPr id="9" name="TextBox 9"/>
          <p:cNvSpPr txBox="1"/>
          <p:nvPr/>
        </p:nvSpPr>
        <p:spPr>
          <a:xfrm>
            <a:off x="8637120" y="4434723"/>
            <a:ext cx="7978993" cy="3927598"/>
          </a:xfrm>
          <a:prstGeom prst="rect">
            <a:avLst/>
          </a:prstGeom>
        </p:spPr>
        <p:txBody>
          <a:bodyPr lIns="0" tIns="0" rIns="0" bIns="0" rtlCol="0" anchor="t">
            <a:spAutoFit/>
          </a:bodyPr>
          <a:lstStyle/>
          <a:p>
            <a:pPr algn="just">
              <a:lnSpc>
                <a:spcPts val="3493"/>
              </a:lnSpc>
            </a:pPr>
            <a:r>
              <a:rPr lang="en-US" sz="2495">
                <a:solidFill>
                  <a:srgbClr val="720909"/>
                </a:solidFill>
                <a:latin typeface="Canva Sans"/>
              </a:rPr>
              <a:t>Berdasarkan hasil ini, kita dapat menyimpulkan bahwa terdapat perbedaan yang signifikan antara rata-rata usia kedua kelompok tersebut. Rata-rata usia kelompok yang memiliki kendaraan atau menggunakan transportasi (data21kebawah) secara signifikan lebih tinggi dibandingkan dengan kelompok yang tidak memiliki kendaraan atau menggunakan transportasi (data21keatas).</a:t>
            </a:r>
          </a:p>
          <a:p>
            <a:pPr algn="just">
              <a:lnSpc>
                <a:spcPts val="3493"/>
              </a:lnSpc>
            </a:pPr>
            <a:endParaRPr lang="en-US" sz="2495">
              <a:solidFill>
                <a:srgbClr val="720909"/>
              </a:solidFill>
              <a:latin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5727035" y="8481930"/>
            <a:ext cx="4443665" cy="3344868"/>
          </a:xfrm>
          <a:prstGeom prst="rect">
            <a:avLst/>
          </a:prstGeom>
        </p:spPr>
      </p:pic>
      <p:grpSp>
        <p:nvGrpSpPr>
          <p:cNvPr id="3" name="Group 3"/>
          <p:cNvGrpSpPr/>
          <p:nvPr/>
        </p:nvGrpSpPr>
        <p:grpSpPr>
          <a:xfrm>
            <a:off x="-514350" y="-1081940"/>
            <a:ext cx="23199092" cy="3086100"/>
            <a:chOff x="0" y="0"/>
            <a:chExt cx="6110049" cy="812800"/>
          </a:xfrm>
        </p:grpSpPr>
        <p:sp>
          <p:nvSpPr>
            <p:cNvPr id="4" name="Freeform 4"/>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6" name="Picture 6"/>
          <p:cNvPicPr>
            <a:picLocks noChangeAspect="1"/>
          </p:cNvPicPr>
          <p:nvPr/>
        </p:nvPicPr>
        <p:blipFill>
          <a:blip r:embed="rId4"/>
          <a:srcRect/>
          <a:stretch>
            <a:fillRect/>
          </a:stretch>
        </p:blipFill>
        <p:spPr>
          <a:xfrm>
            <a:off x="278433" y="4462521"/>
            <a:ext cx="8338502" cy="2711708"/>
          </a:xfrm>
          <a:prstGeom prst="rect">
            <a:avLst/>
          </a:prstGeom>
        </p:spPr>
      </p:pic>
      <p:sp>
        <p:nvSpPr>
          <p:cNvPr id="7" name="TextBox 7"/>
          <p:cNvSpPr txBox="1"/>
          <p:nvPr/>
        </p:nvSpPr>
        <p:spPr>
          <a:xfrm>
            <a:off x="278433" y="315849"/>
            <a:ext cx="17169549" cy="611866"/>
          </a:xfrm>
          <a:prstGeom prst="rect">
            <a:avLst/>
          </a:prstGeom>
        </p:spPr>
        <p:txBody>
          <a:bodyPr lIns="0" tIns="0" rIns="0" bIns="0" rtlCol="0" anchor="t">
            <a:spAutoFit/>
          </a:bodyPr>
          <a:lstStyle/>
          <a:p>
            <a:pPr>
              <a:lnSpc>
                <a:spcPts val="4641"/>
              </a:lnSpc>
            </a:pPr>
            <a:r>
              <a:rPr lang="en-US" sz="4688">
                <a:solidFill>
                  <a:srgbClr val="720909"/>
                </a:solidFill>
                <a:latin typeface="Hammersmith One"/>
              </a:rPr>
              <a:t>Hypothesis formulation (numeric and categorical variables)</a:t>
            </a:r>
          </a:p>
        </p:txBody>
      </p:sp>
      <p:sp>
        <p:nvSpPr>
          <p:cNvPr id="8" name="TextBox 8"/>
          <p:cNvSpPr txBox="1"/>
          <p:nvPr/>
        </p:nvSpPr>
        <p:spPr>
          <a:xfrm>
            <a:off x="278433" y="2223039"/>
            <a:ext cx="10537763" cy="2511870"/>
          </a:xfrm>
          <a:prstGeom prst="rect">
            <a:avLst/>
          </a:prstGeom>
        </p:spPr>
        <p:txBody>
          <a:bodyPr lIns="0" tIns="0" rIns="0" bIns="0" rtlCol="0" anchor="t">
            <a:spAutoFit/>
          </a:bodyPr>
          <a:lstStyle/>
          <a:p>
            <a:pPr algn="just">
              <a:lnSpc>
                <a:spcPts val="3337"/>
              </a:lnSpc>
            </a:pPr>
            <a:r>
              <a:rPr lang="en-US" sz="2384">
                <a:solidFill>
                  <a:srgbClr val="720909"/>
                </a:solidFill>
                <a:latin typeface="Canva Sans"/>
              </a:rPr>
              <a:t>Hipotesis 3</a:t>
            </a:r>
          </a:p>
          <a:p>
            <a:pPr algn="just">
              <a:lnSpc>
                <a:spcPts val="3337"/>
              </a:lnSpc>
            </a:pPr>
            <a:r>
              <a:rPr lang="en-US" sz="2384">
                <a:solidFill>
                  <a:srgbClr val="720909"/>
                </a:solidFill>
                <a:latin typeface="Canva Sans"/>
              </a:rPr>
              <a:t>#H0=Pria lebih sering mengisi pertalite (diatas sama dengan sekali seminggu) dari pada Wanita</a:t>
            </a:r>
          </a:p>
          <a:p>
            <a:pPr algn="just">
              <a:lnSpc>
                <a:spcPts val="3337"/>
              </a:lnSpc>
            </a:pPr>
            <a:r>
              <a:rPr lang="en-US" sz="2384">
                <a:solidFill>
                  <a:srgbClr val="720909"/>
                </a:solidFill>
                <a:latin typeface="Canva Sans"/>
              </a:rPr>
              <a:t>#H0=Pria tidak lebih sering mengisi pertalite (diatas sama dengan sekali seminggu) dari pada Wanita</a:t>
            </a:r>
          </a:p>
          <a:p>
            <a:pPr algn="just">
              <a:lnSpc>
                <a:spcPts val="3337"/>
              </a:lnSpc>
            </a:pPr>
            <a:endParaRPr lang="en-US" sz="2384">
              <a:solidFill>
                <a:srgbClr val="720909"/>
              </a:solidFill>
              <a:latin typeface="Canva Sans"/>
            </a:endParaRPr>
          </a:p>
        </p:txBody>
      </p:sp>
      <p:sp>
        <p:nvSpPr>
          <p:cNvPr id="9" name="TextBox 9"/>
          <p:cNvSpPr txBox="1"/>
          <p:nvPr/>
        </p:nvSpPr>
        <p:spPr>
          <a:xfrm>
            <a:off x="9144000" y="4414896"/>
            <a:ext cx="8115300" cy="4242976"/>
          </a:xfrm>
          <a:prstGeom prst="rect">
            <a:avLst/>
          </a:prstGeom>
        </p:spPr>
        <p:txBody>
          <a:bodyPr lIns="0" tIns="0" rIns="0" bIns="0" rtlCol="0" anchor="t">
            <a:spAutoFit/>
          </a:bodyPr>
          <a:lstStyle/>
          <a:p>
            <a:pPr algn="just">
              <a:lnSpc>
                <a:spcPts val="2616"/>
              </a:lnSpc>
            </a:pPr>
            <a:r>
              <a:rPr lang="en-US" sz="1868">
                <a:solidFill>
                  <a:srgbClr val="720909"/>
                </a:solidFill>
                <a:latin typeface="Canva Sans"/>
              </a:rPr>
              <a:t>Estimasi sampel menunjukkan bahwa rata-rata kelompok x (datapriapertalite) adalah 0.1625 dan rata-rata kelompok y (datawanitapertalite) adalah 0.3875.Berdasarkan hasil ini, kita dapat menyimpulkan bahwa terdapat perbedaan yang signifikan antara rata-rata pengisian Pertalite antara pria dan wanita. Nilai p-value yang cukup kecil (&lt; 0.05) menunjukkan adanya bukti yang kuat untuk menolak hipotesis nol. Selain itu, interval kepercayaan 95 persen yang tidak mencakup nol (dari -0.36087176 hingga -0.08912824) juga mendukung kesimpulan bahwa perbedaan rata-rata antara kedua kelompok tidak sama dengan nol. Dalam hal ini, rata-rata pengisian Pertalite pada kelompok pria (0.1625) secara signifikan lebih rendah daripada rata-rata pengisian Pertalite pada kelompok wanita (0.3875).</a:t>
            </a:r>
          </a:p>
          <a:p>
            <a:pPr algn="ctr">
              <a:lnSpc>
                <a:spcPts val="2616"/>
              </a:lnSpc>
            </a:pPr>
            <a:endParaRPr lang="en-US" sz="1868">
              <a:solidFill>
                <a:srgbClr val="720909"/>
              </a:solidFill>
              <a:latin typeface="Canv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5727035" y="8481930"/>
            <a:ext cx="4443665" cy="3344868"/>
          </a:xfrm>
          <a:prstGeom prst="rect">
            <a:avLst/>
          </a:prstGeom>
        </p:spPr>
      </p:pic>
      <p:grpSp>
        <p:nvGrpSpPr>
          <p:cNvPr id="3" name="Group 3"/>
          <p:cNvGrpSpPr/>
          <p:nvPr/>
        </p:nvGrpSpPr>
        <p:grpSpPr>
          <a:xfrm>
            <a:off x="-514350" y="-1081940"/>
            <a:ext cx="23199092" cy="3086100"/>
            <a:chOff x="0" y="0"/>
            <a:chExt cx="6110049" cy="812800"/>
          </a:xfrm>
        </p:grpSpPr>
        <p:sp>
          <p:nvSpPr>
            <p:cNvPr id="4" name="Freeform 4"/>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6" name="Picture 6"/>
          <p:cNvPicPr>
            <a:picLocks noChangeAspect="1"/>
          </p:cNvPicPr>
          <p:nvPr/>
        </p:nvPicPr>
        <p:blipFill>
          <a:blip r:embed="rId4"/>
          <a:srcRect/>
          <a:stretch>
            <a:fillRect/>
          </a:stretch>
        </p:blipFill>
        <p:spPr>
          <a:xfrm>
            <a:off x="864147" y="2625849"/>
            <a:ext cx="7999061" cy="3902260"/>
          </a:xfrm>
          <a:prstGeom prst="rect">
            <a:avLst/>
          </a:prstGeom>
        </p:spPr>
      </p:pic>
      <p:pic>
        <p:nvPicPr>
          <p:cNvPr id="7" name="Picture 7"/>
          <p:cNvPicPr>
            <a:picLocks noChangeAspect="1"/>
          </p:cNvPicPr>
          <p:nvPr/>
        </p:nvPicPr>
        <p:blipFill>
          <a:blip r:embed="rId5"/>
          <a:srcRect/>
          <a:stretch>
            <a:fillRect/>
          </a:stretch>
        </p:blipFill>
        <p:spPr>
          <a:xfrm>
            <a:off x="9278883" y="2481660"/>
            <a:ext cx="6856408" cy="4190637"/>
          </a:xfrm>
          <a:prstGeom prst="rect">
            <a:avLst/>
          </a:prstGeom>
        </p:spPr>
      </p:pic>
      <p:sp>
        <p:nvSpPr>
          <p:cNvPr id="8" name="TextBox 8"/>
          <p:cNvSpPr txBox="1"/>
          <p:nvPr/>
        </p:nvSpPr>
        <p:spPr>
          <a:xfrm>
            <a:off x="278433" y="315849"/>
            <a:ext cx="17169549" cy="611866"/>
          </a:xfrm>
          <a:prstGeom prst="rect">
            <a:avLst/>
          </a:prstGeom>
        </p:spPr>
        <p:txBody>
          <a:bodyPr lIns="0" tIns="0" rIns="0" bIns="0" rtlCol="0" anchor="t">
            <a:spAutoFit/>
          </a:bodyPr>
          <a:lstStyle/>
          <a:p>
            <a:pPr>
              <a:lnSpc>
                <a:spcPts val="4641"/>
              </a:lnSpc>
            </a:pPr>
            <a:r>
              <a:rPr lang="en-US" sz="4688">
                <a:solidFill>
                  <a:srgbClr val="720909"/>
                </a:solidFill>
                <a:latin typeface="Hammersmith One"/>
              </a:rPr>
              <a:t>Hypothesis formulation (numeric and categorical variables)</a:t>
            </a:r>
          </a:p>
        </p:txBody>
      </p:sp>
      <p:sp>
        <p:nvSpPr>
          <p:cNvPr id="9" name="TextBox 9"/>
          <p:cNvSpPr txBox="1"/>
          <p:nvPr/>
        </p:nvSpPr>
        <p:spPr>
          <a:xfrm>
            <a:off x="650292" y="6925223"/>
            <a:ext cx="8212916" cy="2910936"/>
          </a:xfrm>
          <a:prstGeom prst="rect">
            <a:avLst/>
          </a:prstGeom>
        </p:spPr>
        <p:txBody>
          <a:bodyPr lIns="0" tIns="0" rIns="0" bIns="0" rtlCol="0" anchor="t">
            <a:spAutoFit/>
          </a:bodyPr>
          <a:lstStyle/>
          <a:p>
            <a:pPr algn="just">
              <a:lnSpc>
                <a:spcPts val="2900"/>
              </a:lnSpc>
            </a:pPr>
            <a:r>
              <a:rPr lang="en-US" sz="2071">
                <a:solidFill>
                  <a:srgbClr val="720909"/>
                </a:solidFill>
                <a:latin typeface="Canva Sans"/>
              </a:rPr>
              <a:t>Hipotesis 4</a:t>
            </a:r>
          </a:p>
          <a:p>
            <a:pPr algn="just">
              <a:lnSpc>
                <a:spcPts val="2900"/>
              </a:lnSpc>
            </a:pPr>
            <a:r>
              <a:rPr lang="en-US" sz="2071">
                <a:solidFill>
                  <a:srgbClr val="720909"/>
                </a:solidFill>
                <a:latin typeface="Canva Sans"/>
              </a:rPr>
              <a:t>#H0= Tidak Ada perbedaan signifikan antara data berapa lama kamu menempuh di perjalanan dan seberapa sering anda menggunakan pertalite</a:t>
            </a:r>
          </a:p>
          <a:p>
            <a:pPr algn="just">
              <a:lnSpc>
                <a:spcPts val="2900"/>
              </a:lnSpc>
            </a:pPr>
            <a:r>
              <a:rPr lang="en-US" sz="2071">
                <a:solidFill>
                  <a:srgbClr val="720909"/>
                </a:solidFill>
                <a:latin typeface="Canva Sans"/>
              </a:rPr>
              <a:t>#HA= Ada perbedaan signifikan antara data berapa lama kamu menempuh di perjalanan dan seberapa sering anda menggunakan pertalite</a:t>
            </a:r>
          </a:p>
          <a:p>
            <a:pPr algn="just">
              <a:lnSpc>
                <a:spcPts val="2900"/>
              </a:lnSpc>
            </a:pPr>
            <a:endParaRPr lang="en-US" sz="2071">
              <a:solidFill>
                <a:srgbClr val="720909"/>
              </a:solidFill>
              <a:latin typeface="Canva Sans"/>
            </a:endParaRPr>
          </a:p>
        </p:txBody>
      </p:sp>
      <p:sp>
        <p:nvSpPr>
          <p:cNvPr id="10" name="TextBox 10"/>
          <p:cNvSpPr txBox="1"/>
          <p:nvPr/>
        </p:nvSpPr>
        <p:spPr>
          <a:xfrm>
            <a:off x="9278883" y="7110447"/>
            <a:ext cx="6560407" cy="2040792"/>
          </a:xfrm>
          <a:prstGeom prst="rect">
            <a:avLst/>
          </a:prstGeom>
        </p:spPr>
        <p:txBody>
          <a:bodyPr lIns="0" tIns="0" rIns="0" bIns="0" rtlCol="0" anchor="t">
            <a:spAutoFit/>
          </a:bodyPr>
          <a:lstStyle/>
          <a:p>
            <a:pPr algn="just">
              <a:lnSpc>
                <a:spcPts val="2317"/>
              </a:lnSpc>
            </a:pPr>
            <a:r>
              <a:rPr lang="en-US" sz="1655">
                <a:solidFill>
                  <a:srgbClr val="720909"/>
                </a:solidFill>
                <a:latin typeface="Canva Sans"/>
              </a:rPr>
              <a:t>Dalam hasil uji ANOVA yang Anda sertakan, terdapat faktor "Seberapa sering anda menggunakan Pertalite?" yang memiliki dampak signifikan terhadap variabel "Berapa jarak tempuh menggunakan kendaraan per hari?". Hal ini ditunjukkan oleh nilai p-value sebesar 0.0248 yang lebih kecil dari tingkat signifikansi umum (0.05). Sehingga kita menolak Hipotesis Nol(H0) dan terima Hipotesis HA.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5727035" y="8481930"/>
            <a:ext cx="4443665" cy="3344868"/>
          </a:xfrm>
          <a:prstGeom prst="rect">
            <a:avLst/>
          </a:prstGeom>
        </p:spPr>
      </p:pic>
      <p:grpSp>
        <p:nvGrpSpPr>
          <p:cNvPr id="3" name="Group 3"/>
          <p:cNvGrpSpPr/>
          <p:nvPr/>
        </p:nvGrpSpPr>
        <p:grpSpPr>
          <a:xfrm>
            <a:off x="-514350" y="-1081940"/>
            <a:ext cx="23199092" cy="3086100"/>
            <a:chOff x="0" y="0"/>
            <a:chExt cx="6110049" cy="812800"/>
          </a:xfrm>
        </p:grpSpPr>
        <p:sp>
          <p:nvSpPr>
            <p:cNvPr id="4" name="Freeform 4"/>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6" name="Picture 6"/>
          <p:cNvPicPr>
            <a:picLocks noChangeAspect="1"/>
          </p:cNvPicPr>
          <p:nvPr/>
        </p:nvPicPr>
        <p:blipFill>
          <a:blip r:embed="rId4"/>
          <a:srcRect/>
          <a:stretch>
            <a:fillRect/>
          </a:stretch>
        </p:blipFill>
        <p:spPr>
          <a:xfrm>
            <a:off x="278433" y="5049391"/>
            <a:ext cx="12234918" cy="2106887"/>
          </a:xfrm>
          <a:prstGeom prst="rect">
            <a:avLst/>
          </a:prstGeom>
        </p:spPr>
      </p:pic>
      <p:sp>
        <p:nvSpPr>
          <p:cNvPr id="7" name="TextBox 7"/>
          <p:cNvSpPr txBox="1"/>
          <p:nvPr/>
        </p:nvSpPr>
        <p:spPr>
          <a:xfrm>
            <a:off x="278433" y="315849"/>
            <a:ext cx="17169549" cy="611866"/>
          </a:xfrm>
          <a:prstGeom prst="rect">
            <a:avLst/>
          </a:prstGeom>
        </p:spPr>
        <p:txBody>
          <a:bodyPr lIns="0" tIns="0" rIns="0" bIns="0" rtlCol="0" anchor="t">
            <a:spAutoFit/>
          </a:bodyPr>
          <a:lstStyle/>
          <a:p>
            <a:pPr>
              <a:lnSpc>
                <a:spcPts val="4641"/>
              </a:lnSpc>
            </a:pPr>
            <a:r>
              <a:rPr lang="en-US" sz="4688">
                <a:solidFill>
                  <a:srgbClr val="720909"/>
                </a:solidFill>
                <a:latin typeface="Hammersmith One"/>
              </a:rPr>
              <a:t>Hypothesis formulation (numeric and categorical variables)</a:t>
            </a:r>
          </a:p>
        </p:txBody>
      </p:sp>
      <p:sp>
        <p:nvSpPr>
          <p:cNvPr id="8" name="TextBox 8"/>
          <p:cNvSpPr txBox="1"/>
          <p:nvPr/>
        </p:nvSpPr>
        <p:spPr>
          <a:xfrm>
            <a:off x="278433" y="2223039"/>
            <a:ext cx="10537763" cy="2932671"/>
          </a:xfrm>
          <a:prstGeom prst="rect">
            <a:avLst/>
          </a:prstGeom>
        </p:spPr>
        <p:txBody>
          <a:bodyPr lIns="0" tIns="0" rIns="0" bIns="0" rtlCol="0" anchor="t">
            <a:spAutoFit/>
          </a:bodyPr>
          <a:lstStyle/>
          <a:p>
            <a:pPr algn="just">
              <a:lnSpc>
                <a:spcPts val="3337"/>
              </a:lnSpc>
            </a:pPr>
            <a:r>
              <a:rPr lang="en-US" sz="2384">
                <a:solidFill>
                  <a:srgbClr val="720909"/>
                </a:solidFill>
                <a:latin typeface="Canva Sans"/>
              </a:rPr>
              <a:t>Hipotesis 5</a:t>
            </a:r>
          </a:p>
          <a:p>
            <a:pPr algn="just">
              <a:lnSpc>
                <a:spcPts val="3337"/>
              </a:lnSpc>
            </a:pPr>
            <a:r>
              <a:rPr lang="en-US" sz="2384">
                <a:solidFill>
                  <a:srgbClr val="720909"/>
                </a:solidFill>
                <a:latin typeface="Canva Sans"/>
              </a:rPr>
              <a:t>#H0= ada relasi yang kuat antara data Berapa lama kamu menempuh di perjalanan dan Berapa jarak tempuh menggunakan kendaraan perhari?</a:t>
            </a:r>
          </a:p>
          <a:p>
            <a:pPr algn="just">
              <a:lnSpc>
                <a:spcPts val="3337"/>
              </a:lnSpc>
            </a:pPr>
            <a:r>
              <a:rPr lang="en-US" sz="2384">
                <a:solidFill>
                  <a:srgbClr val="720909"/>
                </a:solidFill>
                <a:latin typeface="Canva Sans"/>
              </a:rPr>
              <a:t>#HA= Tidak ada relasi yang kuat antara data Berapa lama kamu menempuh di perjalanan dan Berapa jarak tempuh menggunakan kendaraan perhari?</a:t>
            </a:r>
          </a:p>
          <a:p>
            <a:pPr algn="just">
              <a:lnSpc>
                <a:spcPts val="3337"/>
              </a:lnSpc>
            </a:pPr>
            <a:endParaRPr lang="en-US" sz="2384">
              <a:solidFill>
                <a:srgbClr val="720909"/>
              </a:solidFill>
              <a:latin typeface="Canva Sans"/>
            </a:endParaRPr>
          </a:p>
        </p:txBody>
      </p:sp>
      <p:sp>
        <p:nvSpPr>
          <p:cNvPr id="9" name="TextBox 9"/>
          <p:cNvSpPr txBox="1"/>
          <p:nvPr/>
        </p:nvSpPr>
        <p:spPr>
          <a:xfrm>
            <a:off x="278433" y="7354329"/>
            <a:ext cx="12500708" cy="2511870"/>
          </a:xfrm>
          <a:prstGeom prst="rect">
            <a:avLst/>
          </a:prstGeom>
        </p:spPr>
        <p:txBody>
          <a:bodyPr lIns="0" tIns="0" rIns="0" bIns="0" rtlCol="0" anchor="t">
            <a:spAutoFit/>
          </a:bodyPr>
          <a:lstStyle/>
          <a:p>
            <a:pPr algn="just">
              <a:lnSpc>
                <a:spcPts val="3337"/>
              </a:lnSpc>
            </a:pPr>
            <a:r>
              <a:rPr lang="en-US" sz="2384">
                <a:solidFill>
                  <a:srgbClr val="720909"/>
                </a:solidFill>
                <a:latin typeface="Canva Sans"/>
              </a:rPr>
              <a:t>Dari hasil ini, kita dapat menyimpulkan bahwa terdapat hubungan positif yang kuat (0.75) antara durasi perjalanan dan jarak yang ditempuh per hari. Nilai p-value sangat kecil, yang menunjukkan bahwa hubungan ini secara statistik signifikan. Interval kepercayaan menunjukkan bahwa kita dapat memiliki kepercayaan 95% bahwa korelasi sebenarnya berada dalam rentang 0.6370664 dan 0.8336356. </a:t>
            </a:r>
          </a:p>
          <a:p>
            <a:pPr algn="just">
              <a:lnSpc>
                <a:spcPts val="3337"/>
              </a:lnSpc>
            </a:pPr>
            <a:endParaRPr lang="en-US" sz="2384">
              <a:solidFill>
                <a:srgbClr val="720909"/>
              </a:solidFill>
              <a:latin typeface="Canv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5727035" y="8481930"/>
            <a:ext cx="4443665" cy="3344868"/>
          </a:xfrm>
          <a:prstGeom prst="rect">
            <a:avLst/>
          </a:prstGeom>
        </p:spPr>
      </p:pic>
      <p:grpSp>
        <p:nvGrpSpPr>
          <p:cNvPr id="3" name="Group 3"/>
          <p:cNvGrpSpPr/>
          <p:nvPr/>
        </p:nvGrpSpPr>
        <p:grpSpPr>
          <a:xfrm>
            <a:off x="-514350" y="-1081940"/>
            <a:ext cx="23199092" cy="3086100"/>
            <a:chOff x="0" y="0"/>
            <a:chExt cx="6110049" cy="812800"/>
          </a:xfrm>
        </p:grpSpPr>
        <p:sp>
          <p:nvSpPr>
            <p:cNvPr id="4" name="Freeform 4"/>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6" name="Picture 6"/>
          <p:cNvPicPr>
            <a:picLocks noChangeAspect="1"/>
          </p:cNvPicPr>
          <p:nvPr/>
        </p:nvPicPr>
        <p:blipFill>
          <a:blip r:embed="rId4"/>
          <a:srcRect/>
          <a:stretch>
            <a:fillRect/>
          </a:stretch>
        </p:blipFill>
        <p:spPr>
          <a:xfrm>
            <a:off x="278433" y="4960122"/>
            <a:ext cx="11982130" cy="1232777"/>
          </a:xfrm>
          <a:prstGeom prst="rect">
            <a:avLst/>
          </a:prstGeom>
        </p:spPr>
      </p:pic>
      <p:sp>
        <p:nvSpPr>
          <p:cNvPr id="7" name="TextBox 7"/>
          <p:cNvSpPr txBox="1"/>
          <p:nvPr/>
        </p:nvSpPr>
        <p:spPr>
          <a:xfrm>
            <a:off x="278433" y="315849"/>
            <a:ext cx="17169549" cy="611866"/>
          </a:xfrm>
          <a:prstGeom prst="rect">
            <a:avLst/>
          </a:prstGeom>
        </p:spPr>
        <p:txBody>
          <a:bodyPr lIns="0" tIns="0" rIns="0" bIns="0" rtlCol="0" anchor="t">
            <a:spAutoFit/>
          </a:bodyPr>
          <a:lstStyle/>
          <a:p>
            <a:pPr>
              <a:lnSpc>
                <a:spcPts val="4641"/>
              </a:lnSpc>
            </a:pPr>
            <a:r>
              <a:rPr lang="en-US" sz="4688">
                <a:solidFill>
                  <a:srgbClr val="720909"/>
                </a:solidFill>
                <a:latin typeface="Hammersmith One"/>
              </a:rPr>
              <a:t>Hypothesis formulation (numeric and categorical variables)</a:t>
            </a:r>
          </a:p>
        </p:txBody>
      </p:sp>
      <p:sp>
        <p:nvSpPr>
          <p:cNvPr id="8" name="TextBox 8"/>
          <p:cNvSpPr txBox="1"/>
          <p:nvPr/>
        </p:nvSpPr>
        <p:spPr>
          <a:xfrm>
            <a:off x="278433" y="2223039"/>
            <a:ext cx="10537763" cy="3353472"/>
          </a:xfrm>
          <a:prstGeom prst="rect">
            <a:avLst/>
          </a:prstGeom>
        </p:spPr>
        <p:txBody>
          <a:bodyPr lIns="0" tIns="0" rIns="0" bIns="0" rtlCol="0" anchor="t">
            <a:spAutoFit/>
          </a:bodyPr>
          <a:lstStyle/>
          <a:p>
            <a:pPr algn="just">
              <a:lnSpc>
                <a:spcPts val="3337"/>
              </a:lnSpc>
            </a:pPr>
            <a:r>
              <a:rPr lang="en-US" sz="2384">
                <a:solidFill>
                  <a:srgbClr val="720909"/>
                </a:solidFill>
                <a:latin typeface="Canva Sans"/>
              </a:rPr>
              <a:t>Hipotesis 6</a:t>
            </a:r>
          </a:p>
          <a:p>
            <a:pPr algn="just">
              <a:lnSpc>
                <a:spcPts val="3337"/>
              </a:lnSpc>
            </a:pPr>
            <a:r>
              <a:rPr lang="en-US" sz="2384">
                <a:solidFill>
                  <a:srgbClr val="720909"/>
                </a:solidFill>
                <a:latin typeface="Canva Sans"/>
              </a:rPr>
              <a:t>#H0= Tidak ada perbedaan signifikan antara berapa lama kamu menempuh di perjalanan dan berapa jarak tempuh menggunakan kendaraan per hari.</a:t>
            </a:r>
          </a:p>
          <a:p>
            <a:pPr algn="just">
              <a:lnSpc>
                <a:spcPts val="3337"/>
              </a:lnSpc>
            </a:pPr>
            <a:r>
              <a:rPr lang="en-US" sz="2384">
                <a:solidFill>
                  <a:srgbClr val="720909"/>
                </a:solidFill>
                <a:latin typeface="Canva Sans"/>
              </a:rPr>
              <a:t>#Ha= ada perbedaan signifikan antara berapa lama kamu menempuh di perjalanan dan berapa jarak tempuh menggunakan kendaraan per hari.</a:t>
            </a:r>
          </a:p>
          <a:p>
            <a:pPr algn="just">
              <a:lnSpc>
                <a:spcPts val="3337"/>
              </a:lnSpc>
            </a:pPr>
            <a:endParaRPr lang="en-US" sz="2384">
              <a:solidFill>
                <a:srgbClr val="720909"/>
              </a:solidFill>
              <a:latin typeface="Canva Sans"/>
            </a:endParaRPr>
          </a:p>
          <a:p>
            <a:pPr algn="just">
              <a:lnSpc>
                <a:spcPts val="3337"/>
              </a:lnSpc>
            </a:pPr>
            <a:endParaRPr lang="en-US" sz="2384">
              <a:solidFill>
                <a:srgbClr val="720909"/>
              </a:solidFill>
              <a:latin typeface="Canva Sans"/>
            </a:endParaRPr>
          </a:p>
        </p:txBody>
      </p:sp>
      <p:sp>
        <p:nvSpPr>
          <p:cNvPr id="9" name="TextBox 9"/>
          <p:cNvSpPr txBox="1"/>
          <p:nvPr/>
        </p:nvSpPr>
        <p:spPr>
          <a:xfrm>
            <a:off x="278433" y="6411974"/>
            <a:ext cx="10537763" cy="2091069"/>
          </a:xfrm>
          <a:prstGeom prst="rect">
            <a:avLst/>
          </a:prstGeom>
        </p:spPr>
        <p:txBody>
          <a:bodyPr lIns="0" tIns="0" rIns="0" bIns="0" rtlCol="0" anchor="t">
            <a:spAutoFit/>
          </a:bodyPr>
          <a:lstStyle/>
          <a:p>
            <a:pPr algn="just">
              <a:lnSpc>
                <a:spcPts val="3337"/>
              </a:lnSpc>
            </a:pPr>
            <a:r>
              <a:rPr lang="en-US" sz="2384">
                <a:solidFill>
                  <a:srgbClr val="720909"/>
                </a:solidFill>
                <a:latin typeface="Canva Sans"/>
              </a:rPr>
              <a:t>Dalam uji ini, p-value yang diperoleh adalah 4.307e-05. Karena p-value sangat kecil (kurang dari tingkat signifikansi yang umumnya digunakan, seperti 0.05), kita dapat menolak hipotesis nol. Artinya, terdapat perbedaan signifikan antara berapa lama kamu menempuh di perjalanan dan berapa jarak tempuh menggunakan kendaraan per hari.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6066167" y="8614566"/>
            <a:ext cx="4443665" cy="3344868"/>
          </a:xfrm>
          <a:prstGeom prst="rect">
            <a:avLst/>
          </a:prstGeom>
        </p:spPr>
      </p:pic>
      <p:sp>
        <p:nvSpPr>
          <p:cNvPr id="3" name="TextBox 3"/>
          <p:cNvSpPr txBox="1"/>
          <p:nvPr/>
        </p:nvSpPr>
        <p:spPr>
          <a:xfrm>
            <a:off x="445318" y="2306117"/>
            <a:ext cx="17397364" cy="6952183"/>
          </a:xfrm>
          <a:prstGeom prst="rect">
            <a:avLst/>
          </a:prstGeom>
        </p:spPr>
        <p:txBody>
          <a:bodyPr lIns="0" tIns="0" rIns="0" bIns="0" rtlCol="0" anchor="t">
            <a:spAutoFit/>
          </a:bodyPr>
          <a:lstStyle/>
          <a:p>
            <a:pPr algn="just">
              <a:lnSpc>
                <a:spcPts val="4258"/>
              </a:lnSpc>
            </a:pPr>
            <a:r>
              <a:rPr lang="en-US" sz="3042">
                <a:solidFill>
                  <a:srgbClr val="000000"/>
                </a:solidFill>
                <a:latin typeface="Poppins Italics"/>
              </a:rPr>
              <a:t>1. Penelitian ini bertujuan untuk mengetahui Jenis kelamin apa yang paling sering menggunakan kendaraan pribadi/transportasi dalam kalangan mahasiswa UMN.</a:t>
            </a:r>
          </a:p>
          <a:p>
            <a:pPr algn="just">
              <a:lnSpc>
                <a:spcPts val="4258"/>
              </a:lnSpc>
            </a:pPr>
            <a:r>
              <a:rPr lang="en-US" sz="3042">
                <a:solidFill>
                  <a:srgbClr val="000000"/>
                </a:solidFill>
                <a:latin typeface="Poppins Italics"/>
              </a:rPr>
              <a:t>2. Penelitian ini bertujuan untuk mengetahui rata-rata umur yang paling banyak menggunakan kendaraan pribadi.transportasi dalam kalangan mahasiswa UMN.</a:t>
            </a:r>
          </a:p>
          <a:p>
            <a:pPr algn="just">
              <a:lnSpc>
                <a:spcPts val="4258"/>
              </a:lnSpc>
            </a:pPr>
            <a:r>
              <a:rPr lang="en-US" sz="3042">
                <a:solidFill>
                  <a:srgbClr val="000000"/>
                </a:solidFill>
                <a:latin typeface="Poppins Italics"/>
              </a:rPr>
              <a:t>3. Penelitian ini bertujuan untuk mengetahui jenis kelamin apa yang paling sering menggunakan pertalite.</a:t>
            </a:r>
          </a:p>
          <a:p>
            <a:pPr algn="just">
              <a:lnSpc>
                <a:spcPts val="4258"/>
              </a:lnSpc>
            </a:pPr>
            <a:r>
              <a:rPr lang="en-US" sz="3042">
                <a:solidFill>
                  <a:srgbClr val="000000"/>
                </a:solidFill>
                <a:latin typeface="Poppins Italics"/>
              </a:rPr>
              <a:t>4.Penelitian ini bertujuan untuk mengetahui perbedaan antara berapa lama kamu menempuh di perjalanan dan seberapa sering anda menggunakan pertalite.</a:t>
            </a:r>
          </a:p>
          <a:p>
            <a:pPr algn="just">
              <a:lnSpc>
                <a:spcPts val="4258"/>
              </a:lnSpc>
            </a:pPr>
            <a:r>
              <a:rPr lang="en-US" sz="3042">
                <a:solidFill>
                  <a:srgbClr val="000000"/>
                </a:solidFill>
                <a:latin typeface="Poppins Italics"/>
              </a:rPr>
              <a:t>5. Penelitian ini bertujuan untuk mengetahui relasi antara data Berapa lama kamu menempuh di perjalanan dan Berapa jarak tempuh menggunakan kendaraan per hari.</a:t>
            </a:r>
          </a:p>
          <a:p>
            <a:pPr algn="just">
              <a:lnSpc>
                <a:spcPts val="4258"/>
              </a:lnSpc>
            </a:pPr>
            <a:r>
              <a:rPr lang="en-US" sz="3042">
                <a:solidFill>
                  <a:srgbClr val="000000"/>
                </a:solidFill>
                <a:latin typeface="Poppins Italics"/>
              </a:rPr>
              <a:t>6. Penelitian ini bertujuan untuk mengetahui perbedaan antara berapa lama kamu menempuh di perjalanan dan berapa jarak tempuh menggunakan kendaraan per hari</a:t>
            </a:r>
          </a:p>
          <a:p>
            <a:pPr algn="just">
              <a:lnSpc>
                <a:spcPts val="4258"/>
              </a:lnSpc>
            </a:pPr>
            <a:endParaRPr lang="en-US" sz="3042">
              <a:solidFill>
                <a:srgbClr val="000000"/>
              </a:solidFill>
              <a:latin typeface="Poppins Italics"/>
            </a:endParaRPr>
          </a:p>
        </p:txBody>
      </p:sp>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266428" y="420875"/>
            <a:ext cx="14538595"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Tujuan Penelitian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6066167" y="8614566"/>
            <a:ext cx="4443665" cy="3344868"/>
          </a:xfrm>
          <a:prstGeom prst="rect">
            <a:avLst/>
          </a:prstGeom>
        </p:spPr>
      </p:pic>
      <p:grpSp>
        <p:nvGrpSpPr>
          <p:cNvPr id="3" name="Group 3"/>
          <p:cNvGrpSpPr/>
          <p:nvPr/>
        </p:nvGrpSpPr>
        <p:grpSpPr>
          <a:xfrm>
            <a:off x="-514350" y="-1081940"/>
            <a:ext cx="23199092" cy="3086100"/>
            <a:chOff x="0" y="0"/>
            <a:chExt cx="6110049" cy="812800"/>
          </a:xfrm>
        </p:grpSpPr>
        <p:sp>
          <p:nvSpPr>
            <p:cNvPr id="4" name="Freeform 4"/>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82044" y="416834"/>
            <a:ext cx="17169549" cy="611866"/>
          </a:xfrm>
          <a:prstGeom prst="rect">
            <a:avLst/>
          </a:prstGeom>
        </p:spPr>
        <p:txBody>
          <a:bodyPr lIns="0" tIns="0" rIns="0" bIns="0" rtlCol="0" anchor="t">
            <a:spAutoFit/>
          </a:bodyPr>
          <a:lstStyle/>
          <a:p>
            <a:pPr>
              <a:lnSpc>
                <a:spcPts val="4641"/>
              </a:lnSpc>
            </a:pPr>
            <a:r>
              <a:rPr lang="en-US" sz="4688">
                <a:solidFill>
                  <a:srgbClr val="720909"/>
                </a:solidFill>
                <a:latin typeface="Hammersmith One"/>
              </a:rPr>
              <a:t>Kesimpulan dan Saran</a:t>
            </a:r>
          </a:p>
        </p:txBody>
      </p:sp>
      <p:sp>
        <p:nvSpPr>
          <p:cNvPr id="7" name="TextBox 7"/>
          <p:cNvSpPr txBox="1"/>
          <p:nvPr/>
        </p:nvSpPr>
        <p:spPr>
          <a:xfrm>
            <a:off x="880499" y="2671635"/>
            <a:ext cx="15847006" cy="6711315"/>
          </a:xfrm>
          <a:prstGeom prst="rect">
            <a:avLst/>
          </a:prstGeom>
        </p:spPr>
        <p:txBody>
          <a:bodyPr lIns="0" tIns="0" rIns="0" bIns="0" rtlCol="0" anchor="t">
            <a:spAutoFit/>
          </a:bodyPr>
          <a:lstStyle/>
          <a:p>
            <a:pPr algn="just">
              <a:lnSpc>
                <a:spcPts val="3359"/>
              </a:lnSpc>
            </a:pPr>
            <a:r>
              <a:rPr lang="en-US" sz="2400">
                <a:solidFill>
                  <a:srgbClr val="000000"/>
                </a:solidFill>
                <a:latin typeface="Poppins Italics"/>
              </a:rPr>
              <a:t>Berdasarkan hasil penelitian , Penulis dapat menarik kesimpulan sebagai berikut:</a:t>
            </a:r>
          </a:p>
          <a:p>
            <a:pPr marL="518160" lvl="1" indent="-259080" algn="just">
              <a:lnSpc>
                <a:spcPts val="3359"/>
              </a:lnSpc>
              <a:buFont typeface="Arial"/>
              <a:buChar char="•"/>
            </a:pPr>
            <a:r>
              <a:rPr lang="en-US" sz="2400">
                <a:solidFill>
                  <a:srgbClr val="000000"/>
                </a:solidFill>
                <a:latin typeface="Poppins Italics"/>
              </a:rPr>
              <a:t>Hasil pengujian hipotesis menunjukan rata-rata pria lebih tinggi atau lebih banyak dibandingkan dengan rata-rata wanita yang memiliki kendaraan atau menggunakan transportasi.</a:t>
            </a:r>
          </a:p>
          <a:p>
            <a:pPr marL="518160" lvl="1" indent="-259080" algn="just">
              <a:lnSpc>
                <a:spcPts val="3359"/>
              </a:lnSpc>
              <a:buFont typeface="Arial"/>
              <a:buChar char="•"/>
            </a:pPr>
            <a:r>
              <a:rPr lang="en-US" sz="2400">
                <a:solidFill>
                  <a:srgbClr val="000000"/>
                </a:solidFill>
                <a:latin typeface="Poppins Italics"/>
              </a:rPr>
              <a:t>Hasil pengujian hipotesis menunjukan perbedaan yang signifikan rata-rata usia kelompok yang memiliki kendaraan atau menggunakan transportasi (data21kebawah) secara signifikan lebih tinggi dibandingkan dengan kelompok yang tidak memiliki kendaraan atau menggunakan transportasi (data21keatas).</a:t>
            </a:r>
          </a:p>
          <a:p>
            <a:pPr marL="518160" lvl="1" indent="-259080" algn="just">
              <a:lnSpc>
                <a:spcPts val="3359"/>
              </a:lnSpc>
              <a:buFont typeface="Arial"/>
              <a:buChar char="•"/>
            </a:pPr>
            <a:r>
              <a:rPr lang="en-US" sz="2400">
                <a:solidFill>
                  <a:srgbClr val="000000"/>
                </a:solidFill>
                <a:latin typeface="Poppins Italics"/>
              </a:rPr>
              <a:t>Hasil pengujian hipotesis menunjukan rata-rata pengisian Pertalite pada kelompok pria secara signifikan lebih rendah daripada rata-rata pengisian Pertalite pada kelompok wanita. </a:t>
            </a:r>
          </a:p>
          <a:p>
            <a:pPr marL="518160" lvl="1" indent="-259080" algn="just">
              <a:lnSpc>
                <a:spcPts val="3359"/>
              </a:lnSpc>
              <a:buFont typeface="Arial"/>
              <a:buChar char="•"/>
            </a:pPr>
            <a:r>
              <a:rPr lang="en-US" sz="2400">
                <a:solidFill>
                  <a:srgbClr val="000000"/>
                </a:solidFill>
                <a:latin typeface="Poppins Italics"/>
              </a:rPr>
              <a:t>Hasil pengujian hipotesis menunjukan ada perbedaan signifikan antara data berapa lama kamu menempuh di perjalanan dan seberapa sering anda menggunakan pertalite</a:t>
            </a:r>
          </a:p>
          <a:p>
            <a:pPr marL="518160" lvl="1" indent="-259080" algn="just">
              <a:lnSpc>
                <a:spcPts val="3359"/>
              </a:lnSpc>
              <a:buFont typeface="Arial"/>
              <a:buChar char="•"/>
            </a:pPr>
            <a:r>
              <a:rPr lang="en-US" sz="2400">
                <a:solidFill>
                  <a:srgbClr val="000000"/>
                </a:solidFill>
                <a:latin typeface="Poppins Italics"/>
              </a:rPr>
              <a:t>Hasil pengujian hipotesis menunjukkan tidak ada relasi yang kuat antara data Berapa lama kamu menempuh di perjalanan dan Berapa jarak tempuh menggunakan kendaraan per hari.</a:t>
            </a:r>
          </a:p>
          <a:p>
            <a:pPr marL="518160" lvl="1" indent="-259080" algn="just">
              <a:lnSpc>
                <a:spcPts val="3359"/>
              </a:lnSpc>
              <a:buFont typeface="Arial"/>
              <a:buChar char="•"/>
            </a:pPr>
            <a:r>
              <a:rPr lang="en-US" sz="2400">
                <a:solidFill>
                  <a:srgbClr val="000000"/>
                </a:solidFill>
                <a:latin typeface="Poppins Italics"/>
              </a:rPr>
              <a:t>Hasil pengujian hipotesis menunjukan terdapat perbedaan signifikan antara berapa lama kamu menempuh di perjalanan dan berapa jarak tempuh menggunakan kendaraan per hari.</a:t>
            </a:r>
          </a:p>
          <a:p>
            <a:pPr algn="just">
              <a:lnSpc>
                <a:spcPts val="3359"/>
              </a:lnSpc>
            </a:pPr>
            <a:endParaRPr lang="en-US" sz="2400">
              <a:solidFill>
                <a:srgbClr val="000000"/>
              </a:solidFill>
              <a:latin typeface="Poppins Italics"/>
            </a:endParaRPr>
          </a:p>
        </p:txBody>
      </p:sp>
      <p:sp>
        <p:nvSpPr>
          <p:cNvPr id="8" name="TextBox 8"/>
          <p:cNvSpPr txBox="1"/>
          <p:nvPr/>
        </p:nvSpPr>
        <p:spPr>
          <a:xfrm>
            <a:off x="382044" y="1102208"/>
            <a:ext cx="15847006" cy="506723"/>
          </a:xfrm>
          <a:prstGeom prst="rect">
            <a:avLst/>
          </a:prstGeom>
        </p:spPr>
        <p:txBody>
          <a:bodyPr lIns="0" tIns="0" rIns="0" bIns="0" rtlCol="0" anchor="t">
            <a:spAutoFit/>
          </a:bodyPr>
          <a:lstStyle/>
          <a:p>
            <a:pPr algn="just">
              <a:lnSpc>
                <a:spcPts val="4006"/>
              </a:lnSpc>
            </a:pPr>
            <a:r>
              <a:rPr lang="en-US" sz="2862">
                <a:solidFill>
                  <a:srgbClr val="000000"/>
                </a:solidFill>
                <a:latin typeface="Poppins Italics"/>
              </a:rPr>
              <a:t>Kesimpulan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726463" flipH="1" flipV="1">
            <a:off x="-3736200" y="-4362426"/>
            <a:ext cx="16425903" cy="1334978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5403232" y="6146757"/>
            <a:ext cx="1856068" cy="399055"/>
          </a:xfrm>
          <a:prstGeom prst="rect">
            <a:avLst/>
          </a:prstGeom>
        </p:spPr>
      </p:pic>
      <p:sp>
        <p:nvSpPr>
          <p:cNvPr id="4" name="TextBox 4"/>
          <p:cNvSpPr txBox="1"/>
          <p:nvPr/>
        </p:nvSpPr>
        <p:spPr>
          <a:xfrm>
            <a:off x="7673538" y="4584409"/>
            <a:ext cx="9585762" cy="1562198"/>
          </a:xfrm>
          <a:prstGeom prst="rect">
            <a:avLst/>
          </a:prstGeom>
        </p:spPr>
        <p:txBody>
          <a:bodyPr lIns="0" tIns="0" rIns="0" bIns="0" rtlCol="0" anchor="t">
            <a:spAutoFit/>
          </a:bodyPr>
          <a:lstStyle/>
          <a:p>
            <a:pPr algn="r">
              <a:lnSpc>
                <a:spcPts val="11722"/>
              </a:lnSpc>
            </a:pPr>
            <a:r>
              <a:rPr lang="en-US" sz="11841">
                <a:solidFill>
                  <a:srgbClr val="000000"/>
                </a:solidFill>
                <a:latin typeface="Hammersmith One"/>
              </a:rPr>
              <a:t>Thank You</a:t>
            </a:r>
          </a:p>
        </p:txBody>
      </p:sp>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5400000" flipV="1">
            <a:off x="16556025" y="9158997"/>
            <a:ext cx="4443665" cy="33448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2484197"/>
            <a:ext cx="18288000" cy="7327871"/>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flipH="1" flipV="1">
            <a:off x="16066167" y="8614566"/>
            <a:ext cx="4443665" cy="3344868"/>
          </a:xfrm>
          <a:prstGeom prst="rect">
            <a:avLst/>
          </a:prstGeom>
        </p:spPr>
      </p:pic>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0"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Instrumen Penelitian</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Hasil Survei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2541702"/>
            <a:ext cx="18288000" cy="7479539"/>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flipH="1" flipV="1">
            <a:off x="16066167" y="8614566"/>
            <a:ext cx="4443665" cy="3344868"/>
          </a:xfrm>
          <a:prstGeom prst="rect">
            <a:avLst/>
          </a:prstGeom>
        </p:spPr>
      </p:pic>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0"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Instrumen Penelitian</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Hasil Survei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78433" y="2249991"/>
            <a:ext cx="17731133" cy="8037009"/>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flipH="1" flipV="1">
            <a:off x="16066167" y="8614566"/>
            <a:ext cx="4443665" cy="3344868"/>
          </a:xfrm>
          <a:prstGeom prst="rect">
            <a:avLst/>
          </a:prstGeom>
        </p:spPr>
      </p:pic>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0"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Instrumen Penelitian</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Hasil Survei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2432236"/>
            <a:ext cx="18288000" cy="7516496"/>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flipH="1" flipV="1">
            <a:off x="16066167" y="8614566"/>
            <a:ext cx="4443665" cy="3344868"/>
          </a:xfrm>
          <a:prstGeom prst="rect">
            <a:avLst/>
          </a:prstGeom>
        </p:spPr>
      </p:pic>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0"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Instrumen Penelitian</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Hasil Survei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2507991"/>
            <a:ext cx="18288000" cy="7388009"/>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flipH="1" flipV="1">
            <a:off x="16066167" y="8614566"/>
            <a:ext cx="4443665" cy="3344868"/>
          </a:xfrm>
          <a:prstGeom prst="rect">
            <a:avLst/>
          </a:prstGeom>
        </p:spPr>
      </p:pic>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0"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Instrumen Penelitian</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Hasil Survei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78433" y="2532466"/>
            <a:ext cx="17731133" cy="7318274"/>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flipH="1" flipV="1">
            <a:off x="16066167" y="8614566"/>
            <a:ext cx="4443665" cy="3344868"/>
          </a:xfrm>
          <a:prstGeom prst="rect">
            <a:avLst/>
          </a:prstGeom>
        </p:spPr>
      </p:pic>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0"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Instrumen Penelitian</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Hasil Survei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2604375"/>
            <a:ext cx="18121116" cy="7223249"/>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flipH="1" flipV="1">
            <a:off x="16066167" y="8614566"/>
            <a:ext cx="4443665" cy="3344868"/>
          </a:xfrm>
          <a:prstGeom prst="rect">
            <a:avLst/>
          </a:prstGeom>
        </p:spPr>
      </p:pic>
      <p:grpSp>
        <p:nvGrpSpPr>
          <p:cNvPr id="4" name="Group 4"/>
          <p:cNvGrpSpPr/>
          <p:nvPr/>
        </p:nvGrpSpPr>
        <p:grpSpPr>
          <a:xfrm>
            <a:off x="-514350" y="-1081940"/>
            <a:ext cx="23199092" cy="3086100"/>
            <a:chOff x="0" y="0"/>
            <a:chExt cx="6110049" cy="812800"/>
          </a:xfrm>
        </p:grpSpPr>
        <p:sp>
          <p:nvSpPr>
            <p:cNvPr id="5" name="Freeform 5"/>
            <p:cNvSpPr/>
            <p:nvPr/>
          </p:nvSpPr>
          <p:spPr>
            <a:xfrm>
              <a:off x="0" y="0"/>
              <a:ext cx="6110049" cy="812800"/>
            </a:xfrm>
            <a:custGeom>
              <a:avLst/>
              <a:gdLst/>
              <a:ahLst/>
              <a:cxnLst/>
              <a:rect l="l" t="t" r="r" b="b"/>
              <a:pathLst>
                <a:path w="6110049" h="812800">
                  <a:moveTo>
                    <a:pt x="0" y="0"/>
                  </a:moveTo>
                  <a:lnTo>
                    <a:pt x="6110049" y="0"/>
                  </a:lnTo>
                  <a:lnTo>
                    <a:pt x="6110049" y="812800"/>
                  </a:lnTo>
                  <a:lnTo>
                    <a:pt x="0" y="812800"/>
                  </a:lnTo>
                  <a:close/>
                </a:path>
              </a:pathLst>
            </a:custGeom>
            <a:solidFill>
              <a:srgbClr val="E8CA5E"/>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0" y="228600"/>
            <a:ext cx="17731133" cy="1444251"/>
          </a:xfrm>
          <a:prstGeom prst="rect">
            <a:avLst/>
          </a:prstGeom>
        </p:spPr>
        <p:txBody>
          <a:bodyPr lIns="0" tIns="0" rIns="0" bIns="0" rtlCol="0" anchor="t">
            <a:spAutoFit/>
          </a:bodyPr>
          <a:lstStyle/>
          <a:p>
            <a:pPr>
              <a:lnSpc>
                <a:spcPts val="10891"/>
              </a:lnSpc>
            </a:pPr>
            <a:r>
              <a:rPr lang="en-US" sz="11001">
                <a:solidFill>
                  <a:srgbClr val="720909"/>
                </a:solidFill>
                <a:latin typeface="Hammersmith One"/>
              </a:rPr>
              <a:t>Instrumen Penelitian</a:t>
            </a:r>
          </a:p>
        </p:txBody>
      </p:sp>
      <p:sp>
        <p:nvSpPr>
          <p:cNvPr id="8" name="TextBox 8"/>
          <p:cNvSpPr txBox="1"/>
          <p:nvPr/>
        </p:nvSpPr>
        <p:spPr>
          <a:xfrm>
            <a:off x="166884" y="1341279"/>
            <a:ext cx="17397364" cy="567893"/>
          </a:xfrm>
          <a:prstGeom prst="rect">
            <a:avLst/>
          </a:prstGeom>
        </p:spPr>
        <p:txBody>
          <a:bodyPr lIns="0" tIns="0" rIns="0" bIns="0" rtlCol="0" anchor="t">
            <a:spAutoFit/>
          </a:bodyPr>
          <a:lstStyle/>
          <a:p>
            <a:pPr algn="just">
              <a:lnSpc>
                <a:spcPts val="4398"/>
              </a:lnSpc>
            </a:pPr>
            <a:r>
              <a:rPr lang="en-US" sz="3142">
                <a:solidFill>
                  <a:srgbClr val="000000"/>
                </a:solidFill>
                <a:latin typeface="Poppins Italics"/>
              </a:rPr>
              <a:t>Hasil Survei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1102</Words>
  <Application>Microsoft Office PowerPoint</Application>
  <PresentationFormat>Custom</PresentationFormat>
  <Paragraphs>74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Hammersmith One</vt:lpstr>
      <vt:lpstr>Poppins Italics</vt:lpstr>
      <vt:lpstr>Calibri</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PENGGUNAAN KENDARAAN/TRANSPORTASI DI KALANGAN MAHASISWA UMN</dc:title>
  <cp:lastModifiedBy>Calista</cp:lastModifiedBy>
  <cp:revision>2</cp:revision>
  <dcterms:created xsi:type="dcterms:W3CDTF">2006-08-16T00:00:00Z</dcterms:created>
  <dcterms:modified xsi:type="dcterms:W3CDTF">2023-05-28T15:45:19Z</dcterms:modified>
  <dc:identifier>DAFkFCBeFp8</dc:identifier>
</cp:coreProperties>
</file>