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FFFFFF"/>
    <a:srgbClr val="AEB0AF"/>
    <a:srgbClr val="CEC7C1"/>
    <a:srgbClr val="8C8D90"/>
    <a:srgbClr val="D25350"/>
    <a:srgbClr val="808184"/>
    <a:srgbClr val="75767A"/>
    <a:srgbClr val="4E4F54"/>
    <a:srgbClr val="848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F3387-AF47-7947-858A-AAA178061B7A}" v="60" dt="2022-11-18T18:24:42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5161" autoAdjust="0"/>
  </p:normalViewPr>
  <p:slideViewPr>
    <p:cSldViewPr snapToGrid="0" showGuide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11/18/22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11/18/22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CA792B-F3C6-440D-9FAF-B0D8AC4C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6472945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11F93-34D4-49C9-8A88-C4DDE1F1E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EEDC71-13B7-4B76-A967-98C8665C4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86525"/>
            <a:ext cx="1088136" cy="261860"/>
          </a:xfrm>
          <a:prstGeom prst="rect">
            <a:avLst/>
          </a:prstGeom>
        </p:spPr>
      </p:pic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690CFA-BCE4-4BCB-BADE-0862029B1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816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3916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30537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04922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2498" y="969264"/>
            <a:ext cx="2879502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3193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69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736" r:id="rId4"/>
    <p:sldLayoutId id="2147483663" r:id="rId5"/>
    <p:sldLayoutId id="2147483685" r:id="rId6"/>
    <p:sldLayoutId id="2147483750" r:id="rId7"/>
    <p:sldLayoutId id="2147483755" r:id="rId8"/>
    <p:sldLayoutId id="2147483754" r:id="rId9"/>
    <p:sldLayoutId id="2147483667" r:id="rId10"/>
    <p:sldLayoutId id="2147483725" r:id="rId11"/>
    <p:sldLayoutId id="2147483756" r:id="rId12"/>
    <p:sldLayoutId id="2147483678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00C1-4BD0-4441-9F02-CABA00D2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/>
              <a:t>SIESTA Initialization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2E8D-8CA8-4596-914D-BD6FE6956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Cianciosa</a:t>
            </a:r>
          </a:p>
          <a:p>
            <a:r>
              <a:rPr lang="en-US" dirty="0"/>
              <a:t>11/18/2022</a:t>
            </a:r>
          </a:p>
        </p:txBody>
      </p:sp>
    </p:spTree>
    <p:extLst>
      <p:ext uri="{BB962C8B-B14F-4D97-AF65-F5344CB8AC3E}">
        <p14:creationId xmlns:p14="http://schemas.microsoft.com/office/powerpoint/2010/main" val="171318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4757-5B33-E2AC-B7F8-7A3F5D21C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VMEC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6016A-A4D0-6D28-D4D9-EE31533F3C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 : 0 → </a:t>
            </a:r>
            <a:r>
              <a:rPr lang="en-US" dirty="0" err="1"/>
              <a:t>mpol</a:t>
            </a:r>
            <a:r>
              <a:rPr lang="en-US" dirty="0"/>
              <a:t> – 1</a:t>
            </a:r>
          </a:p>
          <a:p>
            <a:r>
              <a:rPr lang="en-US" dirty="0"/>
              <a:t>n : -</a:t>
            </a:r>
            <a:r>
              <a:rPr lang="en-US" dirty="0" err="1"/>
              <a:t>ntor</a:t>
            </a:r>
            <a:r>
              <a:rPr lang="en-US" dirty="0"/>
              <a:t> → </a:t>
            </a:r>
            <a:r>
              <a:rPr lang="en-US" dirty="0" err="1"/>
              <a:t>ntor</a:t>
            </a:r>
            <a:endParaRPr lang="en-US" dirty="0"/>
          </a:p>
          <a:p>
            <a:r>
              <a:rPr lang="en-US" dirty="0"/>
              <a:t>Current and pressure profiles are fixed.</a:t>
            </a:r>
          </a:p>
          <a:p>
            <a:r>
              <a:rPr lang="en-US" dirty="0"/>
              <a:t>Stellarator Symmetric</a:t>
            </a:r>
          </a:p>
          <a:p>
            <a:pPr lvl="1"/>
            <a:r>
              <a:rPr lang="en-US" dirty="0" err="1"/>
              <a:t>rmnc</a:t>
            </a:r>
            <a:r>
              <a:rPr lang="en-US" dirty="0"/>
              <a:t> Radial flux surface coefficients (Full Grid).</a:t>
            </a:r>
          </a:p>
          <a:p>
            <a:pPr lvl="1"/>
            <a:r>
              <a:rPr lang="en-US" dirty="0" err="1"/>
              <a:t>zmns</a:t>
            </a:r>
            <a:r>
              <a:rPr lang="en-US" dirty="0"/>
              <a:t> Vertical flux surface coefficients (Full Grid).</a:t>
            </a:r>
          </a:p>
          <a:p>
            <a:pPr lvl="1"/>
            <a:r>
              <a:rPr lang="en-US" dirty="0" err="1"/>
              <a:t>lmns</a:t>
            </a:r>
            <a:r>
              <a:rPr lang="en-US" dirty="0"/>
              <a:t> Field line angle (Full Grid).</a:t>
            </a:r>
          </a:p>
          <a:p>
            <a:r>
              <a:rPr lang="en-US" dirty="0"/>
              <a:t>Stellarator Asymmetric</a:t>
            </a:r>
          </a:p>
          <a:p>
            <a:pPr lvl="1"/>
            <a:r>
              <a:rPr lang="en-US" dirty="0" err="1"/>
              <a:t>rmns</a:t>
            </a:r>
            <a:endParaRPr lang="en-US" dirty="0"/>
          </a:p>
          <a:p>
            <a:pPr lvl="1"/>
            <a:r>
              <a:rPr lang="en-US" dirty="0" err="1"/>
              <a:t>zmnc</a:t>
            </a:r>
            <a:endParaRPr lang="en-US" dirty="0"/>
          </a:p>
          <a:p>
            <a:pPr lvl="1"/>
            <a:r>
              <a:rPr lang="en-US" dirty="0" err="1"/>
              <a:t>lmnc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906B32-541C-DB5A-A715-B0EC7A8B6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SIESTA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86A685-29C8-1C78-7ADF-36D467ECBF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 : 0 → </a:t>
            </a:r>
            <a:r>
              <a:rPr lang="en-US" dirty="0" err="1"/>
              <a:t>mpolin</a:t>
            </a:r>
            <a:endParaRPr lang="en-US" dirty="0"/>
          </a:p>
          <a:p>
            <a:r>
              <a:rPr lang="en-US" dirty="0"/>
              <a:t>n : -</a:t>
            </a:r>
            <a:r>
              <a:rPr lang="en-US" dirty="0" err="1"/>
              <a:t>ntorin</a:t>
            </a:r>
            <a:r>
              <a:rPr lang="en-US" dirty="0"/>
              <a:t> → </a:t>
            </a:r>
            <a:r>
              <a:rPr lang="en-US" dirty="0" err="1"/>
              <a:t>ntorin</a:t>
            </a:r>
            <a:endParaRPr lang="en-US" dirty="0"/>
          </a:p>
          <a:p>
            <a:r>
              <a:rPr lang="en-US" dirty="0"/>
              <a:t>Computational grid is fixed.</a:t>
            </a:r>
          </a:p>
          <a:p>
            <a:r>
              <a:rPr lang="en-US" dirty="0"/>
              <a:t>Stellarator Symmetric</a:t>
            </a:r>
          </a:p>
          <a:p>
            <a:pPr lvl="1"/>
            <a:r>
              <a:rPr lang="en-US" dirty="0" err="1"/>
              <a:t>jpresch_m_n_r</a:t>
            </a:r>
            <a:r>
              <a:rPr lang="en-US" dirty="0"/>
              <a:t>_ Jacobian ⨉ Pressure (Half Grid)</a:t>
            </a:r>
          </a:p>
          <a:p>
            <a:pPr lvl="1"/>
            <a:r>
              <a:rPr lang="en-US" dirty="0" err="1"/>
              <a:t>JBsupssh_m_n_r</a:t>
            </a:r>
            <a:r>
              <a:rPr lang="en-US" dirty="0"/>
              <a:t>_ Jacobian ⨉ B</a:t>
            </a:r>
            <a:r>
              <a:rPr lang="en-US" baseline="30000" dirty="0"/>
              <a:t>s</a:t>
            </a:r>
            <a:r>
              <a:rPr lang="en-US" dirty="0"/>
              <a:t> (Half Grid)</a:t>
            </a:r>
          </a:p>
          <a:p>
            <a:pPr lvl="1"/>
            <a:r>
              <a:rPr lang="en-US" dirty="0" err="1"/>
              <a:t>JBsupuch_m_n_r</a:t>
            </a:r>
            <a:r>
              <a:rPr lang="en-US" dirty="0"/>
              <a:t>_ Jacobian ⨉ B</a:t>
            </a:r>
            <a:r>
              <a:rPr lang="en-US" baseline="30000" dirty="0"/>
              <a:t>u</a:t>
            </a:r>
            <a:r>
              <a:rPr lang="en-US" dirty="0"/>
              <a:t> (Half Grid)</a:t>
            </a:r>
          </a:p>
          <a:p>
            <a:pPr lvl="1"/>
            <a:r>
              <a:rPr lang="en-US" dirty="0" err="1"/>
              <a:t>JBsupuch_m_n_r</a:t>
            </a:r>
            <a:r>
              <a:rPr lang="en-US" dirty="0"/>
              <a:t>_ Jacobian ⨉ </a:t>
            </a:r>
            <a:r>
              <a:rPr lang="en-US" dirty="0" err="1"/>
              <a:t>B</a:t>
            </a:r>
            <a:r>
              <a:rPr lang="en-US" baseline="30000" dirty="0" err="1"/>
              <a:t>v</a:t>
            </a:r>
            <a:r>
              <a:rPr lang="en-US" dirty="0"/>
              <a:t> (Half Grid)</a:t>
            </a:r>
          </a:p>
          <a:p>
            <a:r>
              <a:rPr lang="en-US" dirty="0"/>
              <a:t>Stellarator Asymmetric</a:t>
            </a:r>
          </a:p>
          <a:p>
            <a:pPr lvl="1"/>
            <a:r>
              <a:rPr lang="en-US" dirty="0" err="1"/>
              <a:t>jpressh_m_n_r</a:t>
            </a:r>
            <a:r>
              <a:rPr lang="en-US" dirty="0"/>
              <a:t>_</a:t>
            </a:r>
          </a:p>
          <a:p>
            <a:pPr lvl="1"/>
            <a:r>
              <a:rPr lang="en-US" dirty="0" err="1"/>
              <a:t>JBsupsch_m_n_r</a:t>
            </a:r>
            <a:r>
              <a:rPr lang="en-US" dirty="0"/>
              <a:t>_</a:t>
            </a:r>
          </a:p>
          <a:p>
            <a:pPr lvl="1"/>
            <a:r>
              <a:rPr lang="en-US" dirty="0" err="1"/>
              <a:t>JBsupush_m_n_r</a:t>
            </a:r>
            <a:r>
              <a:rPr lang="en-US" dirty="0"/>
              <a:t>_</a:t>
            </a:r>
          </a:p>
          <a:p>
            <a:pPr lvl="1"/>
            <a:r>
              <a:rPr lang="en-US" dirty="0" err="1"/>
              <a:t>JBsupush_m_n_r</a:t>
            </a:r>
            <a:r>
              <a:rPr lang="en-US" dirty="0"/>
              <a:t>_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D01EE-4BA3-C447-7409-484F63E3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69" y="358971"/>
            <a:ext cx="10332720" cy="424732"/>
          </a:xfrm>
        </p:spPr>
        <p:txBody>
          <a:bodyPr/>
          <a:lstStyle/>
          <a:p>
            <a:r>
              <a:rPr lang="en-US" dirty="0"/>
              <a:t>Working Quantities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949AFB-EABD-2029-ED1C-4B89C2D0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88" y="5627875"/>
            <a:ext cx="4216400" cy="33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6C0679-23E0-D3C3-28FE-69EE6244F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188" y="6052593"/>
            <a:ext cx="914400" cy="17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476BA9-D893-D88A-39C9-20CD9AC80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32" y="6253053"/>
            <a:ext cx="41529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1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AC0B21-A44E-EF7B-9118-DD801F7C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SIESTA initialization Fixed Boundary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1FA599-BBFD-5D6B-B7A5-8847BF50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914400"/>
            <a:ext cx="11430000" cy="5486400"/>
          </a:xfrm>
        </p:spPr>
        <p:txBody>
          <a:bodyPr numCol="3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Setup real space and </a:t>
            </a:r>
            <a:r>
              <a:rPr lang="en-US" sz="1800" dirty="0" err="1"/>
              <a:t>fourier</a:t>
            </a:r>
            <a:r>
              <a:rPr lang="en-US" sz="1800" dirty="0"/>
              <a:t> space grid sizes based on </a:t>
            </a:r>
            <a:r>
              <a:rPr lang="en-US" sz="1800" dirty="0" err="1"/>
              <a:t>nsin</a:t>
            </a:r>
            <a:r>
              <a:rPr lang="en-US" sz="1800" dirty="0"/>
              <a:t>, </a:t>
            </a:r>
            <a:r>
              <a:rPr lang="en-US" sz="1800" dirty="0" err="1"/>
              <a:t>mpolin</a:t>
            </a:r>
            <a:r>
              <a:rPr lang="en-US" sz="1800" dirty="0"/>
              <a:t>, </a:t>
            </a:r>
            <a:r>
              <a:rPr lang="en-US" sz="1800" dirty="0" err="1"/>
              <a:t>ntorin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spline functions of the VMEC </a:t>
            </a:r>
            <a:r>
              <a:rPr lang="en-US" sz="1800" dirty="0" err="1"/>
              <a:t>rmnc</a:t>
            </a:r>
            <a:r>
              <a:rPr lang="en-US" sz="1800" dirty="0"/>
              <a:t>, </a:t>
            </a:r>
            <a:r>
              <a:rPr lang="en-US" sz="1800" dirty="0" err="1"/>
              <a:t>zmns</a:t>
            </a:r>
            <a:r>
              <a:rPr lang="en-US" sz="1800" dirty="0"/>
              <a:t>, </a:t>
            </a:r>
            <a:r>
              <a:rPr lang="en-US" sz="1800" dirty="0" err="1"/>
              <a:t>lmns</a:t>
            </a:r>
            <a:r>
              <a:rPr lang="en-US" sz="1800" dirty="0"/>
              <a:t>, </a:t>
            </a:r>
            <a:r>
              <a:rPr lang="en-US" sz="1800" dirty="0" err="1"/>
              <a:t>currumnc</a:t>
            </a:r>
            <a:r>
              <a:rPr lang="en-US" sz="1800" dirty="0"/>
              <a:t>, </a:t>
            </a:r>
            <a:r>
              <a:rPr lang="en-US" sz="1800" dirty="0" err="1"/>
              <a:t>currvmnc</a:t>
            </a:r>
            <a:r>
              <a:rPr lang="en-US" sz="1800" dirty="0"/>
              <a:t>, phi’, chi’.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Flip sign of n modes.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Interpolate VMEC quantities from VMEC (s) to SIESTA sqrt(s) radial grid.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SIESTA </a:t>
            </a:r>
            <a:r>
              <a:rPr lang="en-US" sz="1400" dirty="0" err="1"/>
              <a:t>presf</a:t>
            </a:r>
            <a:r>
              <a:rPr lang="en-US" sz="1400" dirty="0"/>
              <a:t> = 0 for m != 0, n !=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Load r, </a:t>
            </a:r>
            <a:r>
              <a:rPr lang="en-US" sz="1800" dirty="0" err="1"/>
              <a:t>drdu</a:t>
            </a:r>
            <a:r>
              <a:rPr lang="en-US" sz="1800" dirty="0"/>
              <a:t>, </a:t>
            </a:r>
            <a:r>
              <a:rPr lang="en-US" sz="1800" dirty="0" err="1"/>
              <a:t>drdv</a:t>
            </a:r>
            <a:r>
              <a:rPr lang="en-US" sz="1800" dirty="0"/>
              <a:t>, z, </a:t>
            </a:r>
            <a:r>
              <a:rPr lang="en-US" sz="1800" dirty="0" err="1"/>
              <a:t>dzdu</a:t>
            </a:r>
            <a:r>
              <a:rPr lang="en-US" sz="1800" dirty="0"/>
              <a:t>, </a:t>
            </a:r>
            <a:r>
              <a:rPr lang="en-US" sz="1800" dirty="0" err="1"/>
              <a:t>dzdv</a:t>
            </a:r>
            <a:r>
              <a:rPr lang="en-US" sz="1800" dirty="0"/>
              <a:t> on the real space grid.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Construct Metric coordinate metric elements.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 err="1"/>
              <a:t>A</a:t>
            </a:r>
            <a:r>
              <a:rPr lang="en-US" sz="1400" baseline="-25000" dirty="0" err="1"/>
              <a:t>j</a:t>
            </a:r>
            <a:r>
              <a:rPr lang="en-US" sz="1400" dirty="0"/>
              <a:t>=</a:t>
            </a:r>
            <a:r>
              <a:rPr lang="en-US" sz="1400" dirty="0" err="1"/>
              <a:t>G</a:t>
            </a:r>
            <a:r>
              <a:rPr lang="en-US" sz="1400" baseline="-25000" dirty="0" err="1"/>
              <a:t>ji</a:t>
            </a:r>
            <a:r>
              <a:rPr lang="en-US" sz="1400" dirty="0" err="1"/>
              <a:t>A</a:t>
            </a:r>
            <a:r>
              <a:rPr lang="en-US" sz="1400" baseline="30000" dirty="0" err="1"/>
              <a:t>i</a:t>
            </a:r>
            <a:r>
              <a:rPr lang="en-US" sz="1400" dirty="0"/>
              <a:t>, </a:t>
            </a:r>
            <a:r>
              <a:rPr lang="en-US" sz="1400" dirty="0" err="1"/>
              <a:t>A</a:t>
            </a:r>
            <a:r>
              <a:rPr lang="en-US" sz="1400" baseline="30000" dirty="0" err="1"/>
              <a:t>j</a:t>
            </a:r>
            <a:r>
              <a:rPr lang="en-US" sz="1400" dirty="0"/>
              <a:t>=</a:t>
            </a:r>
            <a:r>
              <a:rPr lang="en-US" sz="1400" dirty="0" err="1"/>
              <a:t>G</a:t>
            </a:r>
            <a:r>
              <a:rPr lang="en-US" sz="1400" baseline="30000" dirty="0" err="1"/>
              <a:t>ji</a:t>
            </a:r>
            <a:r>
              <a:rPr lang="en-US" sz="1400" dirty="0" err="1"/>
              <a:t>A</a:t>
            </a:r>
            <a:r>
              <a:rPr lang="en-US" sz="1400" baseline="-25000" dirty="0" err="1"/>
              <a:t>i</a:t>
            </a:r>
            <a:r>
              <a:rPr lang="en-US" sz="1400" dirty="0"/>
              <a:t>, Sqrt(g)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Initialize solver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Recompute </a:t>
            </a:r>
            <a:r>
              <a:rPr lang="en-US" sz="1800" dirty="0" err="1"/>
              <a:t>lmns</a:t>
            </a:r>
            <a:r>
              <a:rPr lang="en-US" sz="1800" dirty="0"/>
              <a:t> on SIESTA grid.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195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AC0B21-A44E-EF7B-9118-DD801F7C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Recompute lambda on the SIESTA grid.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1FA599-BBFD-5D6B-B7A5-8847BF50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914400"/>
            <a:ext cx="11430000" cy="5486400"/>
          </a:xfrm>
        </p:spPr>
        <p:txBody>
          <a:bodyPr numCol="3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Assume a nested flux surface solution.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There should be no radial currents.</a:t>
            </a:r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In </a:t>
            </a:r>
            <a:r>
              <a:rPr lang="en-US" sz="1400" dirty="0" err="1"/>
              <a:t>fouirer</a:t>
            </a:r>
            <a:r>
              <a:rPr lang="en-US" sz="1400" dirty="0"/>
              <a:t> space this becomes.</a:t>
            </a:r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Magnetic field components are defined in terms of lambda in real space as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Lambda is a sum of the </a:t>
            </a:r>
            <a:r>
              <a:rPr lang="en-US" sz="1800" dirty="0" err="1"/>
              <a:t>fourier</a:t>
            </a:r>
            <a:r>
              <a:rPr lang="en-US" sz="1800" dirty="0"/>
              <a:t> quantities.</a:t>
            </a:r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This is now a linear solve.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A2CB32-4EC2-C117-4E63-E7DACA40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03" y="1878832"/>
            <a:ext cx="3124200" cy="44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118B8D-7D0B-C5BC-0962-3A3DE08E0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03" y="2744600"/>
            <a:ext cx="1930400" cy="21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1D13E8-3B13-87BA-AE4E-8555DE78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203" y="3950469"/>
            <a:ext cx="1447800" cy="116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396D30-F170-FC39-9C65-0FFA9BB17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503" y="5334000"/>
            <a:ext cx="19812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4859A4-8748-F256-3BD5-5DFEFDEA3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855" y="1561290"/>
            <a:ext cx="2946400" cy="939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D6A194-3333-2451-5688-BBE855921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203" y="5115349"/>
            <a:ext cx="762000" cy="177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5F3A9C-8333-4909-9DB9-67AC52C26F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7203" y="3442469"/>
            <a:ext cx="6070600" cy="50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D89D3BA-14B9-55BD-FBCE-DB92F34D8A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7203" y="4287534"/>
            <a:ext cx="7772400" cy="4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8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AC0B21-A44E-EF7B-9118-DD801F7C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SIESTA initialization Fixed Boundary (Continued)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1FA599-BBFD-5D6B-B7A5-8847BF50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914400"/>
            <a:ext cx="11430000" cy="5486400"/>
          </a:xfrm>
        </p:spPr>
        <p:txBody>
          <a:bodyPr numCol="3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9A9B9D"/>
                </a:solidFill>
              </a:rPr>
              <a:t>Setup real space and </a:t>
            </a:r>
            <a:r>
              <a:rPr lang="en-US" sz="1800" dirty="0" err="1">
                <a:solidFill>
                  <a:srgbClr val="9A9B9D"/>
                </a:solidFill>
              </a:rPr>
              <a:t>fourier</a:t>
            </a:r>
            <a:r>
              <a:rPr lang="en-US" sz="1800" dirty="0">
                <a:solidFill>
                  <a:srgbClr val="9A9B9D"/>
                </a:solidFill>
              </a:rPr>
              <a:t> space grid sizes based on </a:t>
            </a:r>
            <a:r>
              <a:rPr lang="en-US" sz="1800" dirty="0" err="1">
                <a:solidFill>
                  <a:srgbClr val="9A9B9D"/>
                </a:solidFill>
              </a:rPr>
              <a:t>nsin</a:t>
            </a:r>
            <a:r>
              <a:rPr lang="en-US" sz="1800" dirty="0">
                <a:solidFill>
                  <a:srgbClr val="9A9B9D"/>
                </a:solidFill>
              </a:rPr>
              <a:t>, </a:t>
            </a:r>
            <a:r>
              <a:rPr lang="en-US" sz="1800" dirty="0" err="1">
                <a:solidFill>
                  <a:srgbClr val="9A9B9D"/>
                </a:solidFill>
              </a:rPr>
              <a:t>mpolin</a:t>
            </a:r>
            <a:r>
              <a:rPr lang="en-US" sz="1800" dirty="0">
                <a:solidFill>
                  <a:srgbClr val="9A9B9D"/>
                </a:solidFill>
              </a:rPr>
              <a:t>, </a:t>
            </a:r>
            <a:r>
              <a:rPr lang="en-US" sz="1800" dirty="0" err="1">
                <a:solidFill>
                  <a:srgbClr val="9A9B9D"/>
                </a:solidFill>
              </a:rPr>
              <a:t>ntorin</a:t>
            </a:r>
            <a:endParaRPr lang="en-US" sz="1800" dirty="0">
              <a:solidFill>
                <a:srgbClr val="9A9B9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9A9B9D"/>
                </a:solidFill>
              </a:rPr>
              <a:t>Create spline functions of the VMEC </a:t>
            </a:r>
            <a:r>
              <a:rPr lang="en-US" sz="1800" dirty="0" err="1">
                <a:solidFill>
                  <a:srgbClr val="9A9B9D"/>
                </a:solidFill>
              </a:rPr>
              <a:t>rmnc</a:t>
            </a:r>
            <a:r>
              <a:rPr lang="en-US" sz="1800" dirty="0">
                <a:solidFill>
                  <a:srgbClr val="9A9B9D"/>
                </a:solidFill>
              </a:rPr>
              <a:t>, </a:t>
            </a:r>
            <a:r>
              <a:rPr lang="en-US" sz="1800" dirty="0" err="1">
                <a:solidFill>
                  <a:srgbClr val="9A9B9D"/>
                </a:solidFill>
              </a:rPr>
              <a:t>zmns</a:t>
            </a:r>
            <a:r>
              <a:rPr lang="en-US" sz="1800" dirty="0">
                <a:solidFill>
                  <a:srgbClr val="9A9B9D"/>
                </a:solidFill>
              </a:rPr>
              <a:t>, </a:t>
            </a:r>
            <a:r>
              <a:rPr lang="en-US" sz="1800" dirty="0" err="1">
                <a:solidFill>
                  <a:srgbClr val="9A9B9D"/>
                </a:solidFill>
              </a:rPr>
              <a:t>lmns</a:t>
            </a:r>
            <a:r>
              <a:rPr lang="en-US" sz="1800" dirty="0">
                <a:solidFill>
                  <a:srgbClr val="9A9B9D"/>
                </a:solidFill>
              </a:rPr>
              <a:t>, </a:t>
            </a:r>
            <a:r>
              <a:rPr lang="en-US" sz="1800" dirty="0" err="1">
                <a:solidFill>
                  <a:srgbClr val="9A9B9D"/>
                </a:solidFill>
              </a:rPr>
              <a:t>currumnc</a:t>
            </a:r>
            <a:r>
              <a:rPr lang="en-US" sz="1800" dirty="0">
                <a:solidFill>
                  <a:srgbClr val="9A9B9D"/>
                </a:solidFill>
              </a:rPr>
              <a:t>, </a:t>
            </a:r>
            <a:r>
              <a:rPr lang="en-US" sz="1800" dirty="0" err="1">
                <a:solidFill>
                  <a:srgbClr val="9A9B9D"/>
                </a:solidFill>
              </a:rPr>
              <a:t>currvmnc</a:t>
            </a:r>
            <a:r>
              <a:rPr lang="en-US" sz="1800" dirty="0">
                <a:solidFill>
                  <a:srgbClr val="9A9B9D"/>
                </a:solidFill>
              </a:rPr>
              <a:t>, phi’, chi’.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>
                <a:solidFill>
                  <a:srgbClr val="9A9B9D"/>
                </a:solidFill>
              </a:rPr>
              <a:t>Flip size of n modes.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9A9B9D"/>
                </a:solidFill>
              </a:rPr>
              <a:t>Interpolate VMEC quantities from VMEC (s) to SIESTA sqrt(s) radial grid.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>
                <a:solidFill>
                  <a:srgbClr val="9A9B9D"/>
                </a:solidFill>
              </a:rPr>
              <a:t>SIESTA </a:t>
            </a:r>
            <a:r>
              <a:rPr lang="en-US" sz="1400" dirty="0" err="1">
                <a:solidFill>
                  <a:srgbClr val="9A9B9D"/>
                </a:solidFill>
              </a:rPr>
              <a:t>presf</a:t>
            </a:r>
            <a:r>
              <a:rPr lang="en-US" sz="1400" dirty="0">
                <a:solidFill>
                  <a:srgbClr val="9A9B9D"/>
                </a:solidFill>
              </a:rPr>
              <a:t> = 0 for m != 0, n !=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9A9B9D"/>
                </a:solidFill>
              </a:rPr>
              <a:t>Load r, </a:t>
            </a:r>
            <a:r>
              <a:rPr lang="en-US" sz="1800" dirty="0" err="1">
                <a:solidFill>
                  <a:srgbClr val="9A9B9D"/>
                </a:solidFill>
              </a:rPr>
              <a:t>drdu</a:t>
            </a:r>
            <a:r>
              <a:rPr lang="en-US" sz="1800" dirty="0">
                <a:solidFill>
                  <a:srgbClr val="9A9B9D"/>
                </a:solidFill>
              </a:rPr>
              <a:t>, </a:t>
            </a:r>
            <a:r>
              <a:rPr lang="en-US" sz="1800" dirty="0" err="1">
                <a:solidFill>
                  <a:srgbClr val="9A9B9D"/>
                </a:solidFill>
              </a:rPr>
              <a:t>drdv</a:t>
            </a:r>
            <a:r>
              <a:rPr lang="en-US" sz="1800" dirty="0">
                <a:solidFill>
                  <a:srgbClr val="9A9B9D"/>
                </a:solidFill>
              </a:rPr>
              <a:t>, z, </a:t>
            </a:r>
            <a:r>
              <a:rPr lang="en-US" sz="1800" dirty="0" err="1">
                <a:solidFill>
                  <a:srgbClr val="9A9B9D"/>
                </a:solidFill>
              </a:rPr>
              <a:t>dzdu</a:t>
            </a:r>
            <a:r>
              <a:rPr lang="en-US" sz="1800" dirty="0">
                <a:solidFill>
                  <a:srgbClr val="9A9B9D"/>
                </a:solidFill>
              </a:rPr>
              <a:t>, </a:t>
            </a:r>
            <a:r>
              <a:rPr lang="en-US" sz="1800" dirty="0" err="1">
                <a:solidFill>
                  <a:srgbClr val="9A9B9D"/>
                </a:solidFill>
              </a:rPr>
              <a:t>dzdv</a:t>
            </a:r>
            <a:r>
              <a:rPr lang="en-US" sz="1800" dirty="0">
                <a:solidFill>
                  <a:srgbClr val="9A9B9D"/>
                </a:solidFill>
              </a:rPr>
              <a:t> on the real space grid.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9A9B9D"/>
                </a:solidFill>
              </a:rPr>
              <a:t>Construct Metric coordinate metric elements.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 err="1">
                <a:solidFill>
                  <a:srgbClr val="9A9B9D"/>
                </a:solidFill>
              </a:rPr>
              <a:t>A</a:t>
            </a:r>
            <a:r>
              <a:rPr lang="en-US" sz="1400" baseline="-25000" dirty="0" err="1">
                <a:solidFill>
                  <a:srgbClr val="9A9B9D"/>
                </a:solidFill>
              </a:rPr>
              <a:t>j</a:t>
            </a:r>
            <a:r>
              <a:rPr lang="en-US" sz="1400" dirty="0">
                <a:solidFill>
                  <a:srgbClr val="9A9B9D"/>
                </a:solidFill>
              </a:rPr>
              <a:t>=</a:t>
            </a:r>
            <a:r>
              <a:rPr lang="en-US" sz="1400" dirty="0" err="1">
                <a:solidFill>
                  <a:srgbClr val="9A9B9D"/>
                </a:solidFill>
              </a:rPr>
              <a:t>G</a:t>
            </a:r>
            <a:r>
              <a:rPr lang="en-US" sz="1400" baseline="-25000" dirty="0" err="1">
                <a:solidFill>
                  <a:srgbClr val="9A9B9D"/>
                </a:solidFill>
              </a:rPr>
              <a:t>ji</a:t>
            </a:r>
            <a:r>
              <a:rPr lang="en-US" sz="1400" dirty="0" err="1">
                <a:solidFill>
                  <a:srgbClr val="9A9B9D"/>
                </a:solidFill>
              </a:rPr>
              <a:t>A</a:t>
            </a:r>
            <a:r>
              <a:rPr lang="en-US" sz="1400" baseline="30000" dirty="0" err="1">
                <a:solidFill>
                  <a:srgbClr val="9A9B9D"/>
                </a:solidFill>
              </a:rPr>
              <a:t>i</a:t>
            </a:r>
            <a:r>
              <a:rPr lang="en-US" sz="1400" dirty="0">
                <a:solidFill>
                  <a:srgbClr val="9A9B9D"/>
                </a:solidFill>
              </a:rPr>
              <a:t>, </a:t>
            </a:r>
            <a:r>
              <a:rPr lang="en-US" sz="1400" dirty="0" err="1">
                <a:solidFill>
                  <a:srgbClr val="9A9B9D"/>
                </a:solidFill>
              </a:rPr>
              <a:t>A</a:t>
            </a:r>
            <a:r>
              <a:rPr lang="en-US" sz="1400" baseline="30000" dirty="0" err="1">
                <a:solidFill>
                  <a:srgbClr val="9A9B9D"/>
                </a:solidFill>
              </a:rPr>
              <a:t>j</a:t>
            </a:r>
            <a:r>
              <a:rPr lang="en-US" sz="1400" dirty="0">
                <a:solidFill>
                  <a:srgbClr val="9A9B9D"/>
                </a:solidFill>
              </a:rPr>
              <a:t>=</a:t>
            </a:r>
            <a:r>
              <a:rPr lang="en-US" sz="1400" dirty="0" err="1">
                <a:solidFill>
                  <a:srgbClr val="9A9B9D"/>
                </a:solidFill>
              </a:rPr>
              <a:t>G</a:t>
            </a:r>
            <a:r>
              <a:rPr lang="en-US" sz="1400" baseline="30000" dirty="0" err="1">
                <a:solidFill>
                  <a:srgbClr val="9A9B9D"/>
                </a:solidFill>
              </a:rPr>
              <a:t>ji</a:t>
            </a:r>
            <a:r>
              <a:rPr lang="en-US" sz="1400" dirty="0" err="1">
                <a:solidFill>
                  <a:srgbClr val="9A9B9D"/>
                </a:solidFill>
              </a:rPr>
              <a:t>A</a:t>
            </a:r>
            <a:r>
              <a:rPr lang="en-US" sz="1400" baseline="-25000" dirty="0" err="1">
                <a:solidFill>
                  <a:srgbClr val="9A9B9D"/>
                </a:solidFill>
              </a:rPr>
              <a:t>i</a:t>
            </a:r>
            <a:r>
              <a:rPr lang="en-US" sz="1400" dirty="0">
                <a:solidFill>
                  <a:srgbClr val="9A9B9D"/>
                </a:solidFill>
              </a:rPr>
              <a:t>, Sqrt(g)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9A9B9D"/>
                </a:solidFill>
              </a:rPr>
              <a:t>Initialize solver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9A9B9D"/>
                </a:solidFill>
              </a:rPr>
              <a:t>Recompute </a:t>
            </a:r>
            <a:r>
              <a:rPr lang="en-US" sz="1800" dirty="0" err="1">
                <a:solidFill>
                  <a:srgbClr val="9A9B9D"/>
                </a:solidFill>
              </a:rPr>
              <a:t>lmns</a:t>
            </a:r>
            <a:r>
              <a:rPr lang="en-US" sz="1800" dirty="0">
                <a:solidFill>
                  <a:srgbClr val="9A9B9D"/>
                </a:solidFill>
              </a:rPr>
              <a:t> on SIESTA grid.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Initialize B field.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 err="1"/>
              <a:t>jbsupsmnsh</a:t>
            </a:r>
            <a:r>
              <a:rPr lang="en-US" sz="1400" dirty="0"/>
              <a:t> = 0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jBsupu00ch = chi’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jBsupv00ch = phi’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 err="1"/>
              <a:t>jBsupumnch</a:t>
            </a:r>
            <a:r>
              <a:rPr lang="en-US" sz="1400" dirty="0"/>
              <a:t> = phi’(-</a:t>
            </a:r>
            <a:r>
              <a:rPr lang="en-US" sz="1400" dirty="0" err="1"/>
              <a:t>nNlambda</a:t>
            </a:r>
            <a:r>
              <a:rPr lang="en-US" sz="1400" baseline="-25000" dirty="0" err="1"/>
              <a:t>mn</a:t>
            </a:r>
            <a:r>
              <a:rPr lang="en-US" sz="1400" dirty="0"/>
              <a:t>) 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 err="1"/>
              <a:t>jBsupvmnch</a:t>
            </a:r>
            <a:r>
              <a:rPr lang="en-US" sz="1400" dirty="0"/>
              <a:t> = phi’(</a:t>
            </a:r>
            <a:r>
              <a:rPr lang="en-US" sz="1400" dirty="0" err="1"/>
              <a:t>mNlambda</a:t>
            </a:r>
            <a:r>
              <a:rPr lang="en-US" sz="1400" baseline="-25000" dirty="0" err="1"/>
              <a:t>mn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Initialize Pressure</a:t>
            </a: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r>
              <a:rPr lang="en-US" sz="1400" dirty="0" err="1"/>
              <a:t>jpijh</a:t>
            </a:r>
            <a:r>
              <a:rPr lang="en-US" sz="1400" dirty="0"/>
              <a:t> = </a:t>
            </a:r>
            <a:r>
              <a:rPr lang="en-US" sz="1400" dirty="0" err="1"/>
              <a:t>pijh</a:t>
            </a:r>
            <a:r>
              <a:rPr lang="en-US" sz="1400" dirty="0"/>
              <a:t>*sqrt(g) -&gt; </a:t>
            </a:r>
            <a:r>
              <a:rPr lang="en-US" sz="1400" dirty="0" err="1"/>
              <a:t>jpmnch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224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AC0B21-A44E-EF7B-9118-DD801F7C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SIESTA initialization Free Boundary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1FA599-BBFD-5D6B-B7A5-8847BF50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914400"/>
            <a:ext cx="11430000" cy="5486400"/>
          </a:xfrm>
        </p:spPr>
        <p:txBody>
          <a:bodyPr numCol="3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Setup real space and </a:t>
            </a:r>
            <a:r>
              <a:rPr lang="en-US" sz="1800" dirty="0" err="1"/>
              <a:t>fourier</a:t>
            </a:r>
            <a:r>
              <a:rPr lang="en-US" sz="1800" dirty="0"/>
              <a:t> space grid sizes based on </a:t>
            </a:r>
            <a:r>
              <a:rPr lang="en-US" sz="1800" dirty="0" err="1"/>
              <a:t>nsin</a:t>
            </a:r>
            <a:r>
              <a:rPr lang="en-US" sz="1800" dirty="0"/>
              <a:t>, </a:t>
            </a:r>
            <a:r>
              <a:rPr lang="en-US" sz="1800" dirty="0" err="1"/>
              <a:t>mpolin</a:t>
            </a:r>
            <a:r>
              <a:rPr lang="en-US" sz="1800" dirty="0"/>
              <a:t>, </a:t>
            </a:r>
            <a:r>
              <a:rPr lang="en-US" sz="1800" dirty="0" err="1"/>
              <a:t>ntorin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spline functions of the VMEC </a:t>
            </a:r>
            <a:r>
              <a:rPr lang="en-US" sz="1800" dirty="0" err="1"/>
              <a:t>rmnc</a:t>
            </a:r>
            <a:r>
              <a:rPr lang="en-US" sz="1800" dirty="0"/>
              <a:t>, </a:t>
            </a:r>
            <a:r>
              <a:rPr lang="en-US" sz="1800" dirty="0" err="1"/>
              <a:t>zmns</a:t>
            </a:r>
            <a:r>
              <a:rPr lang="en-US" sz="1800" dirty="0"/>
              <a:t>, </a:t>
            </a:r>
            <a:r>
              <a:rPr lang="en-US" sz="1800" dirty="0" err="1"/>
              <a:t>lmns</a:t>
            </a:r>
            <a:r>
              <a:rPr lang="en-US" sz="1800" dirty="0"/>
              <a:t>, </a:t>
            </a:r>
            <a:r>
              <a:rPr lang="en-US" sz="1800" dirty="0" err="1"/>
              <a:t>currumnc</a:t>
            </a:r>
            <a:r>
              <a:rPr lang="en-US" sz="1800" dirty="0"/>
              <a:t>, </a:t>
            </a:r>
            <a:r>
              <a:rPr lang="en-US" sz="1800" dirty="0" err="1"/>
              <a:t>currvmnc</a:t>
            </a:r>
            <a:r>
              <a:rPr lang="en-US" sz="1800" dirty="0"/>
              <a:t>, phi’, chi’.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Flip size of n modes.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Extend VMEC grid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Interpolate VMEC quantities from VMEC (s) to SIESTA sqrt(s) radial grid.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SIESTA </a:t>
            </a:r>
            <a:r>
              <a:rPr lang="en-US" sz="1400" dirty="0" err="1"/>
              <a:t>presf</a:t>
            </a:r>
            <a:r>
              <a:rPr lang="en-US" sz="1400" dirty="0"/>
              <a:t> = 0 for m != 0, n !=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Load r, </a:t>
            </a:r>
            <a:r>
              <a:rPr lang="en-US" sz="1800" dirty="0" err="1"/>
              <a:t>drdu</a:t>
            </a:r>
            <a:r>
              <a:rPr lang="en-US" sz="1800" dirty="0"/>
              <a:t>, </a:t>
            </a:r>
            <a:r>
              <a:rPr lang="en-US" sz="1800" dirty="0" err="1"/>
              <a:t>drdv</a:t>
            </a:r>
            <a:r>
              <a:rPr lang="en-US" sz="1800" dirty="0"/>
              <a:t>, z, </a:t>
            </a:r>
            <a:r>
              <a:rPr lang="en-US" sz="1800" dirty="0" err="1"/>
              <a:t>dzdu</a:t>
            </a:r>
            <a:r>
              <a:rPr lang="en-US" sz="1800" dirty="0"/>
              <a:t>, </a:t>
            </a:r>
            <a:r>
              <a:rPr lang="en-US" sz="1800" dirty="0" err="1"/>
              <a:t>dzdv</a:t>
            </a:r>
            <a:r>
              <a:rPr lang="en-US" sz="1800" dirty="0"/>
              <a:t> on the real space grid.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Construct Metric coordinate metric elements.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 err="1"/>
              <a:t>A</a:t>
            </a:r>
            <a:r>
              <a:rPr lang="en-US" sz="1400" baseline="-25000" dirty="0" err="1"/>
              <a:t>j</a:t>
            </a:r>
            <a:r>
              <a:rPr lang="en-US" sz="1400" dirty="0"/>
              <a:t>=</a:t>
            </a:r>
            <a:r>
              <a:rPr lang="en-US" sz="1400" dirty="0" err="1"/>
              <a:t>G</a:t>
            </a:r>
            <a:r>
              <a:rPr lang="en-US" sz="1400" baseline="-25000" dirty="0" err="1"/>
              <a:t>ji</a:t>
            </a:r>
            <a:r>
              <a:rPr lang="en-US" sz="1400" dirty="0" err="1"/>
              <a:t>A</a:t>
            </a:r>
            <a:r>
              <a:rPr lang="en-US" sz="1400" baseline="30000" dirty="0" err="1"/>
              <a:t>i</a:t>
            </a:r>
            <a:r>
              <a:rPr lang="en-US" sz="1400" dirty="0"/>
              <a:t>, </a:t>
            </a:r>
            <a:r>
              <a:rPr lang="en-US" sz="1400" dirty="0" err="1"/>
              <a:t>A</a:t>
            </a:r>
            <a:r>
              <a:rPr lang="en-US" sz="1400" baseline="30000" dirty="0" err="1"/>
              <a:t>j</a:t>
            </a:r>
            <a:r>
              <a:rPr lang="en-US" sz="1400" dirty="0"/>
              <a:t>=</a:t>
            </a:r>
            <a:r>
              <a:rPr lang="en-US" sz="1400" dirty="0" err="1"/>
              <a:t>G</a:t>
            </a:r>
            <a:r>
              <a:rPr lang="en-US" sz="1400" baseline="30000" dirty="0" err="1"/>
              <a:t>ji</a:t>
            </a:r>
            <a:r>
              <a:rPr lang="en-US" sz="1400" dirty="0" err="1"/>
              <a:t>A</a:t>
            </a:r>
            <a:r>
              <a:rPr lang="en-US" sz="1400" baseline="-25000" dirty="0" err="1"/>
              <a:t>i</a:t>
            </a:r>
            <a:r>
              <a:rPr lang="en-US" sz="1400" dirty="0"/>
              <a:t>, Sqrt(g)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Initialize solver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Extend Fields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Initialize B field.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 err="1"/>
              <a:t>jbsupsmnh</a:t>
            </a:r>
            <a:r>
              <a:rPr lang="en-US" sz="1400" dirty="0"/>
              <a:t> = 0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jBsupu00h = chi’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jBsupv00h = phi’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 err="1"/>
              <a:t>jBsupumnh</a:t>
            </a:r>
            <a:r>
              <a:rPr lang="en-US" sz="1400" dirty="0"/>
              <a:t> = phi’(-</a:t>
            </a:r>
            <a:r>
              <a:rPr lang="en-US" sz="1400" dirty="0" err="1"/>
              <a:t>nNlambda</a:t>
            </a:r>
            <a:r>
              <a:rPr lang="en-US" sz="1400" baseline="-25000" dirty="0" err="1"/>
              <a:t>mn</a:t>
            </a:r>
            <a:r>
              <a:rPr lang="en-US" sz="1400" dirty="0"/>
              <a:t>) 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 err="1"/>
              <a:t>jBsupumnh</a:t>
            </a:r>
            <a:r>
              <a:rPr lang="en-US" sz="1400" dirty="0"/>
              <a:t> = phi’(</a:t>
            </a:r>
            <a:r>
              <a:rPr lang="en-US" sz="1400" dirty="0" err="1"/>
              <a:t>mNlambda</a:t>
            </a:r>
            <a:r>
              <a:rPr lang="en-US" sz="1400" baseline="-25000" dirty="0" err="1"/>
              <a:t>mn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Initialize Pressure</a:t>
            </a: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r>
              <a:rPr lang="en-US" sz="1400" dirty="0" err="1"/>
              <a:t>jpijh</a:t>
            </a:r>
            <a:r>
              <a:rPr lang="en-US" sz="1400" dirty="0"/>
              <a:t> = </a:t>
            </a:r>
            <a:r>
              <a:rPr lang="en-US" sz="1400" dirty="0" err="1"/>
              <a:t>pijh</a:t>
            </a:r>
            <a:r>
              <a:rPr lang="en-US" sz="1400" dirty="0"/>
              <a:t>/sqrt(g) -&gt; </a:t>
            </a:r>
            <a:r>
              <a:rPr lang="en-US" sz="1400" dirty="0" err="1"/>
              <a:t>jpmnch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841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AC0B21-A44E-EF7B-9118-DD801F7C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Extension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1FA599-BBFD-5D6B-B7A5-8847BF50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914400"/>
            <a:ext cx="11430000" cy="5486400"/>
          </a:xfrm>
        </p:spPr>
        <p:txBody>
          <a:bodyPr numCol="3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Load Vessel Fourier Coefficients.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Compute vessel volume to scale </a:t>
            </a:r>
            <a:r>
              <a:rPr lang="en-US" sz="1800" dirty="0" err="1"/>
              <a:t>s_vessel</a:t>
            </a:r>
            <a:r>
              <a:rPr lang="en-US" sz="1800" dirty="0"/>
              <a:t> to </a:t>
            </a:r>
            <a:r>
              <a:rPr lang="en-US" sz="1800" dirty="0" err="1"/>
              <a:t>s_edge</a:t>
            </a:r>
            <a:r>
              <a:rPr lang="en-US" sz="1800" dirty="0"/>
              <a:t>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Scale number of extended grid points.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Truncate the extended grid to NSIN_EXT.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9032C-5813-8C3C-337F-7ABA5D0C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5" y="2886766"/>
            <a:ext cx="5956300" cy="93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D0D045-7327-CA9A-AC58-879B1EA1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51" y="457200"/>
            <a:ext cx="27432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5456D2-37B9-6893-E6CD-974062AA4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251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1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AC0B21-A44E-EF7B-9118-DD801F7C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Extension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1FA599-BBFD-5D6B-B7A5-8847BF50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914400"/>
            <a:ext cx="11430000" cy="5486400"/>
          </a:xfrm>
        </p:spPr>
        <p:txBody>
          <a:bodyPr numCol="3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Compute vector potential on the extended grid.</a:t>
            </a:r>
          </a:p>
          <a:p>
            <a:pPr marL="398463" lvl="1" indent="0">
              <a:buNone/>
            </a:pPr>
            <a:endParaRPr lang="en-US" sz="1400" dirty="0"/>
          </a:p>
          <a:p>
            <a:pPr marL="398463" lvl="1" indent="0">
              <a:buNone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Linearly interpolate vector potential to the gird axis.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A(s=0) =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Match vector potential to the VMEC currents.</a:t>
            </a:r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Take Curl of the vector potential.</a:t>
            </a:r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Convert to real space.</a:t>
            </a:r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Remove </a:t>
            </a:r>
            <a:r>
              <a:rPr lang="en-US" sz="1400" dirty="0" err="1"/>
              <a:t>jacobian</a:t>
            </a: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Convert fields to conjugate form</a:t>
            </a:r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Convert back to </a:t>
            </a:r>
            <a:r>
              <a:rPr lang="en-US" sz="1400" dirty="0" err="1"/>
              <a:t>fourier</a:t>
            </a:r>
            <a:r>
              <a:rPr lang="en-US" sz="1400" dirty="0"/>
              <a:t> space</a:t>
            </a:r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r>
              <a:rPr lang="en-US" sz="1400" dirty="0"/>
              <a:t>Solve for A such that</a:t>
            </a:r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Set pressure outside the VMEC boundary to zero.</a:t>
            </a:r>
          </a:p>
          <a:p>
            <a:pPr marL="741363" lvl="1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0141F0-973A-4F45-C6F5-2E31D3D4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17" y="4271838"/>
            <a:ext cx="2247900" cy="123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4FA52-0ACA-D9DB-36A8-DDE4D7152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17" y="1562597"/>
            <a:ext cx="2679700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FE4FC-664D-0645-8835-9D2576E25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517" y="1378447"/>
            <a:ext cx="990600" cy="5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61124-FD96-6EE6-AD68-7B04F67F8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517" y="2492569"/>
            <a:ext cx="27432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722C95-3AAB-CC43-C24A-EA656723C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055" y="3365391"/>
            <a:ext cx="2286000" cy="1231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AC98A2-532C-4BE2-ABBE-9C5B254B9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505" y="5095463"/>
            <a:ext cx="19431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6A29B3-C8BF-9349-3CCA-27CB132721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0455" y="5505726"/>
            <a:ext cx="965200" cy="215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B99EFB-20C5-376F-28B6-787D863E08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0255" y="5800863"/>
            <a:ext cx="1625600" cy="520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8C6878-D27B-0B93-EC9D-47DFF724D7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7279" y="1670547"/>
            <a:ext cx="1638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7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F84E-4CE8-128C-392E-4B71DD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F76E-68D5-52B1-5047-31D130B8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922350"/>
            <a:ext cx="11430000" cy="5383033"/>
          </a:xfrm>
        </p:spPr>
        <p:txBody>
          <a:bodyPr/>
          <a:lstStyle/>
          <a:p>
            <a:r>
              <a:rPr lang="en-US" sz="1800" dirty="0"/>
              <a:t>Toroidal Current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Toroidal Flux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Poloidal Flux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6F7E6-9904-AAD6-D405-04129E1C5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1427314"/>
            <a:ext cx="5257800" cy="52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4F5B5-1721-EFAB-CDEE-CCDD6432A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2908300"/>
            <a:ext cx="6832600" cy="52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ED1B1-63C6-4215-B27B-607F50A52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273882"/>
            <a:ext cx="6845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08401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16x9 template 180719" id="{91F5A9DE-0FF5-42D2-8B71-414341298470}" vid="{19B61368-BE15-4FF9-B836-7A1A3976FBB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A20C22-D077-412B-81BA-8B2541026FAD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F6B0504-AE38-4B68-B5E7-89AA94502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781</Words>
  <Application>Microsoft Macintosh PowerPoint</Application>
  <PresentationFormat>Widescreen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Century Gothic</vt:lpstr>
      <vt:lpstr>ORNL</vt:lpstr>
      <vt:lpstr>SIESTA Initialization</vt:lpstr>
      <vt:lpstr>Working Quantities</vt:lpstr>
      <vt:lpstr>SIESTA initialization Fixed Boundary</vt:lpstr>
      <vt:lpstr>Recompute lambda on the SIESTA grid.</vt:lpstr>
      <vt:lpstr>SIESTA initialization Fixed Boundary (Continued)</vt:lpstr>
      <vt:lpstr>SIESTA initialization Free Boundary</vt:lpstr>
      <vt:lpstr>GRID Extension</vt:lpstr>
      <vt:lpstr>Field Extension</vt:lpstr>
      <vt:lpstr>Notable Quantities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2018-07-12T19:30:01Z</dcterms:created>
  <dcterms:modified xsi:type="dcterms:W3CDTF">2022-11-18T21:16:32Z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