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handoutMasterIdLst>
    <p:handoutMasterId r:id="rId24"/>
  </p:handoutMasterIdLst>
  <p:sldIdLst>
    <p:sldId id="269" r:id="rId3"/>
    <p:sldId id="308" r:id="rId4"/>
    <p:sldId id="274" r:id="rId5"/>
    <p:sldId id="276" r:id="rId6"/>
    <p:sldId id="313" r:id="rId7"/>
    <p:sldId id="277" r:id="rId8"/>
    <p:sldId id="278" r:id="rId9"/>
    <p:sldId id="263" r:id="rId10"/>
    <p:sldId id="279" r:id="rId11"/>
    <p:sldId id="314" r:id="rId12"/>
    <p:sldId id="315" r:id="rId13"/>
    <p:sldId id="280" r:id="rId14"/>
    <p:sldId id="286" r:id="rId15"/>
    <p:sldId id="287" r:id="rId16"/>
    <p:sldId id="316" r:id="rId17"/>
    <p:sldId id="317" r:id="rId18"/>
    <p:sldId id="318" r:id="rId19"/>
    <p:sldId id="319" r:id="rId20"/>
    <p:sldId id="275" r:id="rId21"/>
    <p:sldId id="288" r:id="rId22"/>
    <p:sldId id="310" r:id="rId23"/>
  </p:sldIdLst>
  <p:sldSz cx="18288000" cy="10287000"/>
  <p:notesSz cx="6858000" cy="9144000"/>
  <p:embeddedFontLst>
    <p:embeddedFont>
      <p:font typeface="HY견고딕" panose="02030600000101010101" pitchFamily="18" charset="-127"/>
      <p:regular r:id="rId25"/>
    </p:embeddedFont>
    <p:embeddedFont>
      <p:font typeface="HY헤드라인M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ED2"/>
    <a:srgbClr val="F2F6EA"/>
    <a:srgbClr val="ECFAEC"/>
    <a:srgbClr val="DDF7DD"/>
    <a:srgbClr val="F3EBF9"/>
    <a:srgbClr val="E7F5FF"/>
    <a:srgbClr val="D5EEFF"/>
    <a:srgbClr val="FBFEEC"/>
    <a:srgbClr val="EB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579" autoAdjust="0"/>
  </p:normalViewPr>
  <p:slideViewPr>
    <p:cSldViewPr>
      <p:cViewPr varScale="1">
        <p:scale>
          <a:sx n="48" d="100"/>
          <a:sy n="48" d="100"/>
        </p:scale>
        <p:origin x="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2B415-FDCE-47AE-B877-7ACD711D29A6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32D2-B8B1-4DD7-A240-140993AEB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39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1087100" y="4978400"/>
            <a:ext cx="3276600" cy="327660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2720000">
            <a:off x="13766800" y="8140700"/>
            <a:ext cx="3429000" cy="3429000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42900" y="1828800"/>
            <a:ext cx="723900" cy="3162300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09300" y="8255000"/>
            <a:ext cx="1168400" cy="116840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-1860000">
            <a:off x="13652500" y="3225800"/>
            <a:ext cx="3848100" cy="162560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7">
            <a:alphaModFix amt="9000"/>
          </a:blip>
          <a:stretch>
            <a:fillRect/>
          </a:stretch>
        </p:blipFill>
        <p:spPr>
          <a:xfrm>
            <a:off x="12712336" y="701675"/>
            <a:ext cx="2381250" cy="2381250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469027" y="8572500"/>
            <a:ext cx="786144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300" b="0" kern="1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국립경국대학교 취업진로본부</a:t>
            </a:r>
            <a:endParaRPr lang="en-US" altLang="ko-KR" sz="3300" b="0" kern="1200" spc="-100" dirty="0">
              <a:solidFill>
                <a:schemeClr val="tx1">
                  <a:lumMod val="95000"/>
                  <a:lumOff val="5000"/>
                </a:schemeClr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  <a:p>
            <a:r>
              <a:rPr lang="en-US" altLang="ko-KR" sz="3300" b="0" kern="12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National University of </a:t>
            </a:r>
            <a:r>
              <a:rPr lang="en-US" altLang="ko-KR" sz="3300" b="0" kern="1200" spc="-100" dirty="0" err="1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  <a:cs typeface="+mn-cs"/>
              </a:rPr>
              <a:t>Gyeongsangbukdo</a:t>
            </a:r>
            <a:endParaRPr lang="en-US" altLang="ko-KR" sz="3300" b="0" kern="1200" spc="-100" dirty="0">
              <a:solidFill>
                <a:srgbClr val="0000FF"/>
              </a:solidFill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600" y="3195638"/>
            <a:ext cx="15544800" cy="2205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0" y="5829300"/>
            <a:ext cx="128016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01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34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5" y="6610350"/>
            <a:ext cx="15544800" cy="20431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625" y="4360863"/>
            <a:ext cx="15544800" cy="22494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40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2400300"/>
            <a:ext cx="8153400" cy="678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20200" y="2400300"/>
            <a:ext cx="8153400" cy="6789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2303463"/>
            <a:ext cx="8080375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400" y="3262313"/>
            <a:ext cx="8080375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0050" y="2303463"/>
            <a:ext cx="8083550" cy="958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0050" y="3262313"/>
            <a:ext cx="8083550" cy="5927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48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80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75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09575"/>
            <a:ext cx="6016625" cy="174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0100" y="409575"/>
            <a:ext cx="10223500" cy="8780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2152650"/>
            <a:ext cx="6016625" cy="7037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6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600" y="9149219"/>
            <a:ext cx="3276600" cy="32766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0526" y="8310194"/>
            <a:ext cx="2870200" cy="290390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77299" y="6379180"/>
            <a:ext cx="2485115" cy="2514299"/>
          </a:xfrm>
          <a:prstGeom prst="rect">
            <a:avLst/>
          </a:prstGeom>
        </p:spPr>
      </p:pic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9740000">
            <a:off x="685898" y="4933559"/>
            <a:ext cx="3059322" cy="1316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4575" y="7200900"/>
            <a:ext cx="10972800" cy="850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4575" y="919163"/>
            <a:ext cx="10972800" cy="6172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4575" y="8051800"/>
            <a:ext cx="10972800" cy="1206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48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58800" y="412750"/>
            <a:ext cx="4114800" cy="877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412750"/>
            <a:ext cx="12192000" cy="877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4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43149" y="7003568"/>
            <a:ext cx="3276600" cy="3276600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66549" y="4806468"/>
            <a:ext cx="3276600" cy="3276600"/>
          </a:xfrm>
          <a:prstGeom prst="rect">
            <a:avLst/>
          </a:prstGeom>
        </p:spPr>
      </p:pic>
      <p:pic>
        <p:nvPicPr>
          <p:cNvPr id="12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51" y="8191500"/>
            <a:ext cx="3276600" cy="3276600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-1860000">
            <a:off x="13506449" y="3193568"/>
            <a:ext cx="3492500" cy="1485900"/>
          </a:xfrm>
          <a:prstGeom prst="rect">
            <a:avLst/>
          </a:prstGeom>
        </p:spPr>
      </p:pic>
      <p:pic>
        <p:nvPicPr>
          <p:cNvPr id="14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71600" y="1054100"/>
            <a:ext cx="1435100" cy="1435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315200" y="0"/>
            <a:ext cx="10972800" cy="1028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9850" y="1054100"/>
            <a:ext cx="1435100" cy="1435100"/>
          </a:xfrm>
          <a:prstGeom prst="rect">
            <a:avLst/>
          </a:prstGeom>
        </p:spPr>
      </p:pic>
      <p:pic>
        <p:nvPicPr>
          <p:cNvPr id="10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14400" y="4356100"/>
            <a:ext cx="3276600" cy="3276600"/>
          </a:xfrm>
          <a:prstGeom prst="rect">
            <a:avLst/>
          </a:prstGeom>
        </p:spPr>
      </p:pic>
      <p:pic>
        <p:nvPicPr>
          <p:cNvPr id="11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2720000">
            <a:off x="3581400" y="7505700"/>
            <a:ext cx="3429000" cy="3429000"/>
          </a:xfrm>
          <a:prstGeom prst="rect">
            <a:avLst/>
          </a:prstGeom>
        </p:spPr>
      </p:pic>
      <p:pic>
        <p:nvPicPr>
          <p:cNvPr id="12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6600" y="7632700"/>
            <a:ext cx="1168400" cy="1168400"/>
          </a:xfrm>
          <a:prstGeom prst="rect">
            <a:avLst/>
          </a:prstGeom>
        </p:spPr>
      </p:pic>
      <p:pic>
        <p:nvPicPr>
          <p:cNvPr id="13" name="Picture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-1860000">
            <a:off x="3467100" y="2603500"/>
            <a:ext cx="3848100" cy="1625600"/>
          </a:xfrm>
          <a:prstGeom prst="rect">
            <a:avLst/>
          </a:prstGeom>
        </p:spPr>
      </p:pic>
      <p:pic>
        <p:nvPicPr>
          <p:cNvPr id="14" name="Picture 21"/>
          <p:cNvPicPr>
            <a:picLocks noChangeAspect="1"/>
          </p:cNvPicPr>
          <p:nvPr userDrawn="1"/>
        </p:nvPicPr>
        <p:blipFill>
          <a:blip r:embed="rId7">
            <a:alphaModFix amt="9000"/>
          </a:blip>
          <a:stretch>
            <a:fillRect/>
          </a:stretch>
        </p:blipFill>
        <p:spPr>
          <a:xfrm>
            <a:off x="1841500" y="431800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2"/>
          <p:cNvPicPr>
            <a:picLocks noChangeAspect="1"/>
          </p:cNvPicPr>
          <p:nvPr userDrawn="1"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16764000" y="8572500"/>
            <a:ext cx="1206500" cy="12065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2" t="84691" r="5070" b="13457"/>
          <a:stretch/>
        </p:blipFill>
        <p:spPr bwMode="auto">
          <a:xfrm>
            <a:off x="-50800" y="9995370"/>
            <a:ext cx="18364200" cy="4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36" b="80741"/>
          <a:stretch/>
        </p:blipFill>
        <p:spPr bwMode="auto">
          <a:xfrm>
            <a:off x="-12700" y="-19050"/>
            <a:ext cx="152273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397000" y="6959600"/>
            <a:ext cx="2946400" cy="29464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4343400" y="8343900"/>
            <a:ext cx="2946400" cy="294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406400" y="4013200"/>
            <a:ext cx="2946400" cy="294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9200" y="5791200"/>
            <a:ext cx="1168400" cy="1168400"/>
          </a:xfrm>
          <a:prstGeom prst="rect">
            <a:avLst/>
          </a:prstGeom>
        </p:spPr>
      </p:pic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6">
            <a:alphaModFix amt="9000"/>
          </a:blip>
          <a:stretch>
            <a:fillRect/>
          </a:stretch>
        </p:blipFill>
        <p:spPr>
          <a:xfrm>
            <a:off x="16611600" y="444500"/>
            <a:ext cx="1206500" cy="1206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210300"/>
            <a:ext cx="1168400" cy="11684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3269965" y="4533900"/>
            <a:ext cx="3276600" cy="327660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2720000">
            <a:off x="15261620" y="8001324"/>
            <a:ext cx="3429000" cy="3429000"/>
          </a:xfrm>
          <a:prstGeom prst="rect">
            <a:avLst/>
          </a:prstGeom>
        </p:spPr>
      </p:pic>
      <p:pic>
        <p:nvPicPr>
          <p:cNvPr id="11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-1860000">
            <a:off x="15052071" y="2741764"/>
            <a:ext cx="3848100" cy="1625600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 userDrawn="1"/>
        </p:nvPicPr>
        <p:blipFill>
          <a:blip r:embed="rId6">
            <a:alphaModFix amt="9000"/>
          </a:blip>
          <a:stretch>
            <a:fillRect/>
          </a:stretch>
        </p:blipFill>
        <p:spPr>
          <a:xfrm>
            <a:off x="13195300" y="914726"/>
            <a:ext cx="2159000" cy="215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1" r:id="rId4"/>
    <p:sldLayoutId id="2147483650" r:id="rId5"/>
    <p:sldLayoutId id="2147483655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400" y="412750"/>
            <a:ext cx="164592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9200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400" y="9534525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82B0-C375-47FE-AD26-65595FF631E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6400" y="9534525"/>
            <a:ext cx="4267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94C8-920E-42B9-9EDD-7451B022B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9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nujob.andong.ac.kr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.nrd.go.kr/" TargetMode="External"/><Relationship Id="rId5" Type="http://schemas.openxmlformats.org/officeDocument/2006/relationships/hyperlink" Target="http://www.career.go.kr/" TargetMode="External"/><Relationship Id="rId4" Type="http://schemas.openxmlformats.org/officeDocument/2006/relationships/hyperlink" Target="http://www.work24.go.k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/>
          <p:nvPr/>
        </p:nvSpPr>
        <p:spPr>
          <a:xfrm>
            <a:off x="914400" y="1892300"/>
            <a:ext cx="12179300" cy="210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800" b="0" i="0" u="none" strike="noStrike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직업의 세계와 진로선택</a:t>
            </a:r>
            <a:endParaRPr lang="en-US" sz="8800" b="0" i="0" u="none" strike="noStrike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84216" y="4229100"/>
            <a:ext cx="61547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주차 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오리엔테이션</a:t>
            </a:r>
            <a:r>
              <a:rPr lang="en-US" altLang="ko-KR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및 </a:t>
            </a:r>
            <a:r>
              <a:rPr lang="en-US" altLang="ko-KR" sz="6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</a:t>
            </a:r>
            <a:endParaRPr lang="en-US" altLang="ko-KR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3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/>
          <p:nvPr/>
        </p:nvSpPr>
        <p:spPr>
          <a:xfrm>
            <a:off x="27051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주차별</a:t>
            </a: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학습내용 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(2)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AC6B58-8215-6223-59F3-EBD7A22F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095500"/>
            <a:ext cx="1605915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87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/>
          <p:nvPr/>
        </p:nvSpPr>
        <p:spPr>
          <a:xfrm>
            <a:off x="27051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행복한 삶과 진로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67000" y="3619500"/>
            <a:ext cx="13296900" cy="3920490"/>
          </a:xfrm>
          <a:prstGeom prst="roundRect">
            <a:avLst/>
          </a:prstGeom>
          <a:solidFill>
            <a:srgbClr val="B4B4B4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09728" algn="ctr" defTabSz="548640" latinLnBrk="0">
              <a:lnSpc>
                <a:spcPct val="150000"/>
              </a:lnSpc>
              <a:defRPr/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행복한 인생을 살기 위해서는 자신의 능력을 바르게 인지하고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pPr indent="109728" algn="ctr" defTabSz="548640" latinLnBrk="0">
              <a:lnSpc>
                <a:spcPct val="150000"/>
              </a:lnSpc>
              <a:defRPr/>
            </a:pPr>
            <a:r>
              <a:rPr lang="ko-KR" altLang="en-US" sz="36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소명 의식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을 확고히 하며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우리를 둘러싸고 있는 환경에 대한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indent="109728" algn="ctr" defTabSz="548640" latinLnBrk="0">
              <a:lnSpc>
                <a:spcPct val="150000"/>
              </a:lnSpc>
              <a:defRPr/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올바른 이해를 통해 인간과 사회와 잘 조화를 이루며 살아가는 것</a:t>
            </a:r>
          </a:p>
        </p:txBody>
      </p:sp>
    </p:spTree>
    <p:extLst>
      <p:ext uri="{BB962C8B-B14F-4D97-AF65-F5344CB8AC3E}">
        <p14:creationId xmlns:p14="http://schemas.microsoft.com/office/powerpoint/2010/main" val="300887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/>
          <p:cNvSpPr txBox="1"/>
          <p:nvPr/>
        </p:nvSpPr>
        <p:spPr>
          <a:xfrm>
            <a:off x="2705100" y="317500"/>
            <a:ext cx="88011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진로설계의 의미와 중요성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24000" y="2781300"/>
            <a:ext cx="15697200" cy="411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indent="-548640" defTabSz="548640" latinLnBrk="0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3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진로설계의 의미</a:t>
            </a:r>
            <a:endParaRPr lang="en-US" altLang="ko-KR" sz="3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latinLnBrk="0">
              <a:lnSpc>
                <a:spcPct val="150000"/>
              </a:lnSpc>
              <a:defRPr/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24028" indent="-224028" defTabSz="548640" latinLnBrk="0">
              <a:lnSpc>
                <a:spcPct val="150000"/>
              </a:lnSpc>
              <a:defRPr/>
            </a:pP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인생의 전개과정에서 자신의 특성을 바르게 인지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defTabSz="548640" latinLnBrk="0">
              <a:lnSpc>
                <a:spcPct val="150000"/>
              </a:lnSpc>
              <a:defRPr/>
            </a:pP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 의식을 확고히 하며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산업구조의 변화 및 그에 상응하는 인력 수급 전망에 대한 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latinLnBrk="0">
              <a:lnSpc>
                <a:spcPct val="150000"/>
              </a:lnSpc>
              <a:defRPr/>
            </a:pP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</a:t>
            </a:r>
            <a:r>
              <a:rPr lang="ko-KR" alt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구조화된 이해 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latinLnBrk="0">
              <a:defRPr/>
            </a:pP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적합한 진로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(career)</a:t>
            </a:r>
            <a:r>
              <a:rPr lang="ko-KR" altLang="en-US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를 그려내는 과업</a:t>
            </a:r>
            <a:r>
              <a:rPr lang="ko-KR" altLang="en-US" sz="3360" b="1" dirty="0">
                <a:solidFill>
                  <a:prstClr val="black">
                    <a:lumMod val="65000"/>
                    <a:lumOff val="3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52410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051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 설계의 정의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81300"/>
            <a:ext cx="3593214" cy="538982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562600" y="3009900"/>
            <a:ext cx="107442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150000"/>
              </a:lnSpc>
              <a:defRPr/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진로설계는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등을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분석하고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바탕으로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미래의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목표를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설정하며</a:t>
            </a:r>
            <a:r>
              <a:rPr lang="en-US" altLang="ko-KR" sz="280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그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달성하기</a:t>
            </a: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0" latinLnBrk="1">
              <a:lnSpc>
                <a:spcPct val="150000"/>
              </a:lnSpc>
              <a:defRPr/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위한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체계적인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계획을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수립하는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과정입니다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0" latinLnBrk="1">
              <a:lnSpc>
                <a:spcPct val="150000"/>
              </a:lnSpc>
              <a:defRPr/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즉,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삶을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살기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위해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경로를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선택하고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어떤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단계를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거칠지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구체화하는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것입니다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단순히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것을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넘어서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전체적인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삶의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방향을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설정하는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중요한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8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과정입니다</a:t>
            </a:r>
            <a:r>
              <a:rPr lang="en-US" altLang="ko-KR" sz="28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0" latinLnBrk="1">
              <a:lnSpc>
                <a:spcPct val="150000"/>
              </a:lnSpc>
              <a:defRPr/>
            </a:pP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6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4"/>
          <p:cNvSpPr txBox="1"/>
          <p:nvPr/>
        </p:nvSpPr>
        <p:spPr>
          <a:xfrm>
            <a:off x="13195300" y="3848100"/>
            <a:ext cx="28829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교육 및 훈련</a:t>
            </a:r>
            <a:endParaRPr lang="en-US" alt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2884150" y="4628412"/>
            <a:ext cx="3505200" cy="2133600"/>
          </a:xfrm>
          <a:prstGeom prst="roundRect">
            <a:avLst/>
          </a:prstGeom>
          <a:solidFill>
            <a:srgbClr val="FBF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410200" y="4628412"/>
            <a:ext cx="3505200" cy="2133600"/>
          </a:xfrm>
          <a:prstGeom prst="roundRect">
            <a:avLst/>
          </a:prstGeom>
          <a:solidFill>
            <a:srgbClr val="F8F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144000" y="4628412"/>
            <a:ext cx="3505200" cy="2133600"/>
          </a:xfrm>
          <a:prstGeom prst="roundRect">
            <a:avLst/>
          </a:prstGeom>
          <a:solidFill>
            <a:srgbClr val="F1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15"/>
          <p:cNvSpPr txBox="1"/>
          <p:nvPr/>
        </p:nvSpPr>
        <p:spPr>
          <a:xfrm>
            <a:off x="13053090" y="5111012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달성에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필요한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교육과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훈련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과정을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파악합니다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5715000" y="3853712"/>
            <a:ext cx="2882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환경적 요인</a:t>
            </a:r>
            <a:endParaRPr 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5537200" y="5047512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가족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배경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경제적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상황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사회적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트렌드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등을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고려합니다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TextBox 21"/>
          <p:cNvSpPr txBox="1"/>
          <p:nvPr/>
        </p:nvSpPr>
        <p:spPr>
          <a:xfrm>
            <a:off x="9448800" y="3853712"/>
            <a:ext cx="2882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직업 전망</a:t>
            </a:r>
            <a:endParaRPr 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2"/>
          <p:cNvSpPr txBox="1"/>
          <p:nvPr/>
        </p:nvSpPr>
        <p:spPr>
          <a:xfrm>
            <a:off x="9271000" y="5034812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있는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직업의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미래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전망과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발전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가능성을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분석합니다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2705100" y="317500"/>
            <a:ext cx="84201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 시 반영 요소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00200" y="4628412"/>
            <a:ext cx="3505200" cy="2133600"/>
          </a:xfrm>
          <a:prstGeom prst="round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21"/>
          <p:cNvSpPr txBox="1"/>
          <p:nvPr/>
        </p:nvSpPr>
        <p:spPr>
          <a:xfrm>
            <a:off x="1905000" y="3873500"/>
            <a:ext cx="28829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개인적 특성</a:t>
            </a:r>
            <a:endParaRPr 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1727200" y="5054600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성격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등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고유한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특성을</a:t>
            </a:r>
            <a:r>
              <a:rPr lang="en-US" altLang="ko-KR" sz="23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3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파악합니다</a:t>
            </a:r>
            <a:endParaRPr lang="en-US" altLang="ko-KR" sz="23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5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05100" y="317500"/>
            <a:ext cx="94869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진로설계의 의미와 중요성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24000" y="2781300"/>
            <a:ext cx="15697200" cy="5849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8640">
              <a:lnSpc>
                <a:spcPct val="150000"/>
              </a:lnSpc>
              <a:defRPr/>
            </a:pPr>
            <a:r>
              <a:rPr lang="en-US" altLang="ko-KR" sz="3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2. </a:t>
            </a:r>
            <a:r>
              <a:rPr lang="ko-KR" altLang="en-US" sz="3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진로설계가 중요한 이유</a:t>
            </a:r>
            <a:endParaRPr lang="en-US" altLang="ko-KR" sz="3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24028" indent="-224028" defTabSz="548640">
              <a:lnSpc>
                <a:spcPct val="150000"/>
              </a:lnSpc>
              <a:defRPr/>
            </a:pPr>
            <a:endParaRPr lang="en-US" altLang="ko-KR" sz="28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24028" indent="-224028" defTabSz="548640">
              <a:lnSpc>
                <a:spcPct val="150000"/>
              </a:lnSpc>
              <a:defRPr/>
            </a:pP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 세계가 점점 전문화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복잡화 되어가고 있어서 올바른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선택과 준비</a:t>
            </a:r>
          </a:p>
          <a:p>
            <a:pPr marL="224028" indent="-224028" defTabSz="548640">
              <a:lnSpc>
                <a:spcPct val="150000"/>
              </a:lnSpc>
              <a:defRPr/>
            </a:pP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 특성을 정확하게 파악하고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적합한 직업선택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>
              <a:lnSpc>
                <a:spcPct val="150000"/>
              </a:lnSpc>
              <a:defRPr/>
            </a:pP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대학시절의 진로 설계는 향후 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3-40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년의‘삶의 폭과 깊이’에 영향을 미침</a:t>
            </a:r>
          </a:p>
          <a:p>
            <a:pPr marL="222504" indent="-222504" defTabSz="548640">
              <a:lnSpc>
                <a:spcPct val="150000"/>
              </a:lnSpc>
              <a:defRPr/>
            </a:pP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-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일반적으로 대학생들은 좋은 직장에 취업하기 위한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지금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여기서  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22504" indent="-222504" defTabSz="548640">
              <a:lnSpc>
                <a:spcPct val="150000"/>
              </a:lnSpc>
              <a:defRPr/>
            </a:pP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무엇을 해야 할 것인지에 대한 고민과 실행 필요</a:t>
            </a:r>
          </a:p>
          <a:p>
            <a:pPr defTabSz="548640" latinLnBrk="0">
              <a:defRPr/>
            </a:pPr>
            <a:r>
              <a:rPr lang="ko-KR" altLang="en-US" sz="3360" b="1" dirty="0">
                <a:solidFill>
                  <a:prstClr val="black">
                    <a:lumMod val="65000"/>
                    <a:lumOff val="35000"/>
                  </a:prstClr>
                </a:solidFill>
                <a:latin typeface="HY헤드라인M" pitchFamily="18" charset="-127"/>
                <a:ea typeface="HY헤드라인M" pitchFamily="18" charset="-127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58021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05100" y="317500"/>
            <a:ext cx="94869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 고려사항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사각형: 둥근 모서리 55">
            <a:extLst>
              <a:ext uri="{FF2B5EF4-FFF2-40B4-BE49-F238E27FC236}">
                <a16:creationId xmlns:a16="http://schemas.microsoft.com/office/drawing/2014/main" id="{3AF3813B-CBEE-4E51-9141-3137DBC597DD}"/>
              </a:ext>
            </a:extLst>
          </p:cNvPr>
          <p:cNvSpPr/>
          <p:nvPr/>
        </p:nvSpPr>
        <p:spPr>
          <a:xfrm>
            <a:off x="2996872" y="2620491"/>
            <a:ext cx="13152212" cy="180353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 latinLnBrk="0">
              <a:defRPr/>
            </a:pPr>
            <a:endParaRPr lang="ko-KR" altLang="en-US" sz="216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2D188-D61C-4F4F-A89E-C090A177328A}"/>
              </a:ext>
            </a:extLst>
          </p:cNvPr>
          <p:cNvGrpSpPr/>
          <p:nvPr/>
        </p:nvGrpSpPr>
        <p:grpSpPr>
          <a:xfrm>
            <a:off x="3234584" y="2806166"/>
            <a:ext cx="1330210" cy="1399005"/>
            <a:chOff x="1296085" y="1884295"/>
            <a:chExt cx="606157" cy="90319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1E2C7D2-BD60-4E12-9C36-0B21F30E3844}"/>
                </a:ext>
              </a:extLst>
            </p:cNvPr>
            <p:cNvSpPr/>
            <p:nvPr/>
          </p:nvSpPr>
          <p:spPr>
            <a:xfrm>
              <a:off x="1296085" y="1884295"/>
              <a:ext cx="606157" cy="9031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defTabSz="548640" latinLnBrk="0">
                <a:defRPr/>
              </a:pPr>
              <a:endParaRPr lang="ko-KR" altLang="en-US" sz="2160" b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620AA-A774-4432-992D-1D47E59EC2B6}"/>
                </a:ext>
              </a:extLst>
            </p:cNvPr>
            <p:cNvSpPr txBox="1"/>
            <p:nvPr/>
          </p:nvSpPr>
          <p:spPr>
            <a:xfrm>
              <a:off x="1397311" y="2034962"/>
              <a:ext cx="423085" cy="601166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>
              <a:defPPr>
                <a:defRPr lang="en-US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inmed" pitchFamily="2" charset="0"/>
                  <a:ea typeface="Yoon YGO 540_TT" panose="02090603020101020101" pitchFamily="18" charset="-127"/>
                </a:defRPr>
              </a:lvl1pPr>
            </a:lstStyle>
            <a:p>
              <a:pPr algn="ctr" defTabSz="548640" latinLnBrk="0">
                <a:defRPr/>
              </a:pPr>
              <a:r>
                <a:rPr lang="en-US" altLang="ko-KR" sz="4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01</a:t>
              </a:r>
              <a:endPara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EF191FD-69B6-41E0-A79F-7DF29A9ABD27}"/>
              </a:ext>
            </a:extLst>
          </p:cNvPr>
          <p:cNvSpPr txBox="1"/>
          <p:nvPr/>
        </p:nvSpPr>
        <p:spPr>
          <a:xfrm>
            <a:off x="4758070" y="2796343"/>
            <a:ext cx="8317223" cy="134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lnSpc>
                <a:spcPct val="150000"/>
              </a:lnSpc>
              <a:defRPr/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 재능과 부합할 것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자신이 가장 잘 할 수 있는 일이나 분야를 찾아내야 함</a:t>
            </a:r>
          </a:p>
        </p:txBody>
      </p:sp>
      <p:sp>
        <p:nvSpPr>
          <p:cNvPr id="44" name="사각형: 둥근 모서리 55">
            <a:extLst>
              <a:ext uri="{FF2B5EF4-FFF2-40B4-BE49-F238E27FC236}">
                <a16:creationId xmlns:a16="http://schemas.microsoft.com/office/drawing/2014/main" id="{3AF3813B-CBEE-4E51-9141-3137DBC597DD}"/>
              </a:ext>
            </a:extLst>
          </p:cNvPr>
          <p:cNvSpPr/>
          <p:nvPr/>
        </p:nvSpPr>
        <p:spPr>
          <a:xfrm>
            <a:off x="2996872" y="4563938"/>
            <a:ext cx="13152212" cy="180353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 latinLnBrk="0">
              <a:defRPr/>
            </a:pPr>
            <a:endParaRPr lang="ko-KR" altLang="en-US" sz="216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1E2C7D2-BD60-4E12-9C36-0B21F30E3844}"/>
              </a:ext>
            </a:extLst>
          </p:cNvPr>
          <p:cNvSpPr/>
          <p:nvPr/>
        </p:nvSpPr>
        <p:spPr>
          <a:xfrm>
            <a:off x="3255849" y="4715234"/>
            <a:ext cx="1330210" cy="139198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548640" latinLnBrk="0">
              <a:defRPr/>
            </a:pPr>
            <a:endParaRPr lang="ko-KR" altLang="en-US" sz="2160" b="1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9620AA-A774-4432-992D-1D47E59EC2B6}"/>
              </a:ext>
            </a:extLst>
          </p:cNvPr>
          <p:cNvSpPr txBox="1"/>
          <p:nvPr/>
        </p:nvSpPr>
        <p:spPr>
          <a:xfrm>
            <a:off x="3456727" y="4980436"/>
            <a:ext cx="928459" cy="83099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defPPr>
              <a:defRPr lang="en-US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Dinmed" pitchFamily="2" charset="0"/>
                <a:ea typeface="Yoon YGO 540_TT" panose="02090603020101020101" pitchFamily="18" charset="-127"/>
              </a:defRPr>
            </a:lvl1pPr>
          </a:lstStyle>
          <a:p>
            <a:pPr algn="ctr" defTabSz="548640" latinLnBrk="0">
              <a:defRPr/>
            </a:pPr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F191FD-69B6-41E0-A79F-7DF29A9ABD27}"/>
              </a:ext>
            </a:extLst>
          </p:cNvPr>
          <p:cNvSpPr txBox="1"/>
          <p:nvPr/>
        </p:nvSpPr>
        <p:spPr>
          <a:xfrm>
            <a:off x="4758070" y="4763402"/>
            <a:ext cx="11396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lnSpc>
                <a:spcPct val="150000"/>
              </a:lnSpc>
              <a:defRPr/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 열정을 고려할 것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자신이 가장 좋아하는 일이나 분야가 무엇인지에 대한 고민을 토대로 할 것</a:t>
            </a:r>
          </a:p>
        </p:txBody>
      </p:sp>
      <p:sp>
        <p:nvSpPr>
          <p:cNvPr id="50" name="사각형: 둥근 모서리 55">
            <a:extLst>
              <a:ext uri="{FF2B5EF4-FFF2-40B4-BE49-F238E27FC236}">
                <a16:creationId xmlns:a16="http://schemas.microsoft.com/office/drawing/2014/main" id="{3AF3813B-CBEE-4E51-9141-3137DBC597DD}"/>
              </a:ext>
            </a:extLst>
          </p:cNvPr>
          <p:cNvSpPr/>
          <p:nvPr/>
        </p:nvSpPr>
        <p:spPr>
          <a:xfrm>
            <a:off x="3048000" y="6497831"/>
            <a:ext cx="13152212" cy="1803539"/>
          </a:xfrm>
          <a:prstGeom prst="roundRect">
            <a:avLst>
              <a:gd name="adj" fmla="val 50000"/>
            </a:avLst>
          </a:prstGeom>
          <a:solidFill>
            <a:srgbClr val="FDFED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 latinLnBrk="0">
              <a:defRPr/>
            </a:pPr>
            <a:endParaRPr lang="ko-KR" altLang="en-US" sz="216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1E2C7D2-BD60-4E12-9C36-0B21F30E3844}"/>
              </a:ext>
            </a:extLst>
          </p:cNvPr>
          <p:cNvSpPr/>
          <p:nvPr/>
        </p:nvSpPr>
        <p:spPr>
          <a:xfrm>
            <a:off x="3255851" y="6703609"/>
            <a:ext cx="1330210" cy="139198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548640" latinLnBrk="0">
              <a:defRPr/>
            </a:pPr>
            <a:endParaRPr lang="ko-KR" altLang="en-US" sz="2160" b="1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9620AA-A774-4432-992D-1D47E59EC2B6}"/>
              </a:ext>
            </a:extLst>
          </p:cNvPr>
          <p:cNvSpPr txBox="1"/>
          <p:nvPr/>
        </p:nvSpPr>
        <p:spPr>
          <a:xfrm>
            <a:off x="3467360" y="6950681"/>
            <a:ext cx="928459" cy="83099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defPPr>
              <a:defRPr lang="en-US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Dinmed" pitchFamily="2" charset="0"/>
                <a:ea typeface="Yoon YGO 540_TT" panose="02090603020101020101" pitchFamily="18" charset="-127"/>
              </a:defRPr>
            </a:lvl1pPr>
          </a:lstStyle>
          <a:p>
            <a:pPr algn="ctr" defTabSz="548640" latinLnBrk="0">
              <a:defRPr/>
            </a:pPr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F191FD-69B6-41E0-A79F-7DF29A9ABD27}"/>
              </a:ext>
            </a:extLst>
          </p:cNvPr>
          <p:cNvSpPr txBox="1"/>
          <p:nvPr/>
        </p:nvSpPr>
        <p:spPr>
          <a:xfrm>
            <a:off x="4758070" y="6673683"/>
            <a:ext cx="112386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사회적으로 필요한가를 고려할 것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 세계도 유기체처럼 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생성</a:t>
            </a:r>
            <a:r>
              <a:rPr lang="en-US" altLang="ko-KR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변화</a:t>
            </a:r>
            <a:r>
              <a:rPr lang="en-US" altLang="ko-KR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쇠퇴</a:t>
            </a:r>
            <a:r>
              <a:rPr lang="en-US" altLang="ko-KR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소멸의 과정을 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거치므로</a:t>
            </a:r>
            <a:r>
              <a:rPr lang="en-US" altLang="ko-KR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</a:p>
          <a:p>
            <a:pPr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향후 </a:t>
            </a:r>
            <a:r>
              <a:rPr lang="en-US" altLang="ko-KR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15-20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년 후에도 사회적으로 필요한 분야인가를 철저하게 따져볼 것</a:t>
            </a:r>
          </a:p>
        </p:txBody>
      </p:sp>
    </p:spTree>
    <p:extLst>
      <p:ext uri="{BB962C8B-B14F-4D97-AF65-F5344CB8AC3E}">
        <p14:creationId xmlns:p14="http://schemas.microsoft.com/office/powerpoint/2010/main" val="68257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05100" y="317500"/>
            <a:ext cx="94869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 고려사항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사각형: 둥근 모서리 55">
            <a:extLst>
              <a:ext uri="{FF2B5EF4-FFF2-40B4-BE49-F238E27FC236}">
                <a16:creationId xmlns:a16="http://schemas.microsoft.com/office/drawing/2014/main" id="{3AF3813B-CBEE-4E51-9141-3137DBC597DD}"/>
              </a:ext>
            </a:extLst>
          </p:cNvPr>
          <p:cNvSpPr/>
          <p:nvPr/>
        </p:nvSpPr>
        <p:spPr>
          <a:xfrm>
            <a:off x="2996872" y="3301514"/>
            <a:ext cx="13152212" cy="1803539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 latinLnBrk="0">
              <a:defRPr/>
            </a:pPr>
            <a:endParaRPr lang="ko-KR" altLang="en-US" sz="216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712D188-D61C-4F4F-A89E-C090A177328A}"/>
              </a:ext>
            </a:extLst>
          </p:cNvPr>
          <p:cNvGrpSpPr/>
          <p:nvPr/>
        </p:nvGrpSpPr>
        <p:grpSpPr>
          <a:xfrm>
            <a:off x="3234584" y="3487189"/>
            <a:ext cx="1330210" cy="1399005"/>
            <a:chOff x="1296085" y="1884295"/>
            <a:chExt cx="606157" cy="90319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1E2C7D2-BD60-4E12-9C36-0B21F30E3844}"/>
                </a:ext>
              </a:extLst>
            </p:cNvPr>
            <p:cNvSpPr/>
            <p:nvPr/>
          </p:nvSpPr>
          <p:spPr>
            <a:xfrm>
              <a:off x="1296085" y="1884295"/>
              <a:ext cx="606157" cy="9031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 defTabSz="548640" latinLnBrk="0">
                <a:defRPr/>
              </a:pPr>
              <a:endParaRPr lang="ko-KR" altLang="en-US" sz="2160" b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620AA-A774-4432-992D-1D47E59EC2B6}"/>
                </a:ext>
              </a:extLst>
            </p:cNvPr>
            <p:cNvSpPr txBox="1"/>
            <p:nvPr/>
          </p:nvSpPr>
          <p:spPr>
            <a:xfrm>
              <a:off x="1397312" y="2067299"/>
              <a:ext cx="423085" cy="536491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>
              <a:defPPr>
                <a:defRPr lang="en-US"/>
              </a:defPPr>
              <a:lvl1pPr>
                <a:defRPr sz="20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Dinmed" pitchFamily="2" charset="0"/>
                  <a:ea typeface="Yoon YGO 540_TT" panose="02090603020101020101" pitchFamily="18" charset="-127"/>
                </a:defRPr>
              </a:lvl1pPr>
            </a:lstStyle>
            <a:p>
              <a:pPr algn="ctr" defTabSz="548640" latinLnBrk="0">
                <a:defRPr/>
              </a:pPr>
              <a:r>
                <a:rPr lang="en-US" altLang="ko-KR" sz="4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Y견고딕" pitchFamily="18" charset="-127"/>
                  <a:ea typeface="HY견고딕" pitchFamily="18" charset="-127"/>
                </a:rPr>
                <a:t>04</a:t>
              </a:r>
              <a:endParaRPr lang="ko-KR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EF191FD-69B6-41E0-A79F-7DF29A9ABD27}"/>
              </a:ext>
            </a:extLst>
          </p:cNvPr>
          <p:cNvSpPr txBox="1"/>
          <p:nvPr/>
        </p:nvSpPr>
        <p:spPr>
          <a:xfrm>
            <a:off x="4758070" y="3477366"/>
            <a:ext cx="11091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 양심에 비추어 볼 것</a:t>
            </a:r>
          </a:p>
          <a:p>
            <a:pPr marL="230124" indent="-230124"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직업은 개인의 자아실현 터전이면서 사회적 역할과 위상의 거울이므로 </a:t>
            </a:r>
            <a:endParaRPr lang="en-US" altLang="ko-KR" sz="2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30124" indent="-230124"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사회적으로나 도덕적으로 바람직하여야 함</a:t>
            </a:r>
          </a:p>
        </p:txBody>
      </p:sp>
      <p:sp>
        <p:nvSpPr>
          <p:cNvPr id="44" name="사각형: 둥근 모서리 55">
            <a:extLst>
              <a:ext uri="{FF2B5EF4-FFF2-40B4-BE49-F238E27FC236}">
                <a16:creationId xmlns:a16="http://schemas.microsoft.com/office/drawing/2014/main" id="{3AF3813B-CBEE-4E51-9141-3137DBC597DD}"/>
              </a:ext>
            </a:extLst>
          </p:cNvPr>
          <p:cNvSpPr/>
          <p:nvPr/>
        </p:nvSpPr>
        <p:spPr>
          <a:xfrm>
            <a:off x="2996872" y="5244961"/>
            <a:ext cx="13152212" cy="180353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48640" latinLnBrk="0">
              <a:defRPr/>
            </a:pPr>
            <a:endParaRPr lang="ko-KR" altLang="en-US" sz="216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1E2C7D2-BD60-4E12-9C36-0B21F30E3844}"/>
              </a:ext>
            </a:extLst>
          </p:cNvPr>
          <p:cNvSpPr/>
          <p:nvPr/>
        </p:nvSpPr>
        <p:spPr>
          <a:xfrm>
            <a:off x="3255849" y="5396257"/>
            <a:ext cx="1330210" cy="139198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 defTabSz="548640" latinLnBrk="0">
              <a:defRPr/>
            </a:pPr>
            <a:endParaRPr lang="ko-KR" altLang="en-US" sz="2160" b="1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9620AA-A774-4432-992D-1D47E59EC2B6}"/>
              </a:ext>
            </a:extLst>
          </p:cNvPr>
          <p:cNvSpPr txBox="1"/>
          <p:nvPr/>
        </p:nvSpPr>
        <p:spPr>
          <a:xfrm>
            <a:off x="3456727" y="5661459"/>
            <a:ext cx="928459" cy="83099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defPPr>
              <a:defRPr lang="en-US"/>
            </a:defPPr>
            <a:lvl1pPr>
              <a:defRPr sz="2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Dinmed" pitchFamily="2" charset="0"/>
                <a:ea typeface="Yoon YGO 540_TT" panose="02090603020101020101" pitchFamily="18" charset="-127"/>
              </a:defRPr>
            </a:lvl1pPr>
          </a:lstStyle>
          <a:p>
            <a:pPr algn="ctr" defTabSz="548640" latinLnBrk="0">
              <a:defRPr/>
            </a:pPr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05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F191FD-69B6-41E0-A79F-7DF29A9ABD27}"/>
              </a:ext>
            </a:extLst>
          </p:cNvPr>
          <p:cNvSpPr txBox="1"/>
          <p:nvPr/>
        </p:nvSpPr>
        <p:spPr>
          <a:xfrm>
            <a:off x="4758070" y="5444425"/>
            <a:ext cx="11396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>
              <a:defRPr/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타협의 과정임을 명심할 것</a:t>
            </a:r>
          </a:p>
          <a:p>
            <a:pPr marL="230124" indent="-230124"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누구나 직업적 욕심은 끝이 없으므로</a:t>
            </a:r>
            <a:r>
              <a:rPr lang="en-US" altLang="ko-KR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 능력이나 특성 등 조건이나 </a:t>
            </a:r>
            <a:endParaRPr lang="en-US" altLang="ko-KR" sz="2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230124" indent="-230124" defTabSz="548640">
              <a:defRPr/>
            </a:pP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수준을 고려하여 진로를 설계하고</a:t>
            </a:r>
            <a:r>
              <a:rPr lang="en-US" altLang="ko-KR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꿈을 이루기 위해 지금 감수해야 할 것 </a:t>
            </a:r>
          </a:p>
        </p:txBody>
      </p:sp>
    </p:spTree>
    <p:extLst>
      <p:ext uri="{BB962C8B-B14F-4D97-AF65-F5344CB8AC3E}">
        <p14:creationId xmlns:p14="http://schemas.microsoft.com/office/powerpoint/2010/main" val="200433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/>
          <p:nvPr/>
        </p:nvSpPr>
        <p:spPr>
          <a:xfrm>
            <a:off x="2705100" y="317500"/>
            <a:ext cx="94869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진로설계의 주요 단계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276600" y="3551100"/>
            <a:ext cx="324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흥미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적성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가치관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능력을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분석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합니다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70600" y="6370500"/>
            <a:ext cx="324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달성을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위한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단계별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계획을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수립합니다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390400" y="3551100"/>
            <a:ext cx="324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목표를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구체적으로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설정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합니다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3700" y="3551100"/>
            <a:ext cx="32400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직업과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산업에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대해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조사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하고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이해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합니다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409200" y="6370500"/>
            <a:ext cx="3601200" cy="144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계획을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실행하고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주기적으로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평가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수정합니다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88952" y="2705100"/>
            <a:ext cx="2015295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자기이해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39693" y="2705100"/>
            <a:ext cx="31717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세계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탐색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624927" y="2705100"/>
            <a:ext cx="277094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목표설정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70600" y="5590906"/>
            <a:ext cx="3239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4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실행 계획 수립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372190" y="5590906"/>
            <a:ext cx="32399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lnSpc>
                <a:spcPct val="150000"/>
              </a:lnSpc>
              <a:defRPr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5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실천 및 평가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6725400" y="40767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10792303" y="41187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8761500" y="69381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4713513" y="6938100"/>
            <a:ext cx="437400" cy="304800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4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3"/>
          <p:cNvSpPr txBox="1"/>
          <p:nvPr/>
        </p:nvSpPr>
        <p:spPr>
          <a:xfrm>
            <a:off x="27813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진로설계의 실천 팁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189131" y="3441700"/>
            <a:ext cx="3505200" cy="3124200"/>
          </a:xfrm>
          <a:prstGeom prst="roundRect">
            <a:avLst/>
          </a:prstGeom>
          <a:solidFill>
            <a:srgbClr val="FEF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9024531" y="3441700"/>
            <a:ext cx="3505200" cy="3124200"/>
          </a:xfrm>
          <a:prstGeom prst="roundRect">
            <a:avLst/>
          </a:prstGeom>
          <a:solidFill>
            <a:srgbClr val="FB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14"/>
          <p:cNvSpPr txBox="1"/>
          <p:nvPr/>
        </p:nvSpPr>
        <p:spPr>
          <a:xfrm>
            <a:off x="5189131" y="3441700"/>
            <a:ext cx="3505200" cy="6985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 </a:t>
            </a: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다양한 경험 쌓기</a:t>
            </a:r>
            <a:endParaRPr 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TextBox 15"/>
          <p:cNvSpPr txBox="1"/>
          <p:nvPr/>
        </p:nvSpPr>
        <p:spPr>
          <a:xfrm>
            <a:off x="5316131" y="4737100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인턴십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봉사활동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동아리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등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활동에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참여합니다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295400" y="3467100"/>
            <a:ext cx="3505200" cy="3124200"/>
          </a:xfrm>
          <a:prstGeom prst="roundRect">
            <a:avLst/>
          </a:prstGeom>
          <a:solidFill>
            <a:srgbClr val="FBF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17"/>
          <p:cNvSpPr txBox="1"/>
          <p:nvPr/>
        </p:nvSpPr>
        <p:spPr>
          <a:xfrm>
            <a:off x="1295400" y="3467100"/>
            <a:ext cx="3505200" cy="6477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/>
          <a:lstStyle/>
          <a:p>
            <a:pPr algn="ctr">
              <a:lnSpc>
                <a:spcPct val="99600"/>
              </a:lnSpc>
            </a:pP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1 </a:t>
            </a: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지속적인 자기 탐색</a:t>
            </a:r>
            <a:endParaRPr 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1473200" y="4762500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정기적으로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관심사와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능력을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재평가합니다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21"/>
          <p:cNvSpPr txBox="1"/>
          <p:nvPr/>
        </p:nvSpPr>
        <p:spPr>
          <a:xfrm>
            <a:off x="9024531" y="3441700"/>
            <a:ext cx="3505200" cy="6477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3 </a:t>
            </a: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네트워크 구축</a:t>
            </a:r>
            <a:endParaRPr 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5" name="TextBox 22"/>
          <p:cNvSpPr txBox="1"/>
          <p:nvPr/>
        </p:nvSpPr>
        <p:spPr>
          <a:xfrm>
            <a:off x="9151531" y="4737100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분야의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전문가나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선배들과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네트워크를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형성합니다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880163" y="3441700"/>
            <a:ext cx="3505200" cy="3124200"/>
          </a:xfrm>
          <a:prstGeom prst="roundRect">
            <a:avLst/>
          </a:prstGeom>
          <a:solidFill>
            <a:srgbClr val="F2F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21"/>
          <p:cNvSpPr txBox="1"/>
          <p:nvPr/>
        </p:nvSpPr>
        <p:spPr>
          <a:xfrm>
            <a:off x="12880163" y="3441700"/>
            <a:ext cx="3505200" cy="64770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4 </a:t>
            </a:r>
            <a:r>
              <a:rPr lang="ko-KR" altLang="en-US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유연성 유지</a:t>
            </a:r>
            <a:endParaRPr lang="ko-KR" sz="3000" spc="-100" dirty="0">
              <a:solidFill>
                <a:schemeClr val="tx1">
                  <a:alpha val="65882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TextBox 22"/>
          <p:cNvSpPr txBox="1"/>
          <p:nvPr/>
        </p:nvSpPr>
        <p:spPr>
          <a:xfrm>
            <a:off x="13007163" y="4686300"/>
            <a:ext cx="3251200" cy="115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변화하는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환경에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적응할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있도록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유연한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태도를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갖습니다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18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2648795" y="638235"/>
            <a:ext cx="793268" cy="793268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3061658" y="647700"/>
            <a:ext cx="4206634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학습목표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12"/>
          <p:cNvSpPr txBox="1"/>
          <p:nvPr/>
        </p:nvSpPr>
        <p:spPr>
          <a:xfrm>
            <a:off x="3289663" y="268109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3500" b="0" i="0" u="none" strike="noStrike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교과목 이해</a:t>
            </a:r>
            <a:endParaRPr lang="ko-KR" sz="3500" b="0" i="0" u="none" strike="noStrike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3306288" y="3420607"/>
            <a:ext cx="5455132" cy="719395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800" spc="-100">
                <a:solidFill>
                  <a:srgbClr val="222222">
                    <a:alpha val="65882"/>
                  </a:srgbClr>
                </a:solidFill>
                <a:latin typeface="Sandoll 삼립호빵체 Basic" pitchFamily="50" charset="-127"/>
                <a:ea typeface="Sandoll 삼립호빵체 Basic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교과목의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학습목표와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운영내용을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이해</a:t>
            </a:r>
            <a:r>
              <a:rPr lang="ko-KR" altLang="en-U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합니다</a:t>
            </a:r>
            <a:endParaRPr lang="en-US" altLang="ko-KR" sz="2400" dirty="0"/>
          </a:p>
        </p:txBody>
      </p:sp>
      <p:sp>
        <p:nvSpPr>
          <p:cNvPr id="8" name="TextBox 20"/>
          <p:cNvSpPr txBox="1"/>
          <p:nvPr/>
        </p:nvSpPr>
        <p:spPr>
          <a:xfrm>
            <a:off x="3289663" y="48387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 설계</a:t>
            </a:r>
            <a:endParaRPr lang="en-US" alt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299754" y="5219700"/>
            <a:ext cx="5226532" cy="115316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800" spc="-100">
                <a:solidFill>
                  <a:srgbClr val="222222">
                    <a:alpha val="65882"/>
                  </a:srgbClr>
                </a:solidFill>
                <a:latin typeface="Sandoll 삼립호빵체 Basic" pitchFamily="50" charset="-127"/>
                <a:ea typeface="Sandoll 삼립호빵체 Basic" pitchFamily="50" charset="-127"/>
              </a:defRPr>
            </a:lvl1pPr>
          </a:lstStyle>
          <a:p>
            <a:pPr>
              <a:lnSpc>
                <a:spcPts val="31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체계적으로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설계합니다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58400" y="647700"/>
            <a:ext cx="4206634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학습내용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3" name="Picture 7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9661766" y="638235"/>
            <a:ext cx="793268" cy="793268"/>
          </a:xfrm>
          <a:prstGeom prst="rect">
            <a:avLst/>
          </a:prstGeom>
        </p:spPr>
      </p:pic>
      <p:sp>
        <p:nvSpPr>
          <p:cNvPr id="14" name="TextBox 12"/>
          <p:cNvSpPr txBox="1"/>
          <p:nvPr/>
        </p:nvSpPr>
        <p:spPr>
          <a:xfrm>
            <a:off x="10319657" y="268109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01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교과목 개요</a:t>
            </a:r>
            <a:endParaRPr 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20"/>
          <p:cNvSpPr txBox="1"/>
          <p:nvPr/>
        </p:nvSpPr>
        <p:spPr>
          <a:xfrm>
            <a:off x="10287000" y="48387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ts val="285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02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진로 설계</a:t>
            </a:r>
            <a:endParaRPr lang="en-US" alt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418199" y="3426490"/>
            <a:ext cx="5278358" cy="62845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500" spc="-100">
                <a:solidFill>
                  <a:schemeClr val="tx1">
                    <a:lumMod val="95000"/>
                    <a:lumOff val="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교과목의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전반적인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구조와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목적을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소개합니다</a:t>
            </a: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353310" y="5324234"/>
            <a:ext cx="6421358" cy="79901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1600" spc="-100">
                <a:solidFill>
                  <a:srgbClr val="222222">
                    <a:alpha val="65882"/>
                  </a:srgbClr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lnSpc>
                <a:spcPts val="31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개인의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진로를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설계하는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방법을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학습합니다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20"/>
          <p:cNvSpPr txBox="1"/>
          <p:nvPr/>
        </p:nvSpPr>
        <p:spPr>
          <a:xfrm>
            <a:off x="3270613" y="6849685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sz="35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취·창업</a:t>
            </a: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35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프로그램</a:t>
            </a:r>
            <a:endParaRPr lang="en-US" alt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3280704" y="7362070"/>
            <a:ext cx="5226532" cy="115316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2800" spc="-100">
                <a:solidFill>
                  <a:srgbClr val="222222">
                    <a:alpha val="65882"/>
                  </a:srgbClr>
                </a:solidFill>
                <a:latin typeface="Sandoll 삼립호빵체 Basic" pitchFamily="50" charset="-127"/>
                <a:ea typeface="Sandoll 삼립호빵체 Basic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대학에서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제공하는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취·창업지원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프로그램을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이해합니다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10303625" y="6819900"/>
            <a:ext cx="42164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ts val="2850"/>
              </a:lnSpc>
            </a:pP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 </a:t>
            </a:r>
            <a:r>
              <a:rPr lang="en-US" altLang="ko-KR" sz="3500" spc="-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취·창업</a:t>
            </a:r>
            <a:r>
              <a:rPr lang="en-US" altLang="ko-KR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35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안내</a:t>
            </a:r>
            <a:endParaRPr lang="en-US" altLang="ko-KR" sz="3500" spc="-100" dirty="0">
              <a:solidFill>
                <a:schemeClr val="tx1">
                  <a:lumMod val="50000"/>
                  <a:lumOff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TextBox 21"/>
          <p:cNvSpPr txBox="1"/>
          <p:nvPr/>
        </p:nvSpPr>
        <p:spPr>
          <a:xfrm>
            <a:off x="10369935" y="7305434"/>
            <a:ext cx="6421358" cy="79901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>
              <a:lnSpc>
                <a:spcPts val="2850"/>
              </a:lnSpc>
              <a:defRPr sz="1600" spc="-100">
                <a:solidFill>
                  <a:srgbClr val="222222">
                    <a:alpha val="65882"/>
                  </a:srgbClr>
                </a:solidFill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lnSpc>
                <a:spcPts val="3100"/>
              </a:lnSpc>
            </a:pP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다양한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및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창업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프로그램을</a:t>
            </a:r>
            <a:r>
              <a:rPr lang="en-US" altLang="ko-KR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소개합니다</a:t>
            </a:r>
            <a:endParaRPr lang="en-US" altLang="ko-KR" sz="25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62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3"/>
          <p:cNvSpPr txBox="1"/>
          <p:nvPr/>
        </p:nvSpPr>
        <p:spPr>
          <a:xfrm>
            <a:off x="2781300" y="317500"/>
            <a:ext cx="8837666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이번 학기에 우리 함께</a:t>
            </a:r>
            <a:endParaRPr lang="ko-KR" alt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17014" y="2981762"/>
            <a:ext cx="10732386" cy="4835707"/>
            <a:chOff x="3352800" y="2981762"/>
            <a:chExt cx="10732386" cy="4835707"/>
          </a:xfrm>
        </p:grpSpPr>
        <p:sp>
          <p:nvSpPr>
            <p:cNvPr id="15" name="AutoShape 3"/>
            <p:cNvSpPr>
              <a:spLocks noChangeArrowheads="1"/>
            </p:cNvSpPr>
            <p:nvPr/>
          </p:nvSpPr>
          <p:spPr bwMode="auto">
            <a:xfrm>
              <a:off x="3352801" y="3996021"/>
              <a:ext cx="10732385" cy="769620"/>
            </a:xfrm>
            <a:prstGeom prst="roundRect">
              <a:avLst>
                <a:gd name="adj" fmla="val 1597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pPr marL="0" marR="0" lvl="0" indent="0" algn="ctr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00000"/>
                <a:buFontTx/>
                <a:buNone/>
                <a:tabLst/>
                <a:defRPr/>
              </a:pPr>
              <a:r>
                <a:rPr lang="ko-KR" altLang="en-US" sz="3000" spc="-100" dirty="0">
                  <a:solidFill>
                    <a:schemeClr val="tx1">
                      <a:alpha val="65882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직업의 의미와 소중함을 확고하게 합니다</a:t>
              </a:r>
            </a:p>
          </p:txBody>
        </p: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3352800" y="2981762"/>
              <a:ext cx="10732382" cy="769620"/>
            </a:xfrm>
            <a:prstGeom prst="roundRect">
              <a:avLst>
                <a:gd name="adj" fmla="val 1597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pPr marL="0" marR="0" lvl="0" indent="0" algn="ctr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00000"/>
                <a:buFontTx/>
                <a:buNone/>
                <a:tabLst/>
                <a:defRPr/>
              </a:pPr>
              <a:r>
                <a:rPr lang="ko-KR" altLang="en-US" sz="3000" spc="-100" dirty="0">
                  <a:solidFill>
                    <a:schemeClr val="tx1">
                      <a:alpha val="65882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나 자신에 대한 구체적으로 이해합니다</a:t>
              </a:r>
              <a:endParaRPr lang="en-US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>
              <a:off x="3352800" y="5078079"/>
              <a:ext cx="10732382" cy="769620"/>
            </a:xfrm>
            <a:prstGeom prst="roundRect">
              <a:avLst>
                <a:gd name="adj" fmla="val 1597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pPr marL="0" marR="0" lvl="0" indent="0" algn="ctr" defTabSz="54864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00000"/>
                <a:buFontTx/>
                <a:buNone/>
                <a:tabLst/>
                <a:defRPr/>
              </a:pPr>
              <a:r>
                <a:rPr lang="ko-KR" altLang="en-US" sz="3000" spc="-100" dirty="0">
                  <a:solidFill>
                    <a:schemeClr val="tx1">
                      <a:alpha val="65882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직업정보를 찾고 적합한 직업을 선택합니다</a:t>
              </a:r>
              <a:endParaRPr lang="ko-KR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25" name="AutoShape 3"/>
            <p:cNvSpPr>
              <a:spLocks noChangeArrowheads="1"/>
            </p:cNvSpPr>
            <p:nvPr/>
          </p:nvSpPr>
          <p:spPr bwMode="auto">
            <a:xfrm>
              <a:off x="3352800" y="6062965"/>
              <a:ext cx="10732382" cy="769620"/>
            </a:xfrm>
            <a:prstGeom prst="roundRect">
              <a:avLst>
                <a:gd name="adj" fmla="val 1597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pPr algn="ctr" defTabSz="548640">
                <a:lnSpc>
                  <a:spcPct val="120000"/>
                </a:lnSpc>
                <a:buSzPct val="200000"/>
                <a:defRPr/>
              </a:pPr>
              <a:r>
                <a:rPr lang="ko-KR" altLang="en-US" sz="3000" spc="-100" dirty="0">
                  <a:solidFill>
                    <a:schemeClr val="tx1">
                      <a:alpha val="65882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나의 미래를 설계하고 실행준비를 합니다</a:t>
              </a:r>
              <a:r>
                <a:rPr lang="en-US" altLang="ko-KR" sz="3000" spc="-100" dirty="0">
                  <a:solidFill>
                    <a:schemeClr val="tx1">
                      <a:alpha val="65882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 </a:t>
              </a:r>
            </a:p>
          </p:txBody>
        </p:sp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3352800" y="7047849"/>
              <a:ext cx="10732382" cy="769620"/>
            </a:xfrm>
            <a:prstGeom prst="roundRect">
              <a:avLst>
                <a:gd name="adj" fmla="val 1597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tIns="0" anchor="ctr"/>
            <a:lstStyle/>
            <a:p>
              <a:pPr marR="0" lvl="0" indent="0" algn="ctr" defTabSz="5486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00000"/>
                <a:buFontTx/>
                <a:buNone/>
                <a:tabLst/>
                <a:defRPr/>
              </a:pPr>
              <a:r>
                <a:rPr lang="ko-KR" altLang="en-US" sz="3000" spc="-100" dirty="0">
                  <a:solidFill>
                    <a:schemeClr val="tx1">
                      <a:alpha val="65882"/>
                    </a:schemeClr>
                  </a:solidFill>
                  <a:latin typeface="HY헤드라인M" pitchFamily="18" charset="-127"/>
                  <a:ea typeface="HY헤드라인M" pitchFamily="18" charset="-127"/>
                </a:rPr>
                <a:t>성공적으로 직업을 준비하기 위한 자신감을 키웁니다</a:t>
              </a:r>
              <a:endParaRPr lang="ko-KR" altLang="ko-KR" sz="3000" spc="-100" dirty="0">
                <a:solidFill>
                  <a:schemeClr val="tx1">
                    <a:alpha val="65882"/>
                  </a:schemeClr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398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1750" y="2613779"/>
            <a:ext cx="183197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다음 </a:t>
            </a:r>
            <a:r>
              <a:rPr lang="en-US" altLang="ko-KR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6600" spc="-1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주차 </a:t>
            </a: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에는</a:t>
            </a:r>
            <a:endParaRPr lang="en-US" altLang="ko-KR" sz="66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en-US" altLang="ko-KR" sz="66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66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인성이 곧 실력이다</a:t>
            </a:r>
            <a:r>
              <a:rPr lang="en-US" altLang="ko-KR" sz="6600" spc="-100" dirty="0">
                <a:solidFill>
                  <a:srgbClr val="0000FF"/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  <a:p>
            <a:pPr algn="ctr"/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에 대하여 학습합니다</a:t>
            </a:r>
            <a:r>
              <a:rPr lang="en-US" altLang="ko-KR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6667500"/>
            <a:ext cx="18288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spc="-100" dirty="0">
                <a:latin typeface="HY헤드라인M" pitchFamily="18" charset="-127"/>
                <a:ea typeface="HY헤드라인M" pitchFamily="18" charset="-127"/>
              </a:rPr>
              <a:t>늘 열심히 함께 학습하는 국립 경국대학교 학생 여러분</a:t>
            </a:r>
            <a:r>
              <a:rPr lang="en-US" altLang="ko-KR" sz="4000" spc="-100" dirty="0">
                <a:latin typeface="HY헤드라인M" pitchFamily="18" charset="-127"/>
                <a:ea typeface="HY헤드라인M" pitchFamily="18" charset="-127"/>
              </a:rPr>
              <a:t>!</a:t>
            </a:r>
          </a:p>
          <a:p>
            <a:pPr algn="ctr"/>
            <a:r>
              <a:rPr lang="ko-KR" altLang="en-US" sz="4000" spc="-100" dirty="0">
                <a:latin typeface="HY헤드라인M" pitchFamily="18" charset="-127"/>
                <a:ea typeface="HY헤드라인M" pitchFamily="18" charset="-127"/>
              </a:rPr>
              <a:t>고맙습니다</a:t>
            </a:r>
            <a:r>
              <a:rPr lang="en-US" altLang="ko-KR" sz="4000" spc="-100" dirty="0"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4000" spc="-100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73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8942433" y="1689100"/>
            <a:ext cx="8102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관련 자료 </a:t>
            </a:r>
            <a:r>
              <a:rPr lang="ko-KR" altLang="en-US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검색처</a:t>
            </a:r>
            <a:endParaRPr lang="ko-KR" sz="6600" b="1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771900"/>
            <a:ext cx="2190750" cy="805662"/>
          </a:xfrm>
          <a:prstGeom prst="rect">
            <a:avLst/>
          </a:prstGeom>
        </p:spPr>
      </p:pic>
      <p:sp>
        <p:nvSpPr>
          <p:cNvPr id="4" name="TextBox 11"/>
          <p:cNvSpPr txBox="1"/>
          <p:nvPr/>
        </p:nvSpPr>
        <p:spPr>
          <a:xfrm>
            <a:off x="7905750" y="3936027"/>
            <a:ext cx="2038349" cy="421706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lvl="0">
              <a:lnSpc>
                <a:spcPct val="99600"/>
              </a:lnSpc>
              <a:defRPr sz="3600" spc="-10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algn="ctr"/>
            <a:r>
              <a:rPr lang="ko-KR" altLang="en-US" sz="2600" dirty="0"/>
              <a:t>경국대학교</a:t>
            </a:r>
            <a:endParaRPr lang="en-US" altLang="ko-KR" sz="2600" dirty="0"/>
          </a:p>
          <a:p>
            <a:pPr algn="ctr"/>
            <a:r>
              <a:rPr lang="ko-KR" altLang="en-US" sz="2600" dirty="0"/>
              <a:t>취업진로본부</a:t>
            </a:r>
            <a:endParaRPr lang="en-US" altLang="ko-KR" sz="2600" dirty="0"/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348516"/>
            <a:ext cx="2190750" cy="579846"/>
          </a:xfrm>
          <a:prstGeom prst="rect">
            <a:avLst/>
          </a:prstGeom>
        </p:spPr>
      </p:pic>
      <p:sp>
        <p:nvSpPr>
          <p:cNvPr id="6" name="TextBox 15"/>
          <p:cNvSpPr txBox="1"/>
          <p:nvPr/>
        </p:nvSpPr>
        <p:spPr>
          <a:xfrm>
            <a:off x="8129894" y="5417393"/>
            <a:ext cx="1757055" cy="4217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spc="-100" dirty="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rPr>
              <a:t>고용 </a:t>
            </a:r>
            <a:r>
              <a:rPr lang="en-US" altLang="ko-KR" sz="3000" spc="-100" dirty="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rPr>
              <a:t>24</a:t>
            </a:r>
            <a:endParaRPr lang="en-US" sz="3000" spc="-100" dirty="0">
              <a:solidFill>
                <a:srgbClr val="505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6604424"/>
            <a:ext cx="2190750" cy="579846"/>
          </a:xfrm>
          <a:prstGeom prst="rect">
            <a:avLst/>
          </a:prstGeom>
        </p:spPr>
      </p:pic>
      <p:sp>
        <p:nvSpPr>
          <p:cNvPr id="8" name="TextBox 23"/>
          <p:cNvSpPr txBox="1"/>
          <p:nvPr/>
        </p:nvSpPr>
        <p:spPr>
          <a:xfrm>
            <a:off x="8129894" y="6673301"/>
            <a:ext cx="1757055" cy="4217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spc="-100" dirty="0" err="1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rPr>
              <a:t>커리어넷</a:t>
            </a:r>
            <a:endParaRPr lang="en-US" sz="3000" spc="-100" dirty="0">
              <a:solidFill>
                <a:srgbClr val="505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0287000" y="3867149"/>
            <a:ext cx="7086600" cy="4725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  <a:hlinkClick r:id="rId3"/>
              </a:rPr>
              <a:t>http://anujob.andong.ac.kr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취창업프로그램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경력관리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취업추천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상담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심리검사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자기소개서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면접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등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종합지원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10287000" y="5366506"/>
            <a:ext cx="7086600" cy="4725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  <a:hlinkClick r:id="rId4"/>
              </a:rPr>
              <a:t>www.work24.go.kr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</a:p>
          <a:p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채용정보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취업지원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직업능력개발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정보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제공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10287000" y="6622414"/>
            <a:ext cx="7086600" cy="4725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ts val="28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  <a:hlinkClick r:id="rId5"/>
              </a:rPr>
              <a:t>www.career.go.kr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진로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및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직업정보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7897404"/>
            <a:ext cx="2190750" cy="808446"/>
          </a:xfrm>
          <a:prstGeom prst="rect">
            <a:avLst/>
          </a:prstGeom>
        </p:spPr>
      </p:pic>
      <p:sp>
        <p:nvSpPr>
          <p:cNvPr id="13" name="TextBox 23"/>
          <p:cNvSpPr txBox="1"/>
          <p:nvPr/>
        </p:nvSpPr>
        <p:spPr>
          <a:xfrm>
            <a:off x="8187044" y="8061531"/>
            <a:ext cx="1757055" cy="42170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600" spc="-100" dirty="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rPr>
              <a:t>고용노동부 </a:t>
            </a:r>
            <a:r>
              <a:rPr lang="en-US" altLang="ko-KR" sz="2600" spc="-100" dirty="0">
                <a:solidFill>
                  <a:srgbClr val="505050"/>
                </a:solidFill>
                <a:latin typeface="HY헤드라인M" pitchFamily="18" charset="-127"/>
                <a:ea typeface="HY헤드라인M" pitchFamily="18" charset="-127"/>
              </a:rPr>
              <a:t>HRD-net</a:t>
            </a:r>
            <a:endParaRPr lang="en-US" sz="2600" spc="-100" dirty="0">
              <a:solidFill>
                <a:srgbClr val="50505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44150" y="8010644"/>
            <a:ext cx="7086600" cy="47259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  <a:hlinkClick r:id="rId6"/>
              </a:rPr>
              <a:t>https://m.nrd.go.kr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직종별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지역별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기간별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직업훈련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06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705100" y="3429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교과목 개요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24170"/>
              </p:ext>
            </p:extLst>
          </p:nvPr>
        </p:nvGraphicFramePr>
        <p:xfrm>
          <a:off x="1988695" y="3714750"/>
          <a:ext cx="12799937" cy="2698438"/>
        </p:xfrm>
        <a:graphic>
          <a:graphicData uri="http://schemas.openxmlformats.org/drawingml/2006/table">
            <a:tbl>
              <a:tblPr/>
              <a:tblGrid>
                <a:gridCol w="2062003">
                  <a:extLst>
                    <a:ext uri="{9D8B030D-6E8A-4147-A177-3AD203B41FA5}">
                      <a16:colId xmlns:a16="http://schemas.microsoft.com/office/drawing/2014/main" val="1907844620"/>
                    </a:ext>
                  </a:extLst>
                </a:gridCol>
                <a:gridCol w="4483613">
                  <a:extLst>
                    <a:ext uri="{9D8B030D-6E8A-4147-A177-3AD203B41FA5}">
                      <a16:colId xmlns:a16="http://schemas.microsoft.com/office/drawing/2014/main" val="701482229"/>
                    </a:ext>
                  </a:extLst>
                </a:gridCol>
                <a:gridCol w="2135749">
                  <a:extLst>
                    <a:ext uri="{9D8B030D-6E8A-4147-A177-3AD203B41FA5}">
                      <a16:colId xmlns:a16="http://schemas.microsoft.com/office/drawing/2014/main" val="788557386"/>
                    </a:ext>
                  </a:extLst>
                </a:gridCol>
                <a:gridCol w="4118572">
                  <a:extLst>
                    <a:ext uri="{9D8B030D-6E8A-4147-A177-3AD203B41FA5}">
                      <a16:colId xmlns:a16="http://schemas.microsoft.com/office/drawing/2014/main" val="4243646183"/>
                    </a:ext>
                  </a:extLst>
                </a:gridCol>
              </a:tblGrid>
              <a:tr h="609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강 좌 명</a:t>
                      </a:r>
                    </a:p>
                  </a:txBody>
                  <a:tcPr marL="146285" marR="146285" marT="54864" marB="5486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직업의 세계와 진로선택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수업 주관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취업창업본부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859115"/>
                  </a:ext>
                </a:extLst>
              </a:tr>
              <a:tr h="6098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이수단위</a:t>
                      </a:r>
                    </a:p>
                  </a:txBody>
                  <a:tcPr marL="146285" marR="146285" marT="54864" marB="5486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학점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학습시간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시간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209390"/>
                  </a:ext>
                </a:extLst>
              </a:tr>
              <a:tr h="606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수강 대상</a:t>
                      </a:r>
                    </a:p>
                  </a:txBody>
                  <a:tcPr marL="146285" marR="146285" marT="54864" marB="5486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2~3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학년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교 재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학습 노트</a:t>
                      </a: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(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자체제작</a:t>
                      </a: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)</a:t>
                      </a:r>
                      <a:endParaRPr lang="ko-KR" altLang="en-US" sz="2500" kern="1200" spc="-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429624"/>
                  </a:ext>
                </a:extLst>
              </a:tr>
              <a:tr h="804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교육방법</a:t>
                      </a:r>
                    </a:p>
                  </a:txBody>
                  <a:tcPr marL="146285" marR="146285" marT="54864" marB="5486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강의</a:t>
                      </a: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/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토론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ko-KR" altLang="en-US" sz="3000" b="0" kern="1200" spc="-100" dirty="0">
                          <a:solidFill>
                            <a:schemeClr val="tx1"/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 험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8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주차 </a:t>
                      </a: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중간고사</a:t>
                      </a:r>
                      <a:endParaRPr lang="en-US" altLang="ko-KR" sz="2500" kern="1200" spc="-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주차</a:t>
                      </a:r>
                      <a:r>
                        <a:rPr lang="en-US" altLang="ko-KR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 : </a:t>
                      </a:r>
                      <a:r>
                        <a:rPr lang="ko-KR" altLang="en-US" sz="25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기말고사</a:t>
                      </a:r>
                    </a:p>
                  </a:txBody>
                  <a:tcPr marL="146285" marR="146285" marT="54864" marB="5486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50271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946E95-92D6-4668-B912-7DB52702C175}"/>
              </a:ext>
            </a:extLst>
          </p:cNvPr>
          <p:cNvSpPr txBox="1"/>
          <p:nvPr/>
        </p:nvSpPr>
        <p:spPr>
          <a:xfrm>
            <a:off x="1905000" y="6580593"/>
            <a:ext cx="83052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 latinLnBrk="0"/>
            <a:r>
              <a:rPr lang="ko-KR" altLang="en-US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교재구입 </a:t>
            </a:r>
            <a:r>
              <a:rPr lang="en-US" altLang="ko-KR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: 6,000</a:t>
            </a:r>
            <a:r>
              <a:rPr lang="ko-KR" altLang="en-US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원 </a:t>
            </a:r>
            <a:r>
              <a:rPr lang="en-US" altLang="ko-KR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/ </a:t>
            </a:r>
            <a:r>
              <a:rPr lang="ko-KR" altLang="en-US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전원 구입</a:t>
            </a:r>
            <a:r>
              <a:rPr lang="en-US" altLang="ko-KR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</a:t>
            </a:r>
            <a:r>
              <a:rPr lang="ko-KR" altLang="en-US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교재 활용수업 및 과제</a:t>
            </a:r>
            <a:r>
              <a:rPr lang="en-US" altLang="ko-KR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)</a:t>
            </a:r>
            <a:r>
              <a:rPr lang="ko-KR" altLang="en-US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</a:t>
            </a:r>
            <a:endParaRPr lang="en-US" altLang="ko-KR" sz="2200" b="1" dirty="0">
              <a:solidFill>
                <a:srgbClr val="FF0000"/>
              </a:solidFill>
              <a:latin typeface="Calibri"/>
              <a:ea typeface="맑은 고딕" panose="020B0503020000020004" pitchFamily="50" charset="-127"/>
            </a:endParaRPr>
          </a:p>
          <a:p>
            <a:pPr defTabSz="548640" latinLnBrk="0"/>
            <a:r>
              <a:rPr lang="en-US" altLang="ko-KR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                   </a:t>
            </a:r>
            <a:r>
              <a:rPr lang="ko-KR" altLang="en-US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경국대학교 대학서점</a:t>
            </a:r>
            <a:r>
              <a:rPr lang="en-US" altLang="ko-KR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(010-4532-3827)</a:t>
            </a:r>
            <a:r>
              <a:rPr lang="ko-KR" altLang="en-US" sz="2200" b="1" dirty="0">
                <a:solidFill>
                  <a:srgbClr val="FF0000"/>
                </a:solidFill>
                <a:latin typeface="Calibri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6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705100" y="3429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개설 목적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94467" y="3086100"/>
            <a:ext cx="11839939" cy="4061183"/>
          </a:xfrm>
          <a:prstGeom prst="roundRect">
            <a:avLst/>
          </a:prstGeom>
          <a:solidFill>
            <a:srgbClr val="FEF4EC"/>
          </a:solidFill>
        </p:spPr>
        <p:txBody>
          <a:bodyPr wrap="square">
            <a:spAutoFit/>
          </a:bodyPr>
          <a:lstStyle/>
          <a:p>
            <a:pPr defTabSz="548640" fontAlgn="base" latinLnBrk="0">
              <a:lnSpc>
                <a:spcPct val="150000"/>
              </a:lnSpc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경국대학교 학생들을 대상으로 효율적인 취업 준비를 위하여 저학년 때부터 </a:t>
            </a:r>
            <a:r>
              <a:rPr lang="ko-KR" altLang="en-US" sz="3200" spc="-1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맞춤형 취업교육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과 예비사회인으로서 갖춰야 할 기본 역량들을 쌓을 수 있도록 학습하고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-100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자기분석과 목표설정 및 실행 능력을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배양하여 수월하게 취업에 성공하며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기업이 원하는 역량 있는 인재로 육성시키고자 함</a:t>
            </a:r>
          </a:p>
        </p:txBody>
      </p:sp>
    </p:spTree>
    <p:extLst>
      <p:ext uri="{BB962C8B-B14F-4D97-AF65-F5344CB8AC3E}">
        <p14:creationId xmlns:p14="http://schemas.microsoft.com/office/powerpoint/2010/main" val="25370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3"/>
          <p:cNvSpPr txBox="1"/>
          <p:nvPr/>
        </p:nvSpPr>
        <p:spPr>
          <a:xfrm>
            <a:off x="27051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학습내용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19200" y="2476500"/>
            <a:ext cx="14935200" cy="4840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8640" fontAlgn="base" latinLnBrk="0">
              <a:lnSpc>
                <a:spcPct val="200000"/>
              </a:lnSpc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학생들이 자기분석을 통하여 본인의 능력에 맞는 진로 설정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fontAlgn="base" latinLnBrk="0">
              <a:lnSpc>
                <a:spcPct val="200000"/>
              </a:lnSpc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취업 현실을 인식하고 채용 시장의 </a:t>
            </a:r>
            <a:r>
              <a:rPr lang="ko-KR" altLang="en-US" sz="32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트렌드를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분석하여 전략적인 취업 계획 수립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fontAlgn="base" latinLnBrk="0">
              <a:lnSpc>
                <a:spcPct val="200000"/>
              </a:lnSpc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직업과 직무에 대한 교육으로 실전 취업에 적용할 수 있는 역량 개발</a:t>
            </a:r>
          </a:p>
          <a:p>
            <a:pPr defTabSz="548640" fontAlgn="base" latinLnBrk="0">
              <a:lnSpc>
                <a:spcPct val="200000"/>
              </a:lnSpc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기업에서 원하는 인재의 조건에 부합할 수 있는 인성과 역량 계발</a:t>
            </a:r>
          </a:p>
          <a:p>
            <a:pPr defTabSz="548640" fontAlgn="base" latinLnBrk="0">
              <a:lnSpc>
                <a:spcPct val="200000"/>
              </a:lnSpc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경력개발의 중요성 및 본인의 희망과 적성을 고려한 </a:t>
            </a:r>
            <a:r>
              <a:rPr lang="ko-KR" altLang="en-US" sz="32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로드맵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수립</a:t>
            </a:r>
          </a:p>
        </p:txBody>
      </p:sp>
    </p:spTree>
    <p:extLst>
      <p:ext uri="{BB962C8B-B14F-4D97-AF65-F5344CB8AC3E}">
        <p14:creationId xmlns:p14="http://schemas.microsoft.com/office/powerpoint/2010/main" val="9543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/>
          <p:cNvSpPr txBox="1"/>
          <p:nvPr/>
        </p:nvSpPr>
        <p:spPr>
          <a:xfrm>
            <a:off x="2705100" y="317500"/>
            <a:ext cx="8667928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학습방법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58197" y="2271504"/>
            <a:ext cx="13353203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7764" indent="-397764" defTabSz="548640" latinLnBrk="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1)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학습방법 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대면교육</a:t>
            </a:r>
          </a:p>
          <a:p>
            <a:pPr marL="397764" indent="-397764" defTabSz="548640" latinLnBrk="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2)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학습대상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2~3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학년</a:t>
            </a:r>
          </a:p>
          <a:p>
            <a:pPr marL="397764" indent="-397764" defTabSz="548640" latinLnBrk="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3)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학습주차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15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 </a:t>
            </a:r>
          </a:p>
          <a:p>
            <a:pPr marL="397764" indent="-397764" defTabSz="548640" latinLnBrk="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4)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시험 </a:t>
            </a:r>
          </a:p>
          <a:p>
            <a:pPr defTabSz="548640" latinLnBrk="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 - 8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중간고사 </a:t>
            </a:r>
          </a:p>
          <a:p>
            <a:pPr defTabSz="548640" latinLnBrk="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 - 15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주차 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기말고사</a:t>
            </a:r>
            <a:endParaRPr lang="en-US" altLang="ko-KR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latinLnBrk="0">
              <a:lnSpc>
                <a:spcPct val="20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❖평가방법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9739"/>
              </p:ext>
            </p:extLst>
          </p:nvPr>
        </p:nvGraphicFramePr>
        <p:xfrm>
          <a:off x="2043867" y="6134100"/>
          <a:ext cx="11223989" cy="1828799"/>
        </p:xfrm>
        <a:graphic>
          <a:graphicData uri="http://schemas.openxmlformats.org/drawingml/2006/table">
            <a:tbl>
              <a:tblPr/>
              <a:tblGrid>
                <a:gridCol w="1656581">
                  <a:extLst>
                    <a:ext uri="{9D8B030D-6E8A-4147-A177-3AD203B41FA5}">
                      <a16:colId xmlns:a16="http://schemas.microsoft.com/office/drawing/2014/main" val="1783343183"/>
                    </a:ext>
                  </a:extLst>
                </a:gridCol>
                <a:gridCol w="1623402">
                  <a:extLst>
                    <a:ext uri="{9D8B030D-6E8A-4147-A177-3AD203B41FA5}">
                      <a16:colId xmlns:a16="http://schemas.microsoft.com/office/drawing/2014/main" val="3532002065"/>
                    </a:ext>
                  </a:extLst>
                </a:gridCol>
                <a:gridCol w="1967041">
                  <a:extLst>
                    <a:ext uri="{9D8B030D-6E8A-4147-A177-3AD203B41FA5}">
                      <a16:colId xmlns:a16="http://schemas.microsoft.com/office/drawing/2014/main" val="3628160256"/>
                    </a:ext>
                  </a:extLst>
                </a:gridCol>
                <a:gridCol w="1895944">
                  <a:extLst>
                    <a:ext uri="{9D8B030D-6E8A-4147-A177-3AD203B41FA5}">
                      <a16:colId xmlns:a16="http://schemas.microsoft.com/office/drawing/2014/main" val="1357300092"/>
                    </a:ext>
                  </a:extLst>
                </a:gridCol>
                <a:gridCol w="2369930">
                  <a:extLst>
                    <a:ext uri="{9D8B030D-6E8A-4147-A177-3AD203B41FA5}">
                      <a16:colId xmlns:a16="http://schemas.microsoft.com/office/drawing/2014/main" val="2076580864"/>
                    </a:ext>
                  </a:extLst>
                </a:gridCol>
                <a:gridCol w="1711091">
                  <a:extLst>
                    <a:ext uri="{9D8B030D-6E8A-4147-A177-3AD203B41FA5}">
                      <a16:colId xmlns:a16="http://schemas.microsoft.com/office/drawing/2014/main" val="3029008463"/>
                    </a:ext>
                  </a:extLst>
                </a:gridCol>
              </a:tblGrid>
              <a:tr h="4090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36341" marR="36341" marT="7536" marB="7536" anchor="ctr">
                    <a:lnL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출석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중간고사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기말고사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과제물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계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2820"/>
                  </a:ext>
                </a:extLst>
              </a:tr>
              <a:tr h="4090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배점</a:t>
                      </a:r>
                    </a:p>
                  </a:txBody>
                  <a:tcPr marL="36341" marR="36341" marT="7536" marB="7536" anchor="ctr">
                    <a:lnL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20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30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kern="1200" spc="-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100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681818"/>
                  </a:ext>
                </a:extLst>
              </a:tr>
              <a:tr h="10106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방법</a:t>
                      </a:r>
                    </a:p>
                  </a:txBody>
                  <a:tcPr marL="36341" marR="36341" marT="7536" marB="7536" anchor="ctr">
                    <a:lnL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출석률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논술식</a:t>
                      </a:r>
                      <a:endParaRPr lang="ko-KR" altLang="en-US" sz="2300" kern="1200" spc="-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논술식</a:t>
                      </a:r>
                      <a:endParaRPr lang="ko-KR" altLang="en-US" sz="2300" kern="1200" spc="-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kern="1200" spc="-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Y견고딕" pitchFamily="18" charset="-127"/>
                          <a:ea typeface="HY견고딕" pitchFamily="18" charset="-127"/>
                          <a:cs typeface="+mn-cs"/>
                        </a:rPr>
                        <a:t>개인별</a:t>
                      </a: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300" kern="1200" spc="-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Y견고딕" pitchFamily="18" charset="-127"/>
                        <a:ea typeface="HY견고딕" pitchFamily="18" charset="-127"/>
                        <a:cs typeface="+mn-cs"/>
                      </a:endParaRPr>
                    </a:p>
                  </a:txBody>
                  <a:tcPr marL="36341" marR="36341" marT="7536" marB="753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3587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5239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81200" y="8058150"/>
            <a:ext cx="89434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548640">
              <a:defRPr sz="216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2500" b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※ </a:t>
            </a:r>
            <a:r>
              <a:rPr lang="ko-KR" altLang="en-US" sz="2500" b="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일반적인 사항은 경국대학교 수업 운영에 관한 지침에 의거함</a:t>
            </a:r>
            <a:endParaRPr lang="en-US" altLang="ko-KR" sz="2500" b="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500" b="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※ </a:t>
            </a:r>
            <a:r>
              <a:rPr lang="ko-KR" altLang="en-US" sz="2500" b="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필수과제 </a:t>
            </a:r>
            <a:r>
              <a:rPr lang="en-US" altLang="ko-KR" sz="2500" b="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500" b="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상담</a:t>
            </a:r>
            <a:r>
              <a:rPr lang="en-US" altLang="ko-KR" sz="2500" b="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500" b="0" spc="-100" dirty="0">
                <a:solidFill>
                  <a:srgbClr val="0000FF"/>
                </a:solidFill>
                <a:latin typeface="HY견고딕" pitchFamily="18" charset="-127"/>
                <a:ea typeface="HY견고딕" pitchFamily="18" charset="-127"/>
              </a:rPr>
              <a:t>취창업지정프로그램 참여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736549" y="2271501"/>
            <a:ext cx="5622121" cy="152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7764" indent="-397764" defTabSz="54864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5)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평가방법 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P/F</a:t>
            </a:r>
            <a:endParaRPr lang="ko-KR" altLang="en-US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97764" indent="-397764" defTabSz="54864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-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P(Pass/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통과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) : 60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ko-KR" altLang="en-US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이상자</a:t>
            </a:r>
            <a:endParaRPr lang="ko-KR" altLang="en-US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397764" indent="-397764" defTabSz="548640">
              <a:lnSpc>
                <a:spcPct val="130000"/>
              </a:lnSpc>
            </a:pP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- F(Fail/</a:t>
            </a:r>
            <a:r>
              <a:rPr lang="ko-KR" altLang="en-US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미통과</a:t>
            </a:r>
            <a:r>
              <a:rPr lang="en-US" altLang="ko-KR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) : 60</a:t>
            </a:r>
            <a:r>
              <a:rPr lang="ko-KR" altLang="en-US" sz="25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점 </a:t>
            </a:r>
            <a:r>
              <a:rPr lang="ko-KR" altLang="en-US" sz="25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미만자</a:t>
            </a:r>
            <a:endParaRPr lang="ko-KR" altLang="en-US" sz="25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88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/>
          <p:nvPr/>
        </p:nvSpPr>
        <p:spPr>
          <a:xfrm>
            <a:off x="2705100" y="317500"/>
            <a:ext cx="8667928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학습참여원칙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81200" y="2400300"/>
            <a:ext cx="1226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48640" fontAlgn="base" latinLnBrk="0">
              <a:lnSpc>
                <a:spcPct val="150000"/>
              </a:lnSpc>
              <a:defRPr/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학습참여방식 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대면학습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fontAlgn="base" latinLnBrk="0">
              <a:lnSpc>
                <a:spcPct val="150000"/>
              </a:lnSpc>
              <a:defRPr/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출석체크 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호명</a:t>
            </a: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/</a:t>
            </a:r>
            <a:r>
              <a:rPr lang="ko-KR" altLang="en-US" sz="3200" spc="-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전자출결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fontAlgn="base" latinLnBrk="0">
              <a:lnSpc>
                <a:spcPct val="150000"/>
              </a:lnSpc>
              <a:defRPr/>
            </a:pP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☑ 학습참여약속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fontAlgn="base" latinLnBrk="0">
              <a:lnSpc>
                <a:spcPct val="150000"/>
              </a:lnSpc>
              <a:defRPr/>
            </a:pP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열심히 학습하기</a:t>
            </a:r>
            <a:endParaRPr lang="en-US" altLang="ko-KR" sz="3200" spc="-100" dirty="0">
              <a:solidFill>
                <a:schemeClr val="tx1">
                  <a:lumMod val="95000"/>
                  <a:lumOff val="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defTabSz="548640" fontAlgn="base" latinLnBrk="0">
              <a:lnSpc>
                <a:spcPct val="150000"/>
              </a:lnSpc>
              <a:defRPr/>
            </a:pPr>
            <a:r>
              <a:rPr lang="en-US" altLang="ko-KR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      - </a:t>
            </a:r>
            <a:r>
              <a:rPr lang="ko-KR" altLang="en-US" sz="32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HY견고딕" pitchFamily="18" charset="-127"/>
                <a:ea typeface="HY견고딕" pitchFamily="18" charset="-127"/>
              </a:rPr>
              <a:t>다른 학우 배려하기</a:t>
            </a:r>
          </a:p>
        </p:txBody>
      </p:sp>
    </p:spTree>
    <p:extLst>
      <p:ext uri="{BB962C8B-B14F-4D97-AF65-F5344CB8AC3E}">
        <p14:creationId xmlns:p14="http://schemas.microsoft.com/office/powerpoint/2010/main" val="348998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/>
          <p:cNvSpPr txBox="1"/>
          <p:nvPr/>
        </p:nvSpPr>
        <p:spPr>
          <a:xfrm>
            <a:off x="2705100" y="317500"/>
            <a:ext cx="6972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주차별</a:t>
            </a:r>
            <a:r>
              <a:rPr lang="ko-KR" altLang="en-US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학습내용 </a:t>
            </a:r>
            <a:r>
              <a:rPr lang="en-US" altLang="ko-KR" sz="6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(1)</a:t>
            </a:r>
            <a:endParaRPr lang="ko-KR" sz="6000" spc="-100" dirty="0">
              <a:solidFill>
                <a:schemeClr val="tx1">
                  <a:lumMod val="65000"/>
                  <a:lumOff val="3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154A8-0059-19D2-3E2E-367814E9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247900"/>
            <a:ext cx="16106775" cy="7272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843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944</Words>
  <Application>Microsoft Office PowerPoint</Application>
  <PresentationFormat>사용자 지정</PresentationFormat>
  <Paragraphs>192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Sandoll 삼립호빵체 Basic</vt:lpstr>
      <vt:lpstr>Calibri</vt:lpstr>
      <vt:lpstr>맑은 고딕</vt:lpstr>
      <vt:lpstr>Arial</vt:lpstr>
      <vt:lpstr>HY헤드라인M</vt:lpstr>
      <vt:lpstr>HY견고딕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심재창</cp:lastModifiedBy>
  <cp:revision>56</cp:revision>
  <dcterms:created xsi:type="dcterms:W3CDTF">2006-08-16T00:00:00Z</dcterms:created>
  <dcterms:modified xsi:type="dcterms:W3CDTF">2025-03-05T05:37:50Z</dcterms:modified>
</cp:coreProperties>
</file>