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handoutMasterIdLst>
    <p:handoutMasterId r:id="rId28"/>
  </p:handoutMasterIdLst>
  <p:sldIdLst>
    <p:sldId id="269" r:id="rId3"/>
    <p:sldId id="308" r:id="rId4"/>
    <p:sldId id="274" r:id="rId5"/>
    <p:sldId id="325" r:id="rId6"/>
    <p:sldId id="276" r:id="rId7"/>
    <p:sldId id="277" r:id="rId8"/>
    <p:sldId id="313" r:id="rId9"/>
    <p:sldId id="278" r:id="rId10"/>
    <p:sldId id="263" r:id="rId11"/>
    <p:sldId id="279" r:id="rId12"/>
    <p:sldId id="315" r:id="rId13"/>
    <p:sldId id="290" r:id="rId14"/>
    <p:sldId id="317" r:id="rId15"/>
    <p:sldId id="316" r:id="rId16"/>
    <p:sldId id="295" r:id="rId17"/>
    <p:sldId id="291" r:id="rId18"/>
    <p:sldId id="311" r:id="rId19"/>
    <p:sldId id="322" r:id="rId20"/>
    <p:sldId id="312" r:id="rId21"/>
    <p:sldId id="294" r:id="rId22"/>
    <p:sldId id="297" r:id="rId23"/>
    <p:sldId id="299" r:id="rId24"/>
    <p:sldId id="324" r:id="rId25"/>
    <p:sldId id="309" r:id="rId26"/>
    <p:sldId id="310" r:id="rId27"/>
  </p:sldIdLst>
  <p:sldSz cx="18288000" cy="10287000"/>
  <p:notesSz cx="6858000" cy="9144000"/>
  <p:embeddedFontLst>
    <p:embeddedFont>
      <p:font typeface="HY견고딕" panose="0203060000010101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ECE2"/>
    <a:srgbClr val="FEF5EC"/>
    <a:srgbClr val="FDEDDF"/>
    <a:srgbClr val="FBFEEC"/>
    <a:srgbClr val="F5F8EE"/>
    <a:srgbClr val="EDF6F9"/>
    <a:srgbClr val="EBF6F9"/>
    <a:srgbClr val="F1F5E7"/>
    <a:srgbClr val="FC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79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2B415-FDCE-47AE-B877-7ACD711D29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32D2-B8B1-4DD7-A240-140993AE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9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087100" y="4978400"/>
            <a:ext cx="3276600" cy="327660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2720000">
            <a:off x="13766800" y="8140700"/>
            <a:ext cx="3429000" cy="342900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42900" y="1828800"/>
            <a:ext cx="723900" cy="3162300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9300" y="8255000"/>
            <a:ext cx="1168400" cy="11684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-1860000">
            <a:off x="13652500" y="3225800"/>
            <a:ext cx="3848100" cy="16256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7">
            <a:alphaModFix amt="9000"/>
          </a:blip>
          <a:stretch>
            <a:fillRect/>
          </a:stretch>
        </p:blipFill>
        <p:spPr>
          <a:xfrm>
            <a:off x="12712336" y="701675"/>
            <a:ext cx="2381250" cy="2381250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469027" y="8572500"/>
            <a:ext cx="78614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b="0" kern="1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국립경국대학교 취업진로본부</a:t>
            </a:r>
            <a:endParaRPr lang="en-US" altLang="ko-KR" sz="3300" b="0" kern="1200" spc="-100" dirty="0">
              <a:solidFill>
                <a:schemeClr val="tx1">
                  <a:lumMod val="95000"/>
                  <a:lumOff val="5000"/>
                </a:schemeClr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  <a:p>
            <a:r>
              <a:rPr lang="en-US" altLang="ko-KR" sz="3300" b="0" kern="12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National University of </a:t>
            </a:r>
            <a:r>
              <a:rPr lang="en-US" altLang="ko-KR" sz="3300" b="0" kern="1200" spc="-100" dirty="0" err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Gyeongsangbukdo</a:t>
            </a:r>
            <a:endParaRPr lang="en-US" altLang="ko-KR" sz="3300" b="0" kern="1200" spc="-100" dirty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0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3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5" y="6610350"/>
            <a:ext cx="155448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4800" cy="2249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0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3400" cy="678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20200" y="2400300"/>
            <a:ext cx="8153400" cy="678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0375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5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0" y="2303463"/>
            <a:ext cx="8083550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0" y="3262313"/>
            <a:ext cx="8083550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6625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409575"/>
            <a:ext cx="10223500" cy="878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6625" cy="7037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600" y="9149219"/>
            <a:ext cx="3276600" cy="32766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0526" y="8310194"/>
            <a:ext cx="2870200" cy="29039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77299" y="6379180"/>
            <a:ext cx="2485115" cy="2514299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740000">
            <a:off x="685898" y="4933559"/>
            <a:ext cx="3059322" cy="1316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5" y="7200900"/>
            <a:ext cx="10972800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28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5" y="8051800"/>
            <a:ext cx="10972800" cy="1206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4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412750"/>
            <a:ext cx="4114800" cy="877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2000" cy="877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43149" y="7003568"/>
            <a:ext cx="3276600" cy="327660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66549" y="4806468"/>
            <a:ext cx="3276600" cy="327660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51" y="8191500"/>
            <a:ext cx="3276600" cy="3276600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-1860000">
            <a:off x="13506449" y="3193568"/>
            <a:ext cx="3492500" cy="1485900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1600" y="1054100"/>
            <a:ext cx="1435100" cy="1435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315200" y="0"/>
            <a:ext cx="1097280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9850" y="1054100"/>
            <a:ext cx="1435100" cy="1435100"/>
          </a:xfrm>
          <a:prstGeom prst="rect">
            <a:avLst/>
          </a:prstGeom>
        </p:spPr>
      </p:pic>
      <p:pic>
        <p:nvPicPr>
          <p:cNvPr id="10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14400" y="4356100"/>
            <a:ext cx="3276600" cy="3276600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2720000">
            <a:off x="3581400" y="7505700"/>
            <a:ext cx="3429000" cy="3429000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6600" y="7632700"/>
            <a:ext cx="1168400" cy="1168400"/>
          </a:xfrm>
          <a:prstGeom prst="rect">
            <a:avLst/>
          </a:prstGeom>
        </p:spPr>
      </p:pic>
      <p:pic>
        <p:nvPicPr>
          <p:cNvPr id="13" name="Picture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-1860000">
            <a:off x="3467100" y="2603500"/>
            <a:ext cx="3848100" cy="1625600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 userDrawn="1"/>
        </p:nvPicPr>
        <p:blipFill>
          <a:blip r:embed="rId7">
            <a:alphaModFix amt="9000"/>
          </a:blip>
          <a:stretch>
            <a:fillRect/>
          </a:stretch>
        </p:blipFill>
        <p:spPr>
          <a:xfrm>
            <a:off x="1841500" y="431800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 userDrawn="1"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16764000" y="8572500"/>
            <a:ext cx="1206500" cy="1206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84691" r="5070" b="13457"/>
          <a:stretch/>
        </p:blipFill>
        <p:spPr bwMode="auto">
          <a:xfrm>
            <a:off x="-50800" y="9995370"/>
            <a:ext cx="18364200" cy="4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36" b="80741"/>
          <a:stretch/>
        </p:blipFill>
        <p:spPr bwMode="auto">
          <a:xfrm>
            <a:off x="-12700" y="-19050"/>
            <a:ext cx="15227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397000" y="6959600"/>
            <a:ext cx="2946400" cy="29464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4343400" y="8343900"/>
            <a:ext cx="29464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406400" y="4013200"/>
            <a:ext cx="2946400" cy="294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9200" y="5791200"/>
            <a:ext cx="1168400" cy="1168400"/>
          </a:xfrm>
          <a:prstGeom prst="rect">
            <a:avLst/>
          </a:prstGeom>
        </p:spPr>
      </p:pic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6">
            <a:alphaModFix amt="9000"/>
          </a:blip>
          <a:stretch>
            <a:fillRect/>
          </a:stretch>
        </p:blipFill>
        <p:spPr>
          <a:xfrm>
            <a:off x="16611600" y="444500"/>
            <a:ext cx="1206500" cy="1206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7000" y="6210300"/>
            <a:ext cx="1168400" cy="11684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3269965" y="4533900"/>
            <a:ext cx="3276600" cy="32766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2720000">
            <a:off x="15261620" y="8001324"/>
            <a:ext cx="3429000" cy="34290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-1860000">
            <a:off x="15052071" y="2741764"/>
            <a:ext cx="3848100" cy="16256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6">
            <a:alphaModFix amt="9000"/>
          </a:blip>
          <a:stretch>
            <a:fillRect/>
          </a:stretch>
        </p:blipFill>
        <p:spPr>
          <a:xfrm>
            <a:off x="13195300" y="914726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1" r:id="rId4"/>
    <p:sldLayoutId id="2147483650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9200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9534525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82B0-C375-47FE-AD26-65595FF631E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9534525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k24.go.kr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k24.go.k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BuXncUyTlLg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914400" y="1892300"/>
            <a:ext cx="12179300" cy="210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800" b="0" i="0" u="none" strike="noStrike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직업의 세계와 진로선택</a:t>
            </a:r>
            <a:endParaRPr lang="en-US" sz="8800" b="0" i="0" u="none" strike="noStrike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4216" y="4229100"/>
            <a:ext cx="8059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</a:pPr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 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lnSpc>
                <a:spcPct val="99600"/>
              </a:lnSpc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자기이해와 진로탐색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2705100" y="317500"/>
            <a:ext cx="122301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5요인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모델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(Big Five)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2200" y="2284845"/>
            <a:ext cx="3505200" cy="3124200"/>
          </a:xfrm>
          <a:prstGeom prst="round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277600" y="2284845"/>
            <a:ext cx="3505200" cy="3124200"/>
          </a:xfrm>
          <a:prstGeom prst="roundRect">
            <a:avLst/>
          </a:prstGeom>
          <a:solidFill>
            <a:srgbClr val="FB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48469" y="2310245"/>
            <a:ext cx="3505200" cy="3124200"/>
          </a:xfrm>
          <a:prstGeom prst="roundRect">
            <a:avLst/>
          </a:prstGeom>
          <a:solidFill>
            <a:srgbClr val="FBF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8A9445-0C8F-BFE3-A8D8-5CB70708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7" y="1949631"/>
            <a:ext cx="14680113" cy="72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421551" y="2773218"/>
            <a:ext cx="12496801" cy="1718541"/>
          </a:xfrm>
          <a:prstGeom prst="roundRect">
            <a:avLst/>
          </a:prstGeom>
          <a:solidFill>
            <a:srgbClr val="FC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/>
          <p:cNvSpPr/>
          <p:nvPr/>
        </p:nvSpPr>
        <p:spPr>
          <a:xfrm>
            <a:off x="1371600" y="3531523"/>
            <a:ext cx="3040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성격-직업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적합성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3"/>
          <p:cNvSpPr/>
          <p:nvPr/>
        </p:nvSpPr>
        <p:spPr>
          <a:xfrm>
            <a:off x="4680889" y="3173875"/>
            <a:ext cx="10838153" cy="13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잘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맞을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때,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만족도와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증대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예를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들어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외향적인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사람은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대인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관계가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많은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직업에서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더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만족할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수 있</a:t>
            </a:r>
            <a:r>
              <a:rPr lang="ko-KR" altLang="en-US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500" spc="-1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19600" y="5634759"/>
            <a:ext cx="12496800" cy="1718541"/>
          </a:xfrm>
          <a:prstGeom prst="roundRect">
            <a:avLst/>
          </a:prstGeom>
          <a:solidFill>
            <a:srgbClr val="FB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5"/>
          <p:cNvSpPr/>
          <p:nvPr/>
        </p:nvSpPr>
        <p:spPr>
          <a:xfrm>
            <a:off x="1371600" y="6316865"/>
            <a:ext cx="37342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강점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 6"/>
          <p:cNvSpPr/>
          <p:nvPr/>
        </p:nvSpPr>
        <p:spPr>
          <a:xfrm>
            <a:off x="4708598" y="5871631"/>
            <a:ext cx="11219154" cy="201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강점을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이해하고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활용할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선택하면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더 큰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성취감을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얻을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있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예를 들어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성실한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사람은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체계적인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업무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환경에서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뛰어난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성과를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낼 수 있</a:t>
            </a:r>
            <a:r>
              <a:rPr lang="ko-KR" altLang="en-US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500" spc="-1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성격과 직업 선택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적성의 정의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48500" y="3352800"/>
            <a:ext cx="9144000" cy="3869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특정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직무에서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성공적으로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수행할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잠재적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의미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이는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타고난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재능과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후천적으로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습득한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기술의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조합</a:t>
            </a:r>
            <a:endParaRPr lang="en-US" altLang="ko-KR" sz="2800" spc="-1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특정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분야에서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얼마나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빠르게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학습하고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숙달될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있는지를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나타내는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지표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 rotWithShape="1">
          <a:blip r:embed="rId2"/>
          <a:srcRect t="14081" b="13477"/>
          <a:stretch/>
        </p:blipFill>
        <p:spPr>
          <a:xfrm>
            <a:off x="1828800" y="2660073"/>
            <a:ext cx="4876800" cy="52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421551" y="2773218"/>
            <a:ext cx="12496801" cy="1718541"/>
          </a:xfrm>
          <a:prstGeom prst="roundRect">
            <a:avLst/>
          </a:prstGeom>
          <a:solidFill>
            <a:srgbClr val="FC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/>
          <p:cNvSpPr/>
          <p:nvPr/>
        </p:nvSpPr>
        <p:spPr>
          <a:xfrm>
            <a:off x="2514185" y="3531523"/>
            <a:ext cx="3040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ko-KR" altLang="en-US" sz="4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적성</a:t>
            </a:r>
            <a:endParaRPr lang="en-US" altLang="ko-KR" sz="4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3"/>
          <p:cNvSpPr/>
          <p:nvPr/>
        </p:nvSpPr>
        <p:spPr>
          <a:xfrm>
            <a:off x="4680889" y="2933700"/>
            <a:ext cx="10838153" cy="13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특정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문을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여는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맞춤형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열쇠와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같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으며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특정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특화된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나타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남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분야에서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잘할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있는가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?"</a:t>
            </a:r>
            <a:endParaRPr lang="en-US" altLang="ko-KR" sz="2800" dirty="0">
              <a:solidFill>
                <a:srgbClr val="0000FF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19600" y="5634759"/>
            <a:ext cx="12496800" cy="1718541"/>
          </a:xfrm>
          <a:prstGeom prst="roundRect">
            <a:avLst/>
          </a:prstGeom>
          <a:solidFill>
            <a:srgbClr val="FB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5"/>
          <p:cNvSpPr/>
          <p:nvPr/>
        </p:nvSpPr>
        <p:spPr>
          <a:xfrm>
            <a:off x="2514185" y="6316865"/>
            <a:ext cx="37342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ko-KR" altLang="en-US" sz="4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지능</a:t>
            </a:r>
            <a:endParaRPr lang="en-US" altLang="ko-KR" sz="4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 6"/>
          <p:cNvSpPr/>
          <p:nvPr/>
        </p:nvSpPr>
        <p:spPr>
          <a:xfrm>
            <a:off x="4708598" y="5871631"/>
            <a:ext cx="11219154" cy="1329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만능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열쇠와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같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으며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문제를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해결할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인지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나타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남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얼마나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똑똑한가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"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적성과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지능의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차이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4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/>
          <p:nvPr/>
        </p:nvSpPr>
        <p:spPr>
          <a:xfrm>
            <a:off x="2745796" y="317500"/>
            <a:ext cx="140944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성인용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직업적성검사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구성요인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01F4D-0021-F5F2-C9D9-8CFBF200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5623"/>
            <a:ext cx="14859000" cy="82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2"/>
          <p:cNvSpPr/>
          <p:nvPr/>
        </p:nvSpPr>
        <p:spPr>
          <a:xfrm>
            <a:off x="3393496" y="2476500"/>
            <a:ext cx="3540704" cy="354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적성요인별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점수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해석</a:t>
            </a:r>
            <a:endParaRPr kumimoji="0" lang="en-US" altLang="ko-KR" sz="3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alpha val="65882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5" name="Text 3"/>
          <p:cNvSpPr/>
          <p:nvPr/>
        </p:nvSpPr>
        <p:spPr>
          <a:xfrm>
            <a:off x="3733800" y="2995295"/>
            <a:ext cx="12877800" cy="1698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각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적성요인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(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언어력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수리력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추리력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등)의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점수를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확인하고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자신의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강점과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약점을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파악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변환점수와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백분위를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비교하여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상대적인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위치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확인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6" name="Text 5"/>
          <p:cNvSpPr/>
          <p:nvPr/>
        </p:nvSpPr>
        <p:spPr>
          <a:xfrm>
            <a:off x="3393496" y="5635200"/>
            <a:ext cx="2302454" cy="354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추천직업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분석</a:t>
            </a:r>
            <a:endParaRPr kumimoji="0" lang="en-US" altLang="ko-KR" sz="3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alpha val="65882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Text 6"/>
          <p:cNvSpPr/>
          <p:nvPr/>
        </p:nvSpPr>
        <p:spPr>
          <a:xfrm>
            <a:off x="3733800" y="6176431"/>
            <a:ext cx="11430000" cy="201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검사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결과로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추천된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직업들을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검토하고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자신의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희망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직업과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비교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일치점과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차이점을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분석하여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자신에게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가장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적합한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직업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탐색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745796" y="317500"/>
            <a:ext cx="108940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성인용</a:t>
            </a:r>
            <a:r>
              <a:rPr kumimoji="0" lang="en-US" altLang="ko-KR" sz="6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6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직업적성검사</a:t>
            </a:r>
            <a:r>
              <a:rPr kumimoji="0" lang="en-US" altLang="ko-KR" sz="6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6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결과</a:t>
            </a:r>
            <a:r>
              <a:rPr kumimoji="0" lang="en-US" altLang="ko-KR" sz="6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</a:t>
            </a:r>
            <a:r>
              <a:rPr kumimoji="0" lang="en-US" altLang="ko-KR" sz="6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분석</a:t>
            </a:r>
            <a:endParaRPr kumimoji="0" lang="en-US" altLang="ko-KR" sz="6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2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가치관의 정의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 1"/>
          <p:cNvSpPr/>
          <p:nvPr/>
        </p:nvSpPr>
        <p:spPr>
          <a:xfrm>
            <a:off x="3048000" y="3429302"/>
            <a:ext cx="12192000" cy="3903367"/>
          </a:xfrm>
          <a:prstGeom prst="roundRect">
            <a:avLst/>
          </a:prstGeom>
          <a:solidFill>
            <a:srgbClr val="FEF5EC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가치관이란 개인이나 집단이 어떤 것에 중요성을 두고 </a:t>
            </a: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의미를</a:t>
            </a:r>
            <a:r>
              <a:rPr 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부여하는</a:t>
            </a:r>
            <a:endParaRPr lang="en-US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기본적인</a:t>
            </a:r>
            <a:r>
              <a:rPr 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신념, 원칙, 태도, 또는 </a:t>
            </a: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판단</a:t>
            </a:r>
            <a:r>
              <a:rPr 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기준</a:t>
            </a:r>
            <a:r>
              <a:rPr 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의미</a:t>
            </a:r>
            <a:endParaRPr lang="en-US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사람이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무엇을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옳고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그르다고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생각하는지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추구해야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하는지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행동이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바람직한지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결정하는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기준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1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38400" y="3042834"/>
            <a:ext cx="13982700" cy="1470284"/>
          </a:xfrm>
          <a:prstGeom prst="roundRect">
            <a:avLst/>
          </a:prstGeom>
          <a:solidFill>
            <a:srgbClr val="FC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/>
          <p:cNvSpPr/>
          <p:nvPr/>
        </p:nvSpPr>
        <p:spPr>
          <a:xfrm>
            <a:off x="5962235" y="2585634"/>
            <a:ext cx="67877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선택에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미치는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영향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3"/>
          <p:cNvSpPr/>
          <p:nvPr/>
        </p:nvSpPr>
        <p:spPr>
          <a:xfrm>
            <a:off x="2133600" y="3195234"/>
            <a:ext cx="14287500" cy="13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큰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영향을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미치게 됨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예를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들어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공헌을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중요하게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여기는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사람은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비영리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단체나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공공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서비스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분야의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altLang="ko-KR" sz="25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선호</a:t>
            </a:r>
            <a:endParaRPr lang="en-US" altLang="ko-KR" sz="2500" spc="-1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38400" y="5959216"/>
            <a:ext cx="13982700" cy="1470284"/>
          </a:xfrm>
          <a:prstGeom prst="roundRect">
            <a:avLst/>
          </a:prstGeom>
          <a:solidFill>
            <a:srgbClr val="FB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일치하는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때 더 큰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만족감과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보람을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느끼고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동기부여가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높아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장기적인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성공과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행복에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요소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 5"/>
          <p:cNvSpPr/>
          <p:nvPr/>
        </p:nvSpPr>
        <p:spPr>
          <a:xfrm>
            <a:off x="7410688" y="5469141"/>
            <a:ext cx="4038124" cy="477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직무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만족도와의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관계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가치관과 직업의 관계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99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/>
          <p:nvPr/>
        </p:nvSpPr>
        <p:spPr>
          <a:xfrm>
            <a:off x="2745796" y="317500"/>
            <a:ext cx="140944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직업가치관검사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요인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7E254-E735-EB60-6B82-271CD90A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38300"/>
            <a:ext cx="14094404" cy="81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45796" y="317500"/>
            <a:ext cx="124942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-10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성인용 직업가치관검사 결과 분석</a:t>
            </a:r>
            <a:endParaRPr kumimoji="0" lang="ko-KR" altLang="ko-KR" sz="6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86200" y="2387600"/>
            <a:ext cx="11506200" cy="889000"/>
          </a:xfrm>
          <a:prstGeom prst="roundRect">
            <a:avLst/>
          </a:prstGeom>
          <a:solidFill>
            <a:srgbClr val="F1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600" y="2057400"/>
            <a:ext cx="3352800" cy="12573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81400" y="2425700"/>
            <a:ext cx="2882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중요 가치 확인</a:t>
            </a:r>
            <a:endParaRPr kumimoji="0" lang="en-US" altLang="ko-KR" sz="3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alpha val="65882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29400" y="2197100"/>
            <a:ext cx="8763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본인이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가장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중요하게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생각하는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상위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5가지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가치를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확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인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00400" y="3708400"/>
            <a:ext cx="12192000" cy="1257300"/>
            <a:chOff x="2743200" y="4076700"/>
            <a:chExt cx="12192000" cy="12573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429000" y="4381500"/>
              <a:ext cx="11506200" cy="889000"/>
            </a:xfrm>
            <a:prstGeom prst="roundRect">
              <a:avLst/>
            </a:prstGeom>
            <a:solidFill>
              <a:srgbClr val="EB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2743200" y="4076700"/>
              <a:ext cx="3352800" cy="12573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TextBox 17"/>
          <p:cNvSpPr txBox="1"/>
          <p:nvPr/>
        </p:nvSpPr>
        <p:spPr>
          <a:xfrm>
            <a:off x="2819400" y="4184650"/>
            <a:ext cx="3416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덜 중요한 가치 인식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6604000" y="3898900"/>
            <a:ext cx="8788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상대적으로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덜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중요하게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생각하는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가치들을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파악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6200" y="5746750"/>
            <a:ext cx="11506200" cy="889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평행 사변형 26"/>
          <p:cNvSpPr/>
          <p:nvPr/>
        </p:nvSpPr>
        <p:spPr>
          <a:xfrm>
            <a:off x="3200400" y="5441950"/>
            <a:ext cx="3352800" cy="12573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1"/>
          <p:cNvSpPr txBox="1"/>
          <p:nvPr/>
        </p:nvSpPr>
        <p:spPr>
          <a:xfrm>
            <a:off x="3505200" y="5880100"/>
            <a:ext cx="2882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추천 직업 검토</a:t>
            </a:r>
          </a:p>
        </p:txBody>
      </p:sp>
      <p:sp>
        <p:nvSpPr>
          <p:cNvPr id="31" name="TextBox 22"/>
          <p:cNvSpPr txBox="1"/>
          <p:nvPr/>
        </p:nvSpPr>
        <p:spPr>
          <a:xfrm>
            <a:off x="6604000" y="5613400"/>
            <a:ext cx="8255000" cy="1155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ct val="150000"/>
              </a:lnSpc>
              <a:defRPr sz="2500" spc="-10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검사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결과로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추천된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직업들을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자세히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탐색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86200" y="7359650"/>
            <a:ext cx="11506200" cy="889000"/>
          </a:xfrm>
          <a:prstGeom prst="roundRect">
            <a:avLst/>
          </a:prstGeom>
          <a:solidFill>
            <a:srgbClr val="EEE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3200400" y="7162800"/>
            <a:ext cx="3352800" cy="12573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2758496" y="7493000"/>
            <a:ext cx="3718504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alpha val="65882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가치관과 직업 연계</a:t>
            </a:r>
          </a:p>
        </p:txBody>
      </p:sp>
      <p:sp>
        <p:nvSpPr>
          <p:cNvPr id="35" name="TextBox 22"/>
          <p:cNvSpPr txBox="1"/>
          <p:nvPr/>
        </p:nvSpPr>
        <p:spPr>
          <a:xfrm>
            <a:off x="6604000" y="7226300"/>
            <a:ext cx="8255000" cy="1155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ct val="150000"/>
              </a:lnSpc>
              <a:defRPr sz="2500" spc="-10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자신의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가치관과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추천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직업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간의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연관성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분석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3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2648795" y="638235"/>
            <a:ext cx="793268" cy="793268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061658" y="647700"/>
            <a:ext cx="4206634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학습목표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3539464" y="2411155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500" b="0" i="0" u="none" strike="noStrike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3500" b="0" i="0" u="none" strike="noStrike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흥미와 진로</a:t>
            </a:r>
            <a:endParaRPr lang="ko-KR" sz="35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3556089" y="2958327"/>
            <a:ext cx="7111911" cy="719395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진로와의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관계를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설명할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0"/>
          <p:cNvSpPr txBox="1"/>
          <p:nvPr/>
        </p:nvSpPr>
        <p:spPr>
          <a:xfrm>
            <a:off x="3539464" y="4087555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적성과 진로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536491" y="4658480"/>
            <a:ext cx="6987246" cy="65417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진로와의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관계를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설명할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8400" y="647700"/>
            <a:ext cx="4206634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학습내용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9661766" y="638235"/>
            <a:ext cx="793268" cy="793268"/>
          </a:xfrm>
          <a:prstGeom prst="rect">
            <a:avLst/>
          </a:prstGeom>
        </p:spPr>
      </p:pic>
      <p:sp>
        <p:nvSpPr>
          <p:cNvPr id="14" name="TextBox 12"/>
          <p:cNvSpPr txBox="1"/>
          <p:nvPr/>
        </p:nvSpPr>
        <p:spPr>
          <a:xfrm>
            <a:off x="10319657" y="268109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주요 주제</a:t>
            </a:r>
            <a:endParaRPr 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10210800" y="5992555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실습 활동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341998" y="3162300"/>
            <a:ext cx="6356470" cy="187438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500" spc="-10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성격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적성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가치관과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진로와의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관계를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탐구합니다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이러한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요소들이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어떻게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진로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선택에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영향을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미치는지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이해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77110" y="6935289"/>
            <a:ext cx="6563090" cy="79901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1600" spc="-100">
                <a:solidFill>
                  <a:srgbClr val="222222">
                    <a:alpha val="65882"/>
                  </a:srgb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직업심리검사를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실시하고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그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결과를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분석하여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진로탐색에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활용</a:t>
            </a:r>
            <a:r>
              <a:rPr lang="ko-KR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하며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자신에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대한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얻을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3526401" y="577481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500" b="0" i="0" u="none" strike="noStrike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3500" b="0" i="0" u="none" strike="noStrike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성격과 진로</a:t>
            </a:r>
            <a:endParaRPr lang="ko-KR" sz="35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3577201" y="6283882"/>
            <a:ext cx="6155576" cy="719395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진로와의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관계를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설명할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3526401" y="7440355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가치관과 진로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3536492" y="7952740"/>
            <a:ext cx="6375076" cy="69596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진로와의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관계를설명할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62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직업심리검사 실시 방법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45796" y="3551100"/>
            <a:ext cx="3770804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https://www.work24.go.kr/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사이트에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접속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0600" y="63705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검사를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선택하여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실시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90400" y="3551100"/>
            <a:ext cx="39258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취업지원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&gt;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취업가이드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&gt;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직업심리검사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&gt;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성인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심리검사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바로가기로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이동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13700" y="35511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사이트에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함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09200" y="6370500"/>
            <a:ext cx="3202989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검사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완료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후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결과를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확인하고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95600" y="2705100"/>
            <a:ext cx="3351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고용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24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접속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39693" y="2705100"/>
            <a:ext cx="3171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29703" y="2705100"/>
            <a:ext cx="35530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검사 페이지 이동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0600" y="5590906"/>
            <a:ext cx="3239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4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검사 실시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72190" y="5590906"/>
            <a:ext cx="3239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5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결과 확인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6725400" y="40767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10792303" y="41187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8761500" y="69381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713513" y="69381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3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직업선택을 위한 종합분석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66578" y="2189562"/>
            <a:ext cx="1992459" cy="6934199"/>
            <a:chOff x="2731941" y="1970168"/>
            <a:chExt cx="1531953" cy="7443632"/>
          </a:xfrm>
        </p:grpSpPr>
        <p:sp>
          <p:nvSpPr>
            <p:cNvPr id="2" name="갈매기형 수장 1"/>
            <p:cNvSpPr/>
            <p:nvPr/>
          </p:nvSpPr>
          <p:spPr>
            <a:xfrm rot="5400000">
              <a:off x="2240617" y="2461492"/>
              <a:ext cx="2514602" cy="153195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 rot="5400000">
              <a:off x="2240617" y="4097454"/>
              <a:ext cx="2514601" cy="1531953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 rot="5400000">
              <a:off x="2240617" y="5754557"/>
              <a:ext cx="2514601" cy="1531953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 rot="5400000">
              <a:off x="2240617" y="7390522"/>
              <a:ext cx="2514602" cy="1531953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91345" y="3311247"/>
            <a:ext cx="153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345" y="4787999"/>
            <a:ext cx="153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1345" y="6264751"/>
            <a:ext cx="153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1345" y="7741503"/>
            <a:ext cx="153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 1"/>
          <p:cNvSpPr/>
          <p:nvPr/>
        </p:nvSpPr>
        <p:spPr>
          <a:xfrm>
            <a:off x="5105400" y="2324100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검사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결과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통합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직업적성검사와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직업가치관검사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결과를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종합적으로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검토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 1"/>
          <p:cNvSpPr/>
          <p:nvPr/>
        </p:nvSpPr>
        <p:spPr>
          <a:xfrm>
            <a:off x="5105400" y="3924300"/>
            <a:ext cx="10972800" cy="1093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강점 파악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가치관에서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나타난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강점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정리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Text 1"/>
          <p:cNvSpPr/>
          <p:nvPr/>
        </p:nvSpPr>
        <p:spPr>
          <a:xfrm>
            <a:off x="5105400" y="5372100"/>
            <a:ext cx="10972800" cy="1093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목록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작성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부합하는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직업들의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목록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 1"/>
          <p:cNvSpPr/>
          <p:nvPr/>
        </p:nvSpPr>
        <p:spPr>
          <a:xfrm>
            <a:off x="5105400" y="6896100"/>
            <a:ext cx="10972800" cy="1093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심층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조사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직업들에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더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자세히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조사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14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3918" y="2400300"/>
            <a:ext cx="0" cy="6553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/>
          <p:nvPr/>
        </p:nvSpPr>
        <p:spPr>
          <a:xfrm>
            <a:off x="2745796" y="317500"/>
            <a:ext cx="92176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 </a:t>
            </a:r>
            <a:r>
              <a:rPr lang="ko-KR" altLang="en-US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로드맵</a:t>
            </a: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설계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18" y="218063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8618" y="3707229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8618" y="523382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8618" y="6760425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98618" y="8287022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 1"/>
          <p:cNvSpPr/>
          <p:nvPr/>
        </p:nvSpPr>
        <p:spPr>
          <a:xfrm>
            <a:off x="4114800" y="2019300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현재 상태 평가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현재의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교육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평가</a:t>
            </a: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 1"/>
          <p:cNvSpPr/>
          <p:nvPr/>
        </p:nvSpPr>
        <p:spPr>
          <a:xfrm>
            <a:off x="4114800" y="3547617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목표 설정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단기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장기적인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 1"/>
          <p:cNvSpPr/>
          <p:nvPr/>
        </p:nvSpPr>
        <p:spPr>
          <a:xfrm>
            <a:off x="4114800" y="5075934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필요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역량</a:t>
            </a: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spc="-100" dirty="0" err="1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파악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달성에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기술과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자격을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파악</a:t>
            </a: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 1"/>
          <p:cNvSpPr/>
          <p:nvPr/>
        </p:nvSpPr>
        <p:spPr>
          <a:xfrm>
            <a:off x="4114800" y="6604251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 계획 수립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달성을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위한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구체적인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행동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수립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 1"/>
          <p:cNvSpPr/>
          <p:nvPr/>
        </p:nvSpPr>
        <p:spPr>
          <a:xfrm>
            <a:off x="4114800" y="8132568"/>
            <a:ext cx="10972800" cy="1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주기적 검토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상황을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정기적으로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검토하고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조정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2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2"/>
          <p:cNvSpPr/>
          <p:nvPr/>
        </p:nvSpPr>
        <p:spPr>
          <a:xfrm>
            <a:off x="3393496" y="2476500"/>
            <a:ext cx="2702504" cy="354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자기이해의 가치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3"/>
          <p:cNvSpPr/>
          <p:nvPr/>
        </p:nvSpPr>
        <p:spPr>
          <a:xfrm>
            <a:off x="3733800" y="2995295"/>
            <a:ext cx="12877800" cy="1698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통해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자신에게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가장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적합한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찾을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있으며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장기적인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만족도와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성공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가능성을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있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 5"/>
          <p:cNvSpPr/>
          <p:nvPr/>
        </p:nvSpPr>
        <p:spPr>
          <a:xfrm>
            <a:off x="3393496" y="5516669"/>
            <a:ext cx="3083504" cy="354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ko-KR" altLang="en-US" sz="3000" spc="-10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지속적인 진로탐색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 6"/>
          <p:cNvSpPr/>
          <p:nvPr/>
        </p:nvSpPr>
        <p:spPr>
          <a:xfrm>
            <a:off x="3733800" y="6057900"/>
            <a:ext cx="11430000" cy="201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진로탐색은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일회성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활동이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아닌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지속적인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사회와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빠르게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현대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사회에서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주기적으로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재평가하고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새로운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기회를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탐색하는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745796" y="317500"/>
            <a:ext cx="10894004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자기이해와 진로탐색의 중요성</a:t>
            </a:r>
            <a:endParaRPr lang="en-US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80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590800" y="2933700"/>
            <a:ext cx="5054600" cy="203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마무리</a:t>
            </a:r>
            <a:r>
              <a:rPr lang="en-US" altLang="ko-KR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:</a:t>
            </a:r>
          </a:p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지속적인</a:t>
            </a:r>
            <a:endParaRPr lang="en-US" altLang="ko-KR" sz="66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자기개발의</a:t>
            </a:r>
            <a:endParaRPr lang="en-US" altLang="ko-KR" sz="66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중요성</a:t>
            </a:r>
            <a:endParaRPr lang="ko-KR" sz="66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7080068" y="1943100"/>
            <a:ext cx="10064931" cy="556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자기이해와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진로탐색은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평생에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걸친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우리의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그리고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따라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있</a:t>
            </a:r>
            <a:r>
              <a:rPr lang="ko-KR" altLang="en-US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으므로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지속적인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자기개발과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정기적으로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돌아보고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새로운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기술을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습득하며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세계에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적응하는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통해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우리는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더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만족스럽고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성공적인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생활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영위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2057400" y="1757483"/>
            <a:ext cx="1417517" cy="14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0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1750" y="2613779"/>
            <a:ext cx="1831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en-US" altLang="ko-KR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66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 </a:t>
            </a: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에는</a:t>
            </a:r>
            <a:endParaRPr lang="en-US" altLang="ko-KR" sz="66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직업세계 변화와 미래직업 탐색</a:t>
            </a:r>
            <a:r>
              <a:rPr lang="en-US" altLang="ko-KR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  <a:p>
            <a:pPr algn="ctr"/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대하여 학습합니다</a:t>
            </a:r>
            <a:r>
              <a:rPr lang="en-US" altLang="ko-KR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667500"/>
            <a:ext cx="1828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spc="-100" dirty="0">
                <a:latin typeface="HY헤드라인M" pitchFamily="18" charset="-127"/>
                <a:ea typeface="HY헤드라인M" pitchFamily="18" charset="-127"/>
              </a:rPr>
              <a:t>늘 열심히 함께 학습하는 국립 경국대학교 학생 여러분</a:t>
            </a:r>
            <a:r>
              <a:rPr lang="en-US" altLang="ko-KR" sz="4000" spc="-100" dirty="0">
                <a:latin typeface="HY헤드라인M" pitchFamily="18" charset="-127"/>
                <a:ea typeface="HY헤드라인M" pitchFamily="18" charset="-127"/>
              </a:rPr>
              <a:t>!</a:t>
            </a:r>
          </a:p>
          <a:p>
            <a:pPr algn="ctr"/>
            <a:r>
              <a:rPr lang="ko-KR" altLang="en-US" sz="4000" spc="-100" dirty="0">
                <a:latin typeface="HY헤드라인M" pitchFamily="18" charset="-127"/>
                <a:ea typeface="HY헤드라인M" pitchFamily="18" charset="-127"/>
              </a:rPr>
              <a:t>고맙습니다</a:t>
            </a:r>
            <a:r>
              <a:rPr lang="en-US" altLang="ko-KR" sz="4000" spc="-1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4000" spc="-1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73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8942433" y="1689100"/>
            <a:ext cx="8102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관련 자료 </a:t>
            </a:r>
            <a:r>
              <a:rPr lang="ko-KR" altLang="en-US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검색처</a:t>
            </a:r>
            <a:endParaRPr lang="ko-KR" sz="66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261638"/>
            <a:ext cx="2190750" cy="579846"/>
          </a:xfrm>
          <a:prstGeom prst="rect">
            <a:avLst/>
          </a:prstGeom>
        </p:spPr>
      </p:pic>
      <p:sp>
        <p:nvSpPr>
          <p:cNvPr id="4" name="TextBox 11"/>
          <p:cNvSpPr txBox="1"/>
          <p:nvPr/>
        </p:nvSpPr>
        <p:spPr>
          <a:xfrm>
            <a:off x="8129894" y="4330515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3600" spc="-10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algn="ctr"/>
            <a:r>
              <a:rPr lang="ko-KR" altLang="en-US" sz="3000" dirty="0"/>
              <a:t>고용</a:t>
            </a:r>
            <a:r>
              <a:rPr lang="en-US" altLang="ko-KR" sz="3000" dirty="0"/>
              <a:t>24</a:t>
            </a:r>
            <a:endParaRPr lang="en-US" sz="3000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517546"/>
            <a:ext cx="2190750" cy="579846"/>
          </a:xfrm>
          <a:prstGeom prst="rect">
            <a:avLst/>
          </a:prstGeom>
        </p:spPr>
      </p:pic>
      <p:sp>
        <p:nvSpPr>
          <p:cNvPr id="6" name="TextBox 15"/>
          <p:cNvSpPr txBox="1"/>
          <p:nvPr/>
        </p:nvSpPr>
        <p:spPr>
          <a:xfrm>
            <a:off x="8129894" y="5586423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spc="-10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직업심리검사</a:t>
            </a:r>
            <a:endParaRPr lang="en-US" sz="2400" spc="-100" dirty="0">
              <a:solidFill>
                <a:srgbClr val="505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6773454"/>
            <a:ext cx="2190750" cy="579846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8129894" y="6842331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spc="-10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다양한 정보</a:t>
            </a:r>
            <a:endParaRPr lang="en-US" sz="2400" spc="-100" dirty="0">
              <a:solidFill>
                <a:srgbClr val="505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0287000" y="4261637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3"/>
              </a:rPr>
              <a:t>www.work24.go.kr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ts val="285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한국고용정보원이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운영하는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사이트로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채용정보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취업지원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등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정보를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0287000" y="5535536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취업지원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항목에서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가이드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각종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직업심리검사를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지원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0287000" y="6791444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채용정보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취업지원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등 </a:t>
            </a:r>
          </a:p>
          <a:p>
            <a:pPr>
              <a:lnSpc>
                <a:spcPts val="285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정보를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06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나를 위로하는 날 - 이해인 수녀님 / 마음이 힘들 때 듣고싶은 위로의 시 낭송">
            <a:hlinkClick r:id="" action="ppaction://media"/>
            <a:extLst>
              <a:ext uri="{FF2B5EF4-FFF2-40B4-BE49-F238E27FC236}">
                <a16:creationId xmlns:a16="http://schemas.microsoft.com/office/drawing/2014/main" id="{E27753FF-DF06-8929-0CD6-74D733E53B1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190500"/>
            <a:ext cx="17678400" cy="99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705100" y="3429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흥미의 정의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 rotWithShape="1">
          <a:blip r:embed="rId2"/>
          <a:srcRect t="11264" b="14011"/>
          <a:stretch/>
        </p:blipFill>
        <p:spPr>
          <a:xfrm>
            <a:off x="2209800" y="2952750"/>
            <a:ext cx="4622800" cy="51816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086600" y="2945130"/>
            <a:ext cx="9144000" cy="5162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대상이나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활동에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관심이나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재미를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느끼는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감정을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사람의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호기심을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자극하거나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즐거움을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요소에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발생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사람마다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느끼는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활동은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다르며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등에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따라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형성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6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흥미와 직업의 관계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 1"/>
          <p:cNvSpPr/>
          <p:nvPr/>
        </p:nvSpPr>
        <p:spPr>
          <a:xfrm>
            <a:off x="3266938" y="4823970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 발견</a:t>
            </a:r>
          </a:p>
        </p:txBody>
      </p:sp>
      <p:sp>
        <p:nvSpPr>
          <p:cNvPr id="29" name="Text 2"/>
          <p:cNvSpPr/>
          <p:nvPr/>
        </p:nvSpPr>
        <p:spPr>
          <a:xfrm>
            <a:off x="3170158" y="5814537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자신이 무엇에 흥미를 느끼는지 파악합니다.</a:t>
            </a:r>
          </a:p>
        </p:txBody>
      </p:sp>
      <p:sp>
        <p:nvSpPr>
          <p:cNvPr id="31" name="Text 3"/>
          <p:cNvSpPr/>
          <p:nvPr/>
        </p:nvSpPr>
        <p:spPr>
          <a:xfrm>
            <a:off x="6430803" y="4823970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 탐색</a:t>
            </a:r>
          </a:p>
        </p:txBody>
      </p:sp>
      <p:sp>
        <p:nvSpPr>
          <p:cNvPr id="32" name="Text 4"/>
          <p:cNvSpPr/>
          <p:nvPr/>
        </p:nvSpPr>
        <p:spPr>
          <a:xfrm>
            <a:off x="6430803" y="5814537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 관련된 직업을 조사합니다.</a:t>
            </a:r>
          </a:p>
        </p:txBody>
      </p:sp>
      <p:sp>
        <p:nvSpPr>
          <p:cNvPr id="34" name="Text 5"/>
          <p:cNvSpPr/>
          <p:nvPr/>
        </p:nvSpPr>
        <p:spPr>
          <a:xfrm>
            <a:off x="9594787" y="4823970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 선택</a:t>
            </a:r>
          </a:p>
        </p:txBody>
      </p:sp>
      <p:sp>
        <p:nvSpPr>
          <p:cNvPr id="35" name="Text 6"/>
          <p:cNvSpPr/>
          <p:nvPr/>
        </p:nvSpPr>
        <p:spPr>
          <a:xfrm>
            <a:off x="9691568" y="5814537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ct val="150000"/>
              </a:lnSpc>
              <a:buNone/>
            </a:pP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</a:t>
            </a: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일치하는</a:t>
            </a:r>
            <a:endParaRPr lang="en-US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선택합니다.</a:t>
            </a:r>
          </a:p>
        </p:txBody>
      </p:sp>
      <p:sp>
        <p:nvSpPr>
          <p:cNvPr id="37" name="Text 7"/>
          <p:cNvSpPr/>
          <p:nvPr/>
        </p:nvSpPr>
        <p:spPr>
          <a:xfrm>
            <a:off x="12952214" y="4823970"/>
            <a:ext cx="2807137" cy="854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 만족</a:t>
            </a:r>
          </a:p>
        </p:txBody>
      </p:sp>
      <p:sp>
        <p:nvSpPr>
          <p:cNvPr id="38" name="Text 8"/>
          <p:cNvSpPr/>
          <p:nvPr/>
        </p:nvSpPr>
        <p:spPr>
          <a:xfrm>
            <a:off x="12952214" y="5814537"/>
            <a:ext cx="3033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</a:t>
            </a: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일치하는</a:t>
            </a:r>
            <a:endParaRPr lang="en-US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직업에서</a:t>
            </a:r>
            <a:r>
              <a:rPr 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높은 만족감을 얻습니다.</a:t>
            </a:r>
          </a:p>
        </p:txBody>
      </p:sp>
      <p:sp>
        <p:nvSpPr>
          <p:cNvPr id="2" name="갈매기형 수장 1"/>
          <p:cNvSpPr/>
          <p:nvPr/>
        </p:nvSpPr>
        <p:spPr>
          <a:xfrm>
            <a:off x="2590306" y="2798700"/>
            <a:ext cx="3498890" cy="990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5977176" y="2798700"/>
            <a:ext cx="3498890" cy="9906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9340420" y="2798700"/>
            <a:ext cx="3498890" cy="9906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2606337" y="2798700"/>
            <a:ext cx="3498890" cy="9906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95600" y="3798570"/>
            <a:ext cx="5257800" cy="32499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2"/>
          <p:cNvSpPr/>
          <p:nvPr/>
        </p:nvSpPr>
        <p:spPr>
          <a:xfrm>
            <a:off x="4527369" y="3188970"/>
            <a:ext cx="20945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높은 만족도</a:t>
            </a: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44861" y="3798570"/>
            <a:ext cx="5257800" cy="3097530"/>
          </a:xfrm>
          <a:prstGeom prst="roundRect">
            <a:avLst/>
          </a:prstGeom>
          <a:solidFill>
            <a:srgbClr val="E0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3"/>
          <p:cNvSpPr/>
          <p:nvPr/>
        </p:nvSpPr>
        <p:spPr>
          <a:xfrm>
            <a:off x="3200400" y="4000500"/>
            <a:ext cx="4800600" cy="2895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직업이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일치할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때</a:t>
            </a:r>
          </a:p>
          <a:p>
            <a:pPr algn="ctr">
              <a:lnSpc>
                <a:spcPct val="150000"/>
              </a:lnSpc>
            </a:pP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더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나은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성과와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만족감을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얻을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동기부여와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열정으로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이어</a:t>
            </a:r>
            <a:r>
              <a:rPr lang="ko-KR" alt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진다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 5"/>
          <p:cNvSpPr/>
          <p:nvPr/>
        </p:nvSpPr>
        <p:spPr>
          <a:xfrm>
            <a:off x="11626487" y="3188970"/>
            <a:ext cx="20945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균형 잡기</a:t>
            </a:r>
            <a:endParaRPr lang="en-US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 6"/>
          <p:cNvSpPr/>
          <p:nvPr/>
        </p:nvSpPr>
        <p:spPr>
          <a:xfrm>
            <a:off x="10287000" y="4000500"/>
            <a:ext cx="4800600" cy="2015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모든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직업이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완벽하게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흥미와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일치할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없다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흥미를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발견하고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그것을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통합하거나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취미로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발전시키는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것</a:t>
            </a:r>
            <a:r>
              <a:rPr lang="ko-KR" alt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흥미와 직업 만족도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94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/>
          <p:nvPr/>
        </p:nvSpPr>
        <p:spPr>
          <a:xfrm>
            <a:off x="2705100" y="317500"/>
            <a:ext cx="103251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직업선호도검사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(L</a:t>
            </a: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형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흥미 유형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89AB4-1E6E-FD7D-ED98-15DAF146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00300"/>
            <a:ext cx="1481112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2705100" y="317500"/>
            <a:ext cx="8667928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성격의 정의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58145" y="2475890"/>
            <a:ext cx="9144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성격이란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개인이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가지는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생각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감정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행동의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일관된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패턴을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의미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개인이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반응하고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상호작용하는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방식에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영향을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미치는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요소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비교적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안정적이며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장기적인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특성을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가지고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있</a:t>
            </a:r>
            <a:r>
              <a:rPr lang="ko-KR" alt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경험과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따라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변화할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있</a:t>
            </a:r>
            <a:r>
              <a:rPr lang="ko-KR" altLang="en-US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 rotWithShape="1">
          <a:blip r:embed="rId2"/>
          <a:srcRect l="15483" r="14773"/>
          <a:stretch/>
        </p:blipFill>
        <p:spPr>
          <a:xfrm>
            <a:off x="5257800" y="6438900"/>
            <a:ext cx="8077200" cy="25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957</Words>
  <Application>Microsoft Office PowerPoint</Application>
  <PresentationFormat>사용자 지정</PresentationFormat>
  <Paragraphs>182</Paragraphs>
  <Slides>25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HY견고딕</vt:lpstr>
      <vt:lpstr>HY헤드라인M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59</cp:revision>
  <dcterms:created xsi:type="dcterms:W3CDTF">2006-08-16T00:00:00Z</dcterms:created>
  <dcterms:modified xsi:type="dcterms:W3CDTF">2025-02-19T06:02:18Z</dcterms:modified>
</cp:coreProperties>
</file>