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wdp" ContentType="image/vnd.ms-photo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302" r:id="rId5"/>
    <p:sldId id="259" r:id="rId6"/>
    <p:sldId id="260" r:id="rId7"/>
    <p:sldId id="262" r:id="rId8"/>
    <p:sldId id="261" r:id="rId9"/>
    <p:sldId id="264" r:id="rId10"/>
    <p:sldId id="263" r:id="rId11"/>
    <p:sldId id="265" r:id="rId12"/>
    <p:sldId id="267" r:id="rId13"/>
    <p:sldId id="266" r:id="rId14"/>
    <p:sldId id="269" r:id="rId15"/>
    <p:sldId id="268" r:id="rId16"/>
    <p:sldId id="270" r:id="rId17"/>
    <p:sldId id="275" r:id="rId18"/>
    <p:sldId id="274" r:id="rId19"/>
    <p:sldId id="273" r:id="rId20"/>
    <p:sldId id="272" r:id="rId21"/>
    <p:sldId id="271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301" r:id="rId30"/>
    <p:sldId id="280" r:id="rId31"/>
    <p:sldId id="284" r:id="rId32"/>
    <p:sldId id="285" r:id="rId33"/>
    <p:sldId id="286" r:id="rId34"/>
    <p:sldId id="288" r:id="rId35"/>
    <p:sldId id="289" r:id="rId36"/>
    <p:sldId id="290" r:id="rId37"/>
    <p:sldId id="292" r:id="rId38"/>
    <p:sldId id="287" r:id="rId39"/>
    <p:sldId id="294" r:id="rId40"/>
    <p:sldId id="295" r:id="rId41"/>
    <p:sldId id="296" r:id="rId42"/>
    <p:sldId id="293" r:id="rId43"/>
    <p:sldId id="300" r:id="rId44"/>
    <p:sldId id="297" r:id="rId45"/>
    <p:sldId id="299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-96" y="-49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5702D-3282-4D95-9F4F-9332ED17A998}" type="datetimeFigureOut">
              <a:rPr lang="ko-KR" altLang="en-US" smtClean="0"/>
              <a:pPr/>
              <a:t>2019-06-13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8986A-F4D7-45D1-9167-DC38982E0C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7873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645D16C-91B0-4EB0-BE29-696DD50C2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5250AE3-7706-4147-94EF-5FFC0C643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5A2686E-61EC-46EB-AE15-EC55949B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29F2C-BA5A-4A2F-BEEA-EECB15595D23}" type="datetime1">
              <a:rPr lang="ko-KR" altLang="en-US" smtClean="0"/>
              <a:pPr/>
              <a:t>2019-06-13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E70EE3D-6DA1-4F29-89CD-D210B720B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3F10D42-4671-4F51-9121-4E19DC93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FABB-F9FF-4B6E-8B8D-6CC0D24B3DD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图片 2">
            <a:extLst>
              <a:ext uri="{FF2B5EF4-FFF2-40B4-BE49-F238E27FC236}">
                <a16:creationId xmlns="" xmlns:a16="http://schemas.microsoft.com/office/drawing/2014/main" id="{CA08B826-33EE-445D-8B5E-50D3AC1625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1">
            <a:extLst>
              <a:ext uri="{FF2B5EF4-FFF2-40B4-BE49-F238E27FC236}">
                <a16:creationId xmlns="" xmlns:a16="http://schemas.microsoft.com/office/drawing/2014/main" id="{D391414E-26A0-4D09-BC16-0DD0AFD5D44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0769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90F65E3C-7BAF-47B6-92F6-477B7B4F9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D17EE1ED-C0D9-42EF-BB62-08C355603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02805AD-7443-4EEE-9F29-A05C37581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CDB8-20E8-45D8-85DF-E93F67D4504B}" type="datetime1">
              <a:rPr lang="ko-KR" altLang="en-US" smtClean="0"/>
              <a:pPr/>
              <a:t>2019-06-13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194FF4D-35F0-4BAB-B356-8BA87FDAA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EE4B1A2-914C-435E-8269-18760B6C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FABB-F9FF-4B6E-8B8D-6CC0D24B3D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6619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FFF51FBC-5851-413E-8E1E-7EAE7F8165A1}"/>
              </a:ext>
            </a:extLst>
          </p:cNvPr>
          <p:cNvSpPr/>
          <p:nvPr userDrawn="1"/>
        </p:nvSpPr>
        <p:spPr>
          <a:xfrm>
            <a:off x="0" y="467690"/>
            <a:ext cx="12192000" cy="6390307"/>
          </a:xfrm>
          <a:custGeom>
            <a:avLst/>
            <a:gdLst>
              <a:gd name="connsiteX0" fmla="*/ 0 w 12192000"/>
              <a:gd name="connsiteY0" fmla="*/ 0 h 5778500"/>
              <a:gd name="connsiteX1" fmla="*/ 12192000 w 12192000"/>
              <a:gd name="connsiteY1" fmla="*/ 0 h 5778500"/>
              <a:gd name="connsiteX2" fmla="*/ 12192000 w 12192000"/>
              <a:gd name="connsiteY2" fmla="*/ 5778500 h 5778500"/>
              <a:gd name="connsiteX3" fmla="*/ 0 w 12192000"/>
              <a:gd name="connsiteY3" fmla="*/ 5778500 h 5778500"/>
              <a:gd name="connsiteX4" fmla="*/ 0 w 12192000"/>
              <a:gd name="connsiteY4" fmla="*/ 0 h 5778500"/>
              <a:gd name="connsiteX0" fmla="*/ 0 w 12192000"/>
              <a:gd name="connsiteY0" fmla="*/ 15631 h 5794131"/>
              <a:gd name="connsiteX1" fmla="*/ 9759462 w 12192000"/>
              <a:gd name="connsiteY1" fmla="*/ 0 h 5794131"/>
              <a:gd name="connsiteX2" fmla="*/ 12192000 w 12192000"/>
              <a:gd name="connsiteY2" fmla="*/ 15631 h 5794131"/>
              <a:gd name="connsiteX3" fmla="*/ 12192000 w 12192000"/>
              <a:gd name="connsiteY3" fmla="*/ 5794131 h 5794131"/>
              <a:gd name="connsiteX4" fmla="*/ 0 w 12192000"/>
              <a:gd name="connsiteY4" fmla="*/ 5794131 h 5794131"/>
              <a:gd name="connsiteX5" fmla="*/ 0 w 12192000"/>
              <a:gd name="connsiteY5" fmla="*/ 15631 h 5794131"/>
              <a:gd name="connsiteX0" fmla="*/ 0 w 12192000"/>
              <a:gd name="connsiteY0" fmla="*/ 0 h 5778500"/>
              <a:gd name="connsiteX1" fmla="*/ 10146323 w 12192000"/>
              <a:gd name="connsiteY1" fmla="*/ 54708 h 5778500"/>
              <a:gd name="connsiteX2" fmla="*/ 12192000 w 12192000"/>
              <a:gd name="connsiteY2" fmla="*/ 0 h 5778500"/>
              <a:gd name="connsiteX3" fmla="*/ 12192000 w 12192000"/>
              <a:gd name="connsiteY3" fmla="*/ 5778500 h 5778500"/>
              <a:gd name="connsiteX4" fmla="*/ 0 w 12192000"/>
              <a:gd name="connsiteY4" fmla="*/ 5778500 h 5778500"/>
              <a:gd name="connsiteX5" fmla="*/ 0 w 12192000"/>
              <a:gd name="connsiteY5" fmla="*/ 0 h 5778500"/>
              <a:gd name="connsiteX0" fmla="*/ 0 w 12192000"/>
              <a:gd name="connsiteY0" fmla="*/ 0 h 5778500"/>
              <a:gd name="connsiteX1" fmla="*/ 10155115 w 12192000"/>
              <a:gd name="connsiteY1" fmla="*/ 10746 h 5778500"/>
              <a:gd name="connsiteX2" fmla="*/ 12192000 w 12192000"/>
              <a:gd name="connsiteY2" fmla="*/ 0 h 5778500"/>
              <a:gd name="connsiteX3" fmla="*/ 12192000 w 12192000"/>
              <a:gd name="connsiteY3" fmla="*/ 5778500 h 5778500"/>
              <a:gd name="connsiteX4" fmla="*/ 0 w 12192000"/>
              <a:gd name="connsiteY4" fmla="*/ 5778500 h 5778500"/>
              <a:gd name="connsiteX5" fmla="*/ 0 w 12192000"/>
              <a:gd name="connsiteY5" fmla="*/ 0 h 5778500"/>
              <a:gd name="connsiteX0" fmla="*/ 0 w 12192000"/>
              <a:gd name="connsiteY0" fmla="*/ 6838 h 5785338"/>
              <a:gd name="connsiteX1" fmla="*/ 10155115 w 12192000"/>
              <a:gd name="connsiteY1" fmla="*/ 17584 h 5785338"/>
              <a:gd name="connsiteX2" fmla="*/ 10313377 w 12192000"/>
              <a:gd name="connsiteY2" fmla="*/ 0 h 5785338"/>
              <a:gd name="connsiteX3" fmla="*/ 12192000 w 12192000"/>
              <a:gd name="connsiteY3" fmla="*/ 6838 h 5785338"/>
              <a:gd name="connsiteX4" fmla="*/ 12192000 w 12192000"/>
              <a:gd name="connsiteY4" fmla="*/ 5785338 h 5785338"/>
              <a:gd name="connsiteX5" fmla="*/ 0 w 12192000"/>
              <a:gd name="connsiteY5" fmla="*/ 5785338 h 5785338"/>
              <a:gd name="connsiteX6" fmla="*/ 0 w 12192000"/>
              <a:gd name="connsiteY6" fmla="*/ 6838 h 5785338"/>
              <a:gd name="connsiteX0" fmla="*/ 0 w 12192000"/>
              <a:gd name="connsiteY0" fmla="*/ 402492 h 6180992"/>
              <a:gd name="connsiteX1" fmla="*/ 10155115 w 12192000"/>
              <a:gd name="connsiteY1" fmla="*/ 413238 h 6180992"/>
              <a:gd name="connsiteX2" fmla="*/ 10418885 w 12192000"/>
              <a:gd name="connsiteY2" fmla="*/ 0 h 6180992"/>
              <a:gd name="connsiteX3" fmla="*/ 12192000 w 12192000"/>
              <a:gd name="connsiteY3" fmla="*/ 402492 h 6180992"/>
              <a:gd name="connsiteX4" fmla="*/ 12192000 w 12192000"/>
              <a:gd name="connsiteY4" fmla="*/ 6180992 h 6180992"/>
              <a:gd name="connsiteX5" fmla="*/ 0 w 12192000"/>
              <a:gd name="connsiteY5" fmla="*/ 6180992 h 6180992"/>
              <a:gd name="connsiteX6" fmla="*/ 0 w 12192000"/>
              <a:gd name="connsiteY6" fmla="*/ 402492 h 6180992"/>
              <a:gd name="connsiteX0" fmla="*/ 0 w 12192000"/>
              <a:gd name="connsiteY0" fmla="*/ 311052 h 6089552"/>
              <a:gd name="connsiteX1" fmla="*/ 10155115 w 12192000"/>
              <a:gd name="connsiteY1" fmla="*/ 321798 h 6089552"/>
              <a:gd name="connsiteX2" fmla="*/ 10357925 w 12192000"/>
              <a:gd name="connsiteY2" fmla="*/ 0 h 6089552"/>
              <a:gd name="connsiteX3" fmla="*/ 12192000 w 12192000"/>
              <a:gd name="connsiteY3" fmla="*/ 311052 h 6089552"/>
              <a:gd name="connsiteX4" fmla="*/ 12192000 w 12192000"/>
              <a:gd name="connsiteY4" fmla="*/ 6089552 h 6089552"/>
              <a:gd name="connsiteX5" fmla="*/ 0 w 12192000"/>
              <a:gd name="connsiteY5" fmla="*/ 6089552 h 6089552"/>
              <a:gd name="connsiteX6" fmla="*/ 0 w 12192000"/>
              <a:gd name="connsiteY6" fmla="*/ 311052 h 6089552"/>
              <a:gd name="connsiteX0" fmla="*/ 0 w 12192000"/>
              <a:gd name="connsiteY0" fmla="*/ 311052 h 6089552"/>
              <a:gd name="connsiteX1" fmla="*/ 10155115 w 12192000"/>
              <a:gd name="connsiteY1" fmla="*/ 321798 h 6089552"/>
              <a:gd name="connsiteX2" fmla="*/ 10357925 w 12192000"/>
              <a:gd name="connsiteY2" fmla="*/ 0 h 6089552"/>
              <a:gd name="connsiteX3" fmla="*/ 10576560 w 12192000"/>
              <a:gd name="connsiteY3" fmla="*/ 46892 h 6089552"/>
              <a:gd name="connsiteX4" fmla="*/ 12192000 w 12192000"/>
              <a:gd name="connsiteY4" fmla="*/ 311052 h 6089552"/>
              <a:gd name="connsiteX5" fmla="*/ 12192000 w 12192000"/>
              <a:gd name="connsiteY5" fmla="*/ 6089552 h 6089552"/>
              <a:gd name="connsiteX6" fmla="*/ 0 w 12192000"/>
              <a:gd name="connsiteY6" fmla="*/ 6089552 h 6089552"/>
              <a:gd name="connsiteX7" fmla="*/ 0 w 12192000"/>
              <a:gd name="connsiteY7" fmla="*/ 311052 h 6089552"/>
              <a:gd name="connsiteX0" fmla="*/ 0 w 12192000"/>
              <a:gd name="connsiteY0" fmla="*/ 311052 h 6089552"/>
              <a:gd name="connsiteX1" fmla="*/ 10155115 w 12192000"/>
              <a:gd name="connsiteY1" fmla="*/ 321798 h 6089552"/>
              <a:gd name="connsiteX2" fmla="*/ 10357925 w 12192000"/>
              <a:gd name="connsiteY2" fmla="*/ 0 h 6089552"/>
              <a:gd name="connsiteX3" fmla="*/ 10568940 w 12192000"/>
              <a:gd name="connsiteY3" fmla="*/ 344072 h 6089552"/>
              <a:gd name="connsiteX4" fmla="*/ 12192000 w 12192000"/>
              <a:gd name="connsiteY4" fmla="*/ 311052 h 6089552"/>
              <a:gd name="connsiteX5" fmla="*/ 12192000 w 12192000"/>
              <a:gd name="connsiteY5" fmla="*/ 6089552 h 6089552"/>
              <a:gd name="connsiteX6" fmla="*/ 0 w 12192000"/>
              <a:gd name="connsiteY6" fmla="*/ 6089552 h 6089552"/>
              <a:gd name="connsiteX7" fmla="*/ 0 w 12192000"/>
              <a:gd name="connsiteY7" fmla="*/ 311052 h 6089552"/>
              <a:gd name="connsiteX0" fmla="*/ 0 w 12192000"/>
              <a:gd name="connsiteY0" fmla="*/ 311052 h 6089552"/>
              <a:gd name="connsiteX1" fmla="*/ 10155115 w 12192000"/>
              <a:gd name="connsiteY1" fmla="*/ 321798 h 6089552"/>
              <a:gd name="connsiteX2" fmla="*/ 10357925 w 12192000"/>
              <a:gd name="connsiteY2" fmla="*/ 0 h 6089552"/>
              <a:gd name="connsiteX3" fmla="*/ 10568940 w 12192000"/>
              <a:gd name="connsiteY3" fmla="*/ 344072 h 6089552"/>
              <a:gd name="connsiteX4" fmla="*/ 11224260 w 12192000"/>
              <a:gd name="connsiteY4" fmla="*/ 336452 h 6089552"/>
              <a:gd name="connsiteX5" fmla="*/ 12192000 w 12192000"/>
              <a:gd name="connsiteY5" fmla="*/ 311052 h 6089552"/>
              <a:gd name="connsiteX6" fmla="*/ 12192000 w 12192000"/>
              <a:gd name="connsiteY6" fmla="*/ 6089552 h 6089552"/>
              <a:gd name="connsiteX7" fmla="*/ 0 w 12192000"/>
              <a:gd name="connsiteY7" fmla="*/ 6089552 h 6089552"/>
              <a:gd name="connsiteX8" fmla="*/ 0 w 12192000"/>
              <a:gd name="connsiteY8" fmla="*/ 311052 h 6089552"/>
              <a:gd name="connsiteX0" fmla="*/ 0 w 12192000"/>
              <a:gd name="connsiteY0" fmla="*/ 311052 h 6089552"/>
              <a:gd name="connsiteX1" fmla="*/ 10155115 w 12192000"/>
              <a:gd name="connsiteY1" fmla="*/ 321798 h 6089552"/>
              <a:gd name="connsiteX2" fmla="*/ 10357925 w 12192000"/>
              <a:gd name="connsiteY2" fmla="*/ 0 h 6089552"/>
              <a:gd name="connsiteX3" fmla="*/ 10568940 w 12192000"/>
              <a:gd name="connsiteY3" fmla="*/ 344072 h 6089552"/>
              <a:gd name="connsiteX4" fmla="*/ 10675620 w 12192000"/>
              <a:gd name="connsiteY4" fmla="*/ 252632 h 6089552"/>
              <a:gd name="connsiteX5" fmla="*/ 12192000 w 12192000"/>
              <a:gd name="connsiteY5" fmla="*/ 311052 h 6089552"/>
              <a:gd name="connsiteX6" fmla="*/ 12192000 w 12192000"/>
              <a:gd name="connsiteY6" fmla="*/ 6089552 h 6089552"/>
              <a:gd name="connsiteX7" fmla="*/ 0 w 12192000"/>
              <a:gd name="connsiteY7" fmla="*/ 6089552 h 6089552"/>
              <a:gd name="connsiteX8" fmla="*/ 0 w 12192000"/>
              <a:gd name="connsiteY8" fmla="*/ 311052 h 6089552"/>
              <a:gd name="connsiteX0" fmla="*/ 0 w 12192000"/>
              <a:gd name="connsiteY0" fmla="*/ 311052 h 6089552"/>
              <a:gd name="connsiteX1" fmla="*/ 10155115 w 12192000"/>
              <a:gd name="connsiteY1" fmla="*/ 321798 h 6089552"/>
              <a:gd name="connsiteX2" fmla="*/ 10357925 w 12192000"/>
              <a:gd name="connsiteY2" fmla="*/ 0 h 6089552"/>
              <a:gd name="connsiteX3" fmla="*/ 10568940 w 12192000"/>
              <a:gd name="connsiteY3" fmla="*/ 344072 h 6089552"/>
              <a:gd name="connsiteX4" fmla="*/ 10675620 w 12192000"/>
              <a:gd name="connsiteY4" fmla="*/ 252632 h 6089552"/>
              <a:gd name="connsiteX5" fmla="*/ 10919460 w 12192000"/>
              <a:gd name="connsiteY5" fmla="*/ 275492 h 6089552"/>
              <a:gd name="connsiteX6" fmla="*/ 12192000 w 12192000"/>
              <a:gd name="connsiteY6" fmla="*/ 311052 h 6089552"/>
              <a:gd name="connsiteX7" fmla="*/ 12192000 w 12192000"/>
              <a:gd name="connsiteY7" fmla="*/ 6089552 h 6089552"/>
              <a:gd name="connsiteX8" fmla="*/ 0 w 12192000"/>
              <a:gd name="connsiteY8" fmla="*/ 6089552 h 6089552"/>
              <a:gd name="connsiteX9" fmla="*/ 0 w 12192000"/>
              <a:gd name="connsiteY9" fmla="*/ 311052 h 6089552"/>
              <a:gd name="connsiteX0" fmla="*/ 0 w 12192000"/>
              <a:gd name="connsiteY0" fmla="*/ 311052 h 6089552"/>
              <a:gd name="connsiteX1" fmla="*/ 10155115 w 12192000"/>
              <a:gd name="connsiteY1" fmla="*/ 321798 h 6089552"/>
              <a:gd name="connsiteX2" fmla="*/ 10357925 w 12192000"/>
              <a:gd name="connsiteY2" fmla="*/ 0 h 6089552"/>
              <a:gd name="connsiteX3" fmla="*/ 10568940 w 12192000"/>
              <a:gd name="connsiteY3" fmla="*/ 344072 h 6089552"/>
              <a:gd name="connsiteX4" fmla="*/ 10675620 w 12192000"/>
              <a:gd name="connsiteY4" fmla="*/ 252632 h 6089552"/>
              <a:gd name="connsiteX5" fmla="*/ 10812780 w 12192000"/>
              <a:gd name="connsiteY5" fmla="*/ 359312 h 6089552"/>
              <a:gd name="connsiteX6" fmla="*/ 12192000 w 12192000"/>
              <a:gd name="connsiteY6" fmla="*/ 311052 h 6089552"/>
              <a:gd name="connsiteX7" fmla="*/ 12192000 w 12192000"/>
              <a:gd name="connsiteY7" fmla="*/ 6089552 h 6089552"/>
              <a:gd name="connsiteX8" fmla="*/ 0 w 12192000"/>
              <a:gd name="connsiteY8" fmla="*/ 6089552 h 6089552"/>
              <a:gd name="connsiteX9" fmla="*/ 0 w 12192000"/>
              <a:gd name="connsiteY9" fmla="*/ 311052 h 6089552"/>
              <a:gd name="connsiteX0" fmla="*/ 0 w 12192000"/>
              <a:gd name="connsiteY0" fmla="*/ 311052 h 6089552"/>
              <a:gd name="connsiteX1" fmla="*/ 10155115 w 12192000"/>
              <a:gd name="connsiteY1" fmla="*/ 321798 h 6089552"/>
              <a:gd name="connsiteX2" fmla="*/ 10357925 w 12192000"/>
              <a:gd name="connsiteY2" fmla="*/ 0 h 6089552"/>
              <a:gd name="connsiteX3" fmla="*/ 10568940 w 12192000"/>
              <a:gd name="connsiteY3" fmla="*/ 344072 h 6089552"/>
              <a:gd name="connsiteX4" fmla="*/ 10675620 w 12192000"/>
              <a:gd name="connsiteY4" fmla="*/ 252632 h 6089552"/>
              <a:gd name="connsiteX5" fmla="*/ 10812780 w 12192000"/>
              <a:gd name="connsiteY5" fmla="*/ 359312 h 6089552"/>
              <a:gd name="connsiteX6" fmla="*/ 11323320 w 12192000"/>
              <a:gd name="connsiteY6" fmla="*/ 336452 h 6089552"/>
              <a:gd name="connsiteX7" fmla="*/ 12192000 w 12192000"/>
              <a:gd name="connsiteY7" fmla="*/ 311052 h 6089552"/>
              <a:gd name="connsiteX8" fmla="*/ 12192000 w 12192000"/>
              <a:gd name="connsiteY8" fmla="*/ 6089552 h 6089552"/>
              <a:gd name="connsiteX9" fmla="*/ 0 w 12192000"/>
              <a:gd name="connsiteY9" fmla="*/ 6089552 h 6089552"/>
              <a:gd name="connsiteX10" fmla="*/ 0 w 12192000"/>
              <a:gd name="connsiteY10" fmla="*/ 311052 h 6089552"/>
              <a:gd name="connsiteX0" fmla="*/ 0 w 12192000"/>
              <a:gd name="connsiteY0" fmla="*/ 408940 h 6187440"/>
              <a:gd name="connsiteX1" fmla="*/ 10155115 w 12192000"/>
              <a:gd name="connsiteY1" fmla="*/ 419686 h 6187440"/>
              <a:gd name="connsiteX2" fmla="*/ 10357925 w 12192000"/>
              <a:gd name="connsiteY2" fmla="*/ 97888 h 6187440"/>
              <a:gd name="connsiteX3" fmla="*/ 10568940 w 12192000"/>
              <a:gd name="connsiteY3" fmla="*/ 441960 h 6187440"/>
              <a:gd name="connsiteX4" fmla="*/ 10675620 w 12192000"/>
              <a:gd name="connsiteY4" fmla="*/ 350520 h 6187440"/>
              <a:gd name="connsiteX5" fmla="*/ 10812780 w 12192000"/>
              <a:gd name="connsiteY5" fmla="*/ 457200 h 6187440"/>
              <a:gd name="connsiteX6" fmla="*/ 10911840 w 12192000"/>
              <a:gd name="connsiteY6" fmla="*/ 0 h 6187440"/>
              <a:gd name="connsiteX7" fmla="*/ 12192000 w 12192000"/>
              <a:gd name="connsiteY7" fmla="*/ 408940 h 6187440"/>
              <a:gd name="connsiteX8" fmla="*/ 12192000 w 12192000"/>
              <a:gd name="connsiteY8" fmla="*/ 6187440 h 6187440"/>
              <a:gd name="connsiteX9" fmla="*/ 0 w 12192000"/>
              <a:gd name="connsiteY9" fmla="*/ 6187440 h 6187440"/>
              <a:gd name="connsiteX10" fmla="*/ 0 w 12192000"/>
              <a:gd name="connsiteY10" fmla="*/ 408940 h 6187440"/>
              <a:gd name="connsiteX0" fmla="*/ 0 w 12192000"/>
              <a:gd name="connsiteY0" fmla="*/ 408940 h 6187440"/>
              <a:gd name="connsiteX1" fmla="*/ 10155115 w 12192000"/>
              <a:gd name="connsiteY1" fmla="*/ 419686 h 6187440"/>
              <a:gd name="connsiteX2" fmla="*/ 10357925 w 12192000"/>
              <a:gd name="connsiteY2" fmla="*/ 97888 h 6187440"/>
              <a:gd name="connsiteX3" fmla="*/ 10568940 w 12192000"/>
              <a:gd name="connsiteY3" fmla="*/ 441960 h 6187440"/>
              <a:gd name="connsiteX4" fmla="*/ 10675620 w 12192000"/>
              <a:gd name="connsiteY4" fmla="*/ 350520 h 6187440"/>
              <a:gd name="connsiteX5" fmla="*/ 10812780 w 12192000"/>
              <a:gd name="connsiteY5" fmla="*/ 457200 h 6187440"/>
              <a:gd name="connsiteX6" fmla="*/ 10911840 w 12192000"/>
              <a:gd name="connsiteY6" fmla="*/ 0 h 6187440"/>
              <a:gd name="connsiteX7" fmla="*/ 11529060 w 12192000"/>
              <a:gd name="connsiteY7" fmla="*/ 175260 h 6187440"/>
              <a:gd name="connsiteX8" fmla="*/ 12192000 w 12192000"/>
              <a:gd name="connsiteY8" fmla="*/ 408940 h 6187440"/>
              <a:gd name="connsiteX9" fmla="*/ 12192000 w 12192000"/>
              <a:gd name="connsiteY9" fmla="*/ 6187440 h 6187440"/>
              <a:gd name="connsiteX10" fmla="*/ 0 w 12192000"/>
              <a:gd name="connsiteY10" fmla="*/ 6187440 h 6187440"/>
              <a:gd name="connsiteX11" fmla="*/ 0 w 12192000"/>
              <a:gd name="connsiteY11" fmla="*/ 408940 h 6187440"/>
              <a:gd name="connsiteX0" fmla="*/ 0 w 12192000"/>
              <a:gd name="connsiteY0" fmla="*/ 408940 h 6187440"/>
              <a:gd name="connsiteX1" fmla="*/ 10155115 w 12192000"/>
              <a:gd name="connsiteY1" fmla="*/ 419686 h 6187440"/>
              <a:gd name="connsiteX2" fmla="*/ 10357925 w 12192000"/>
              <a:gd name="connsiteY2" fmla="*/ 97888 h 6187440"/>
              <a:gd name="connsiteX3" fmla="*/ 10568940 w 12192000"/>
              <a:gd name="connsiteY3" fmla="*/ 441960 h 6187440"/>
              <a:gd name="connsiteX4" fmla="*/ 10675620 w 12192000"/>
              <a:gd name="connsiteY4" fmla="*/ 350520 h 6187440"/>
              <a:gd name="connsiteX5" fmla="*/ 10812780 w 12192000"/>
              <a:gd name="connsiteY5" fmla="*/ 457200 h 6187440"/>
              <a:gd name="connsiteX6" fmla="*/ 10911840 w 12192000"/>
              <a:gd name="connsiteY6" fmla="*/ 0 h 6187440"/>
              <a:gd name="connsiteX7" fmla="*/ 11140440 w 12192000"/>
              <a:gd name="connsiteY7" fmla="*/ 411480 h 6187440"/>
              <a:gd name="connsiteX8" fmla="*/ 12192000 w 12192000"/>
              <a:gd name="connsiteY8" fmla="*/ 408940 h 6187440"/>
              <a:gd name="connsiteX9" fmla="*/ 12192000 w 12192000"/>
              <a:gd name="connsiteY9" fmla="*/ 6187440 h 6187440"/>
              <a:gd name="connsiteX10" fmla="*/ 0 w 12192000"/>
              <a:gd name="connsiteY10" fmla="*/ 6187440 h 6187440"/>
              <a:gd name="connsiteX11" fmla="*/ 0 w 12192000"/>
              <a:gd name="connsiteY11" fmla="*/ 408940 h 6187440"/>
              <a:gd name="connsiteX0" fmla="*/ 0 w 12192000"/>
              <a:gd name="connsiteY0" fmla="*/ 408940 h 6187440"/>
              <a:gd name="connsiteX1" fmla="*/ 10155115 w 12192000"/>
              <a:gd name="connsiteY1" fmla="*/ 419686 h 6187440"/>
              <a:gd name="connsiteX2" fmla="*/ 10330216 w 12192000"/>
              <a:gd name="connsiteY2" fmla="*/ 104815 h 6187440"/>
              <a:gd name="connsiteX3" fmla="*/ 10568940 w 12192000"/>
              <a:gd name="connsiteY3" fmla="*/ 441960 h 6187440"/>
              <a:gd name="connsiteX4" fmla="*/ 10675620 w 12192000"/>
              <a:gd name="connsiteY4" fmla="*/ 350520 h 6187440"/>
              <a:gd name="connsiteX5" fmla="*/ 10812780 w 12192000"/>
              <a:gd name="connsiteY5" fmla="*/ 457200 h 6187440"/>
              <a:gd name="connsiteX6" fmla="*/ 10911840 w 12192000"/>
              <a:gd name="connsiteY6" fmla="*/ 0 h 6187440"/>
              <a:gd name="connsiteX7" fmla="*/ 11140440 w 12192000"/>
              <a:gd name="connsiteY7" fmla="*/ 411480 h 6187440"/>
              <a:gd name="connsiteX8" fmla="*/ 12192000 w 12192000"/>
              <a:gd name="connsiteY8" fmla="*/ 408940 h 6187440"/>
              <a:gd name="connsiteX9" fmla="*/ 12192000 w 12192000"/>
              <a:gd name="connsiteY9" fmla="*/ 6187440 h 6187440"/>
              <a:gd name="connsiteX10" fmla="*/ 0 w 12192000"/>
              <a:gd name="connsiteY10" fmla="*/ 6187440 h 6187440"/>
              <a:gd name="connsiteX11" fmla="*/ 0 w 12192000"/>
              <a:gd name="connsiteY11" fmla="*/ 408940 h 6187440"/>
              <a:gd name="connsiteX0" fmla="*/ 0 w 12192000"/>
              <a:gd name="connsiteY0" fmla="*/ 408940 h 6187440"/>
              <a:gd name="connsiteX1" fmla="*/ 10155115 w 12192000"/>
              <a:gd name="connsiteY1" fmla="*/ 419686 h 6187440"/>
              <a:gd name="connsiteX2" fmla="*/ 10330216 w 12192000"/>
              <a:gd name="connsiteY2" fmla="*/ 104815 h 6187440"/>
              <a:gd name="connsiteX3" fmla="*/ 10568940 w 12192000"/>
              <a:gd name="connsiteY3" fmla="*/ 441960 h 6187440"/>
              <a:gd name="connsiteX4" fmla="*/ 10668693 w 12192000"/>
              <a:gd name="connsiteY4" fmla="*/ 350520 h 6187440"/>
              <a:gd name="connsiteX5" fmla="*/ 10812780 w 12192000"/>
              <a:gd name="connsiteY5" fmla="*/ 457200 h 6187440"/>
              <a:gd name="connsiteX6" fmla="*/ 10911840 w 12192000"/>
              <a:gd name="connsiteY6" fmla="*/ 0 h 6187440"/>
              <a:gd name="connsiteX7" fmla="*/ 11140440 w 12192000"/>
              <a:gd name="connsiteY7" fmla="*/ 411480 h 6187440"/>
              <a:gd name="connsiteX8" fmla="*/ 12192000 w 12192000"/>
              <a:gd name="connsiteY8" fmla="*/ 408940 h 6187440"/>
              <a:gd name="connsiteX9" fmla="*/ 12192000 w 12192000"/>
              <a:gd name="connsiteY9" fmla="*/ 6187440 h 6187440"/>
              <a:gd name="connsiteX10" fmla="*/ 0 w 12192000"/>
              <a:gd name="connsiteY10" fmla="*/ 6187440 h 6187440"/>
              <a:gd name="connsiteX11" fmla="*/ 0 w 12192000"/>
              <a:gd name="connsiteY11" fmla="*/ 408940 h 6187440"/>
              <a:gd name="connsiteX0" fmla="*/ 0 w 12192000"/>
              <a:gd name="connsiteY0" fmla="*/ 408940 h 6187440"/>
              <a:gd name="connsiteX1" fmla="*/ 10155115 w 12192000"/>
              <a:gd name="connsiteY1" fmla="*/ 419686 h 6187440"/>
              <a:gd name="connsiteX2" fmla="*/ 10330216 w 12192000"/>
              <a:gd name="connsiteY2" fmla="*/ 104815 h 6187440"/>
              <a:gd name="connsiteX3" fmla="*/ 10568940 w 12192000"/>
              <a:gd name="connsiteY3" fmla="*/ 441960 h 6187440"/>
              <a:gd name="connsiteX4" fmla="*/ 10668693 w 12192000"/>
              <a:gd name="connsiteY4" fmla="*/ 350520 h 6187440"/>
              <a:gd name="connsiteX5" fmla="*/ 10785071 w 12192000"/>
              <a:gd name="connsiteY5" fmla="*/ 457200 h 6187440"/>
              <a:gd name="connsiteX6" fmla="*/ 10911840 w 12192000"/>
              <a:gd name="connsiteY6" fmla="*/ 0 h 6187440"/>
              <a:gd name="connsiteX7" fmla="*/ 11140440 w 12192000"/>
              <a:gd name="connsiteY7" fmla="*/ 411480 h 6187440"/>
              <a:gd name="connsiteX8" fmla="*/ 12192000 w 12192000"/>
              <a:gd name="connsiteY8" fmla="*/ 408940 h 6187440"/>
              <a:gd name="connsiteX9" fmla="*/ 12192000 w 12192000"/>
              <a:gd name="connsiteY9" fmla="*/ 6187440 h 6187440"/>
              <a:gd name="connsiteX10" fmla="*/ 0 w 12192000"/>
              <a:gd name="connsiteY10" fmla="*/ 6187440 h 6187440"/>
              <a:gd name="connsiteX11" fmla="*/ 0 w 12192000"/>
              <a:gd name="connsiteY11" fmla="*/ 408940 h 6187440"/>
              <a:gd name="connsiteX0" fmla="*/ 0 w 12192000"/>
              <a:gd name="connsiteY0" fmla="*/ 408940 h 6187440"/>
              <a:gd name="connsiteX1" fmla="*/ 10155115 w 12192000"/>
              <a:gd name="connsiteY1" fmla="*/ 419686 h 6187440"/>
              <a:gd name="connsiteX2" fmla="*/ 10330216 w 12192000"/>
              <a:gd name="connsiteY2" fmla="*/ 104815 h 6187440"/>
              <a:gd name="connsiteX3" fmla="*/ 10458104 w 12192000"/>
              <a:gd name="connsiteY3" fmla="*/ 663632 h 6187440"/>
              <a:gd name="connsiteX4" fmla="*/ 10668693 w 12192000"/>
              <a:gd name="connsiteY4" fmla="*/ 350520 h 6187440"/>
              <a:gd name="connsiteX5" fmla="*/ 10785071 w 12192000"/>
              <a:gd name="connsiteY5" fmla="*/ 457200 h 6187440"/>
              <a:gd name="connsiteX6" fmla="*/ 10911840 w 12192000"/>
              <a:gd name="connsiteY6" fmla="*/ 0 h 6187440"/>
              <a:gd name="connsiteX7" fmla="*/ 11140440 w 12192000"/>
              <a:gd name="connsiteY7" fmla="*/ 411480 h 6187440"/>
              <a:gd name="connsiteX8" fmla="*/ 12192000 w 12192000"/>
              <a:gd name="connsiteY8" fmla="*/ 408940 h 6187440"/>
              <a:gd name="connsiteX9" fmla="*/ 12192000 w 12192000"/>
              <a:gd name="connsiteY9" fmla="*/ 6187440 h 6187440"/>
              <a:gd name="connsiteX10" fmla="*/ 0 w 12192000"/>
              <a:gd name="connsiteY10" fmla="*/ 6187440 h 6187440"/>
              <a:gd name="connsiteX11" fmla="*/ 0 w 12192000"/>
              <a:gd name="connsiteY11" fmla="*/ 408940 h 6187440"/>
              <a:gd name="connsiteX0" fmla="*/ 0 w 12192000"/>
              <a:gd name="connsiteY0" fmla="*/ 408940 h 6187440"/>
              <a:gd name="connsiteX1" fmla="*/ 10155115 w 12192000"/>
              <a:gd name="connsiteY1" fmla="*/ 419686 h 6187440"/>
              <a:gd name="connsiteX2" fmla="*/ 10330216 w 12192000"/>
              <a:gd name="connsiteY2" fmla="*/ 104815 h 6187440"/>
              <a:gd name="connsiteX3" fmla="*/ 10458104 w 12192000"/>
              <a:gd name="connsiteY3" fmla="*/ 663632 h 6187440"/>
              <a:gd name="connsiteX4" fmla="*/ 10668693 w 12192000"/>
              <a:gd name="connsiteY4" fmla="*/ 350520 h 6187440"/>
              <a:gd name="connsiteX5" fmla="*/ 10729652 w 12192000"/>
              <a:gd name="connsiteY5" fmla="*/ 706582 h 6187440"/>
              <a:gd name="connsiteX6" fmla="*/ 10911840 w 12192000"/>
              <a:gd name="connsiteY6" fmla="*/ 0 h 6187440"/>
              <a:gd name="connsiteX7" fmla="*/ 11140440 w 12192000"/>
              <a:gd name="connsiteY7" fmla="*/ 411480 h 6187440"/>
              <a:gd name="connsiteX8" fmla="*/ 12192000 w 12192000"/>
              <a:gd name="connsiteY8" fmla="*/ 408940 h 6187440"/>
              <a:gd name="connsiteX9" fmla="*/ 12192000 w 12192000"/>
              <a:gd name="connsiteY9" fmla="*/ 6187440 h 6187440"/>
              <a:gd name="connsiteX10" fmla="*/ 0 w 12192000"/>
              <a:gd name="connsiteY10" fmla="*/ 6187440 h 6187440"/>
              <a:gd name="connsiteX11" fmla="*/ 0 w 12192000"/>
              <a:gd name="connsiteY11" fmla="*/ 408940 h 6187440"/>
              <a:gd name="connsiteX0" fmla="*/ 0 w 12192000"/>
              <a:gd name="connsiteY0" fmla="*/ 408940 h 6187440"/>
              <a:gd name="connsiteX1" fmla="*/ 10155115 w 12192000"/>
              <a:gd name="connsiteY1" fmla="*/ 419686 h 6187440"/>
              <a:gd name="connsiteX2" fmla="*/ 10330216 w 12192000"/>
              <a:gd name="connsiteY2" fmla="*/ 104815 h 6187440"/>
              <a:gd name="connsiteX3" fmla="*/ 10458104 w 12192000"/>
              <a:gd name="connsiteY3" fmla="*/ 663632 h 6187440"/>
              <a:gd name="connsiteX4" fmla="*/ 10668693 w 12192000"/>
              <a:gd name="connsiteY4" fmla="*/ 350520 h 6187440"/>
              <a:gd name="connsiteX5" fmla="*/ 10729652 w 12192000"/>
              <a:gd name="connsiteY5" fmla="*/ 706582 h 6187440"/>
              <a:gd name="connsiteX6" fmla="*/ 10911840 w 12192000"/>
              <a:gd name="connsiteY6" fmla="*/ 0 h 6187440"/>
              <a:gd name="connsiteX7" fmla="*/ 11008822 w 12192000"/>
              <a:gd name="connsiteY7" fmla="*/ 432261 h 6187440"/>
              <a:gd name="connsiteX8" fmla="*/ 12192000 w 12192000"/>
              <a:gd name="connsiteY8" fmla="*/ 408940 h 6187440"/>
              <a:gd name="connsiteX9" fmla="*/ 12192000 w 12192000"/>
              <a:gd name="connsiteY9" fmla="*/ 6187440 h 6187440"/>
              <a:gd name="connsiteX10" fmla="*/ 0 w 12192000"/>
              <a:gd name="connsiteY10" fmla="*/ 6187440 h 6187440"/>
              <a:gd name="connsiteX11" fmla="*/ 0 w 12192000"/>
              <a:gd name="connsiteY11" fmla="*/ 408940 h 6187440"/>
              <a:gd name="connsiteX0" fmla="*/ 0 w 12192000"/>
              <a:gd name="connsiteY0" fmla="*/ 408940 h 6187440"/>
              <a:gd name="connsiteX1" fmla="*/ 10155115 w 12192000"/>
              <a:gd name="connsiteY1" fmla="*/ 419686 h 6187440"/>
              <a:gd name="connsiteX2" fmla="*/ 10330216 w 12192000"/>
              <a:gd name="connsiteY2" fmla="*/ 104815 h 6187440"/>
              <a:gd name="connsiteX3" fmla="*/ 10458104 w 12192000"/>
              <a:gd name="connsiteY3" fmla="*/ 663632 h 6187440"/>
              <a:gd name="connsiteX4" fmla="*/ 10668693 w 12192000"/>
              <a:gd name="connsiteY4" fmla="*/ 350520 h 6187440"/>
              <a:gd name="connsiteX5" fmla="*/ 10729652 w 12192000"/>
              <a:gd name="connsiteY5" fmla="*/ 706582 h 6187440"/>
              <a:gd name="connsiteX6" fmla="*/ 10911840 w 12192000"/>
              <a:gd name="connsiteY6" fmla="*/ 0 h 6187440"/>
              <a:gd name="connsiteX7" fmla="*/ 11008822 w 12192000"/>
              <a:gd name="connsiteY7" fmla="*/ 418406 h 6187440"/>
              <a:gd name="connsiteX8" fmla="*/ 12192000 w 12192000"/>
              <a:gd name="connsiteY8" fmla="*/ 408940 h 6187440"/>
              <a:gd name="connsiteX9" fmla="*/ 12192000 w 12192000"/>
              <a:gd name="connsiteY9" fmla="*/ 6187440 h 6187440"/>
              <a:gd name="connsiteX10" fmla="*/ 0 w 12192000"/>
              <a:gd name="connsiteY10" fmla="*/ 6187440 h 6187440"/>
              <a:gd name="connsiteX11" fmla="*/ 0 w 12192000"/>
              <a:gd name="connsiteY11" fmla="*/ 408940 h 618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187440">
                <a:moveTo>
                  <a:pt x="0" y="408940"/>
                </a:moveTo>
                <a:lnTo>
                  <a:pt x="10155115" y="419686"/>
                </a:lnTo>
                <a:lnTo>
                  <a:pt x="10330216" y="104815"/>
                </a:lnTo>
                <a:lnTo>
                  <a:pt x="10458104" y="663632"/>
                </a:lnTo>
                <a:lnTo>
                  <a:pt x="10668693" y="350520"/>
                </a:lnTo>
                <a:lnTo>
                  <a:pt x="10729652" y="706582"/>
                </a:lnTo>
                <a:lnTo>
                  <a:pt x="10911840" y="0"/>
                </a:lnTo>
                <a:lnTo>
                  <a:pt x="11008822" y="418406"/>
                </a:lnTo>
                <a:lnTo>
                  <a:pt x="12192000" y="408940"/>
                </a:lnTo>
                <a:lnTo>
                  <a:pt x="12192000" y="6187440"/>
                </a:lnTo>
                <a:lnTo>
                  <a:pt x="0" y="6187440"/>
                </a:lnTo>
                <a:lnTo>
                  <a:pt x="0" y="408940"/>
                </a:lnTo>
                <a:close/>
              </a:path>
            </a:pathLst>
          </a:custGeom>
          <a:gradFill>
            <a:gsLst>
              <a:gs pos="0">
                <a:srgbClr val="FFFFFF">
                  <a:alpha val="40000"/>
                </a:srgbClr>
              </a:gs>
              <a:gs pos="100000">
                <a:schemeClr val="bg1">
                  <a:alpha val="9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组合 1">
            <a:extLst>
              <a:ext uri="{FF2B5EF4-FFF2-40B4-BE49-F238E27FC236}">
                <a16:creationId xmlns="" xmlns:a16="http://schemas.microsoft.com/office/drawing/2014/main" id="{CB3B6A65-B066-4421-BC6E-E18A75CCD58B}"/>
              </a:ext>
            </a:extLst>
          </p:cNvPr>
          <p:cNvGrpSpPr/>
          <p:nvPr userDrawn="1"/>
        </p:nvGrpSpPr>
        <p:grpSpPr>
          <a:xfrm>
            <a:off x="0" y="531952"/>
            <a:ext cx="12192965" cy="700089"/>
            <a:chOff x="0" y="623570"/>
            <a:chExt cx="12192965" cy="694056"/>
          </a:xfrm>
        </p:grpSpPr>
        <p:cxnSp>
          <p:nvCxnSpPr>
            <p:cNvPr id="9" name="直接连接符 2">
              <a:extLst>
                <a:ext uri="{FF2B5EF4-FFF2-40B4-BE49-F238E27FC236}">
                  <a16:creationId xmlns="" xmlns:a16="http://schemas.microsoft.com/office/drawing/2014/main" id="{49C6E58C-064C-4683-BD79-0987ED7C192D}"/>
                </a:ext>
              </a:extLst>
            </p:cNvPr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3">
              <a:extLst>
                <a:ext uri="{FF2B5EF4-FFF2-40B4-BE49-F238E27FC236}">
                  <a16:creationId xmlns="" xmlns:a16="http://schemas.microsoft.com/office/drawing/2014/main" id="{B9FC7AA2-BDE4-4783-8541-5CD455DECE92}"/>
                </a:ext>
              </a:extLst>
            </p:cNvPr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4">
              <a:extLst>
                <a:ext uri="{FF2B5EF4-FFF2-40B4-BE49-F238E27FC236}">
                  <a16:creationId xmlns="" xmlns:a16="http://schemas.microsoft.com/office/drawing/2014/main" id="{08B1F2A3-68C4-4EC8-899E-A729893633D0}"/>
                </a:ext>
              </a:extLst>
            </p:cNvPr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5">
              <a:extLst>
                <a:ext uri="{FF2B5EF4-FFF2-40B4-BE49-F238E27FC236}">
                  <a16:creationId xmlns="" xmlns:a16="http://schemas.microsoft.com/office/drawing/2014/main" id="{1CC84C5E-BA04-460C-8DB4-84D2FFC779B5}"/>
                </a:ext>
              </a:extLst>
            </p:cNvPr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6">
              <a:extLst>
                <a:ext uri="{FF2B5EF4-FFF2-40B4-BE49-F238E27FC236}">
                  <a16:creationId xmlns="" xmlns:a16="http://schemas.microsoft.com/office/drawing/2014/main" id="{7A37BF7E-AD79-4B29-A6CB-1189FA056739}"/>
                </a:ext>
              </a:extLst>
            </p:cNvPr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7">
              <a:extLst>
                <a:ext uri="{FF2B5EF4-FFF2-40B4-BE49-F238E27FC236}">
                  <a16:creationId xmlns="" xmlns:a16="http://schemas.microsoft.com/office/drawing/2014/main" id="{D057DB0D-E5B4-4D13-98EE-AC873C786F0A}"/>
                </a:ext>
              </a:extLst>
            </p:cNvPr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8">
              <a:extLst>
                <a:ext uri="{FF2B5EF4-FFF2-40B4-BE49-F238E27FC236}">
                  <a16:creationId xmlns="" xmlns:a16="http://schemas.microsoft.com/office/drawing/2014/main" id="{479F18EA-5026-473F-8354-22168E7FFF39}"/>
                </a:ext>
              </a:extLst>
            </p:cNvPr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9">
              <a:extLst>
                <a:ext uri="{FF2B5EF4-FFF2-40B4-BE49-F238E27FC236}">
                  <a16:creationId xmlns="" xmlns:a16="http://schemas.microsoft.com/office/drawing/2014/main" id="{6ADD8265-D42C-4E77-A753-012206EF6DF8}"/>
                </a:ext>
              </a:extLst>
            </p:cNvPr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D8315CA-96C2-4714-A5E2-CCAF80E47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AA88E0F-15F1-4EED-BFB7-3CAE26102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7B7-D371-432E-B4CF-5164A1E93F45}" type="datetime1">
              <a:rPr lang="ko-KR" altLang="en-US" smtClean="0"/>
              <a:pPr/>
              <a:t>2019-06-13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96534F9-81F9-48AD-A7C7-08D93766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0D6BB0B-F57D-4748-9334-59AE9B77C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FABB-F9FF-4B6E-8B8D-6CC0D24B3DD6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44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7280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>
            <a:extLst>
              <a:ext uri="{FF2B5EF4-FFF2-40B4-BE49-F238E27FC236}">
                <a16:creationId xmlns="" xmlns:a16="http://schemas.microsoft.com/office/drawing/2014/main" id="{6AA10D94-50E0-426B-A523-C93D2CF99C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-129209"/>
            <a:ext cx="12192000" cy="698720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0D53DC9-7301-4B36-A280-637090AD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904252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8D16C81-9509-440A-B392-9E2301730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977080"/>
            <a:ext cx="10515600" cy="1172610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BC44198-0A15-4FE0-BF7B-16C2B34E9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F4AA-B95B-472A-AAD7-257A061609E1}" type="datetime1">
              <a:rPr lang="ko-KR" altLang="en-US" smtClean="0"/>
              <a:pPr/>
              <a:t>2019-06-13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06110E4-A958-487E-AE27-451983226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7C5D3FE-DA44-42C3-ABE8-C017D456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FABB-F9FF-4B6E-8B8D-6CC0D24B3D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0296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29711BE-E41C-425F-ACB5-E5E819990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8265E0-0114-4A5A-B9BD-EECF6B5B3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AE17F17-C3F1-400A-8A1D-F7BECA2D0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8A2B0ED-A999-4E03-BB45-4583B380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4BF3-59EA-43F2-BE2F-7244F073307D}" type="datetime1">
              <a:rPr lang="ko-KR" altLang="en-US" smtClean="0"/>
              <a:pPr/>
              <a:t>2019-06-13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F9AAA7D-81FE-42A4-B239-4FA5CB4D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45478F8-40FC-4480-9458-E5139128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FABB-F9FF-4B6E-8B8D-6CC0D24B3D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11286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6CE2D74-A2A8-485B-AFA5-E8604D511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FE8784C-3533-4EAA-B22C-7F7F95E23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DA16C4A5-2792-4445-AD76-7F2CB9D7F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819EE85-4E01-4B76-ADF8-8AC32358F3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43C2B66B-3A00-42AB-A91F-0C2273A34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DC5BD52A-5497-4AB2-9617-0DB77872B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6991-A99E-4562-ABAE-70A563D59A6C}" type="datetime1">
              <a:rPr lang="ko-KR" altLang="en-US" smtClean="0"/>
              <a:pPr/>
              <a:t>2019-06-13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AC56DB4C-B65A-4120-A928-EC811F9CB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22C82683-758D-48D0-8F77-5ADB74E5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FABB-F9FF-4B6E-8B8D-6CC0D24B3D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2247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5B1E691-555D-4B35-BAB1-A18959703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7971DDDC-4BC9-4BE8-8392-FFE33D2CC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3A2C-1CFA-460F-9409-DF4E64AB7A6F}" type="datetime1">
              <a:rPr lang="ko-KR" altLang="en-US" smtClean="0"/>
              <a:pPr/>
              <a:t>2019-06-13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D2598D3F-0C71-4FE9-BD11-636294F5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32047E5C-FB71-4AAD-9C1B-6FE01A594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FABB-F9FF-4B6E-8B8D-6CC0D24B3D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8395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8CF87F0-6907-405F-86F8-008E57652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0435451-224B-417F-A2D5-01FFCD60B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619C634-1C0D-462E-A7E3-C68FDF544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A674480-12EF-4786-8A7A-917A0A7F1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A7E6-B58B-4036-8011-D6A985418AC0}" type="datetime1">
              <a:rPr lang="ko-KR" altLang="en-US" smtClean="0"/>
              <a:pPr/>
              <a:t>2019-06-13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10CC534-5ABC-4DEA-8D69-45CE45A8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6E834C9F-F818-461F-9301-C03AD7D81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FABB-F9FF-4B6E-8B8D-6CC0D24B3D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1749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728DB93-6EA2-4C3D-80C3-7B546C7CA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A9F03485-C4E4-4B71-9044-6108E3A21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9F13B3A-A438-48E9-B7F0-AE4CBF6EA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B9DF717-33EE-4B98-8427-DAC8C461F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9784-1ED3-4A9B-94AD-7980332C451C}" type="datetime1">
              <a:rPr lang="ko-KR" altLang="en-US" smtClean="0"/>
              <a:pPr/>
              <a:t>2019-06-13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957874B-922E-4C57-9F3B-94E5F5E84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F7F86E7-94AC-48BA-B4F3-F4D46C568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FABB-F9FF-4B6E-8B8D-6CC0D24B3D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0490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32D6FFA-B0C0-45A0-A099-484782A26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4145A59-5A6A-4582-94AF-9DAA2CF2E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F2E7A25-C554-40C9-B564-AF2F2E0B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5F78-AB8A-4E5B-88B0-E2A0EE4A783A}" type="datetime1">
              <a:rPr lang="ko-KR" altLang="en-US" smtClean="0"/>
              <a:pPr/>
              <a:t>2019-06-13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1A203F8-E1B1-4722-8A48-BFF005DC6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384E2EF-1D72-48EF-B79C-9352891B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FABB-F9FF-4B6E-8B8D-6CC0D24B3D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16276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2">
            <a:extLst>
              <a:ext uri="{FF2B5EF4-FFF2-40B4-BE49-F238E27FC236}">
                <a16:creationId xmlns="" xmlns:a16="http://schemas.microsoft.com/office/drawing/2014/main" id="{A5070569-075B-46D0-A8F0-1D78667A1BA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0" y="-136526"/>
            <a:ext cx="12192000" cy="6994525"/>
          </a:xfrm>
          <a:prstGeom prst="rect">
            <a:avLst/>
          </a:prstGeom>
        </p:spPr>
      </p:pic>
      <p:sp>
        <p:nvSpPr>
          <p:cNvPr id="7" name="矩形 1">
            <a:extLst>
              <a:ext uri="{FF2B5EF4-FFF2-40B4-BE49-F238E27FC236}">
                <a16:creationId xmlns="" xmlns:a16="http://schemas.microsoft.com/office/drawing/2014/main" id="{4EEE89E6-8321-4C76-960B-3BDA407B4326}"/>
              </a:ext>
            </a:extLst>
          </p:cNvPr>
          <p:cNvSpPr/>
          <p:nvPr userDrawn="1"/>
        </p:nvSpPr>
        <p:spPr>
          <a:xfrm>
            <a:off x="0" y="-136526"/>
            <a:ext cx="12192000" cy="6994525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C6179595-7911-451B-BF53-69FBA82F9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6525"/>
            <a:ext cx="10515600" cy="980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6C7F1CD-C57B-4105-8293-6ADD38A24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E5BF830-EB97-401C-BA28-F4DDD3B9B9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07772-C9C1-4FCF-93DD-94DFF318C0CF}" type="datetime1">
              <a:rPr lang="ko-KR" altLang="en-US" smtClean="0"/>
              <a:pPr/>
              <a:t>2019-06-13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04E18E5-1A5E-4D9E-95FE-8DC77D8D6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71C2FDD-E95F-4D3F-A0BF-BF73C89F7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2FABB-F9FF-4B6E-8B8D-6CC0D24B3DD6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44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10398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hyperlink" Target="https://www.data.go.kr/dataset/15011998/fileData.d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pectrum.ieee.org/static/interactive-the-top-programming-languages-201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hyperlink" Target="http://www.python.org/download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9C0327-EFE7-4A41-BAEA-02D507E77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4974" y="1122363"/>
            <a:ext cx="7063409" cy="2128297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파이썬을</a:t>
            </a:r>
            <a:r>
              <a:rPr lang="ko-KR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이용한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4308B4E-2368-4128-8AA6-4F6E93D056A2}"/>
              </a:ext>
            </a:extLst>
          </p:cNvPr>
          <p:cNvSpPr txBox="1"/>
          <p:nvPr/>
        </p:nvSpPr>
        <p:spPr>
          <a:xfrm>
            <a:off x="2180774" y="4022293"/>
            <a:ext cx="5431809" cy="461665"/>
          </a:xfrm>
          <a:prstGeom prst="rect">
            <a:avLst/>
          </a:prstGeom>
          <a:noFill/>
        </p:spPr>
        <p:txBody>
          <a:bodyPr wrap="square" lIns="89979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en-US" altLang="zh-CN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2019 / 06 / 12</a:t>
            </a:r>
            <a:r>
              <a:rPr lang="zh-CN" altLang="en-US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     </a:t>
            </a:r>
            <a:r>
              <a:rPr lang="ko-KR" altLang="en-US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정 윤 주</a:t>
            </a:r>
            <a:endParaRPr lang="zh-CN" altLang="en-US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534B1B5-9B54-4765-B250-4B75E2A13FF2}"/>
              </a:ext>
            </a:extLst>
          </p:cNvPr>
          <p:cNvSpPr txBox="1"/>
          <p:nvPr/>
        </p:nvSpPr>
        <p:spPr>
          <a:xfrm>
            <a:off x="1928324" y="5143399"/>
            <a:ext cx="6301275" cy="707886"/>
          </a:xfrm>
          <a:prstGeom prst="rect">
            <a:avLst/>
          </a:prstGeom>
          <a:noFill/>
        </p:spPr>
        <p:txBody>
          <a:bodyPr wrap="square" lIns="89979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주최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: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경상북도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안동시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주관 </a:t>
            </a:r>
            <a:r>
              <a:rPr lang="en-US" altLang="ko-KR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: </a:t>
            </a:r>
            <a:r>
              <a:rPr lang="ko-KR" altLang="en-US" sz="20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국립안동대학교</a:t>
            </a:r>
            <a:r>
              <a:rPr lang="en-US" altLang="ko-KR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, (</a:t>
            </a:r>
            <a:r>
              <a:rPr lang="ko-KR" altLang="en-U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사</a:t>
            </a:r>
            <a:r>
              <a:rPr lang="en-US" altLang="ko-KR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)</a:t>
            </a:r>
            <a:r>
              <a:rPr lang="ko-KR" altLang="en-US" sz="20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경북소프트웨어산업회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grpSp>
        <p:nvGrpSpPr>
          <p:cNvPr id="6" name="组合 2">
            <a:extLst>
              <a:ext uri="{FF2B5EF4-FFF2-40B4-BE49-F238E27FC236}">
                <a16:creationId xmlns="" xmlns:a16="http://schemas.microsoft.com/office/drawing/2014/main" id="{6A9AC1E7-05FE-484D-8BD6-9BB5EF3CF677}"/>
              </a:ext>
            </a:extLst>
          </p:cNvPr>
          <p:cNvGrpSpPr/>
          <p:nvPr/>
        </p:nvGrpSpPr>
        <p:grpSpPr>
          <a:xfrm>
            <a:off x="3312852" y="3520948"/>
            <a:ext cx="3167652" cy="172780"/>
            <a:chOff x="2726971" y="3520948"/>
            <a:chExt cx="3167652" cy="172780"/>
          </a:xfrm>
        </p:grpSpPr>
        <p:sp>
          <p:nvSpPr>
            <p:cNvPr id="7" name="PA_矩形 6">
              <a:extLst>
                <a:ext uri="{FF2B5EF4-FFF2-40B4-BE49-F238E27FC236}">
                  <a16:creationId xmlns="" xmlns:a16="http://schemas.microsoft.com/office/drawing/2014/main" id="{5507A5D7-0C0D-4B1E-A75C-7ACFF7AA6126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 rot="2700000">
              <a:off x="4245793" y="3520948"/>
              <a:ext cx="172780" cy="1727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8" name="PA_直接连接符 8">
              <a:extLst>
                <a:ext uri="{FF2B5EF4-FFF2-40B4-BE49-F238E27FC236}">
                  <a16:creationId xmlns="" xmlns:a16="http://schemas.microsoft.com/office/drawing/2014/main" id="{2DFA482D-5611-4F56-85E6-442C354C4111}"/>
                </a:ext>
              </a:extLst>
            </p:cNvPr>
            <p:cNvCxnSpPr/>
            <p:nvPr>
              <p:custDataLst>
                <p:tags r:id="rId2"/>
              </p:custDataLst>
            </p:nvPr>
          </p:nvCxnSpPr>
          <p:spPr>
            <a:xfrm flipH="1">
              <a:off x="2726971" y="3607338"/>
              <a:ext cx="1367849" cy="0"/>
            </a:xfrm>
            <a:prstGeom prst="line">
              <a:avLst/>
            </a:prstGeom>
            <a:solidFill>
              <a:schemeClr val="bg1"/>
            </a:solidFill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PA_直接连接符 9">
              <a:extLst>
                <a:ext uri="{FF2B5EF4-FFF2-40B4-BE49-F238E27FC236}">
                  <a16:creationId xmlns="" xmlns:a16="http://schemas.microsoft.com/office/drawing/2014/main" id="{44F034B5-663D-42A2-9737-E3521D392BD9}"/>
                </a:ext>
              </a:extLst>
            </p:cNvPr>
            <p:cNvCxnSpPr/>
            <p:nvPr>
              <p:custDataLst>
                <p:tags r:id="rId3"/>
              </p:custDataLst>
            </p:nvPr>
          </p:nvCxnSpPr>
          <p:spPr>
            <a:xfrm flipH="1">
              <a:off x="4584367" y="3607338"/>
              <a:ext cx="1310256" cy="0"/>
            </a:xfrm>
            <a:prstGeom prst="line">
              <a:avLst/>
            </a:prstGeom>
            <a:solidFill>
              <a:schemeClr val="bg1"/>
            </a:solidFill>
            <a:ln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893807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54642AE-CEE3-4D39-8C6D-95A212023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파이썬</a:t>
            </a:r>
            <a:r>
              <a:rPr lang="ko-KR" altLang="en-US" dirty="0"/>
              <a:t> 설치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C0947957-0C88-4AB6-874E-47357AF79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5116" y="6397328"/>
            <a:ext cx="2743200" cy="365125"/>
          </a:xfrm>
        </p:spPr>
        <p:txBody>
          <a:bodyPr/>
          <a:lstStyle/>
          <a:p>
            <a:fld id="{4842FABB-F9FF-4B6E-8B8D-6CC0D24B3DD6}" type="slidenum">
              <a:rPr lang="ko-KR" altLang="en-US" smtClean="0"/>
              <a:pPr/>
              <a:t>10</a:t>
            </a:fld>
            <a:r>
              <a:rPr lang="ko-KR" altLang="en-US" dirty="0"/>
              <a:t> </a:t>
            </a:r>
            <a:r>
              <a:rPr lang="en-US" altLang="ko-KR" dirty="0"/>
              <a:t>/ 43</a:t>
            </a:r>
            <a:endParaRPr lang="ko-KR" altLang="en-US" dirty="0"/>
          </a:p>
        </p:txBody>
      </p:sp>
      <p:pic>
        <p:nvPicPr>
          <p:cNvPr id="17" name="Picture 6">
            <a:extLst>
              <a:ext uri="{FF2B5EF4-FFF2-40B4-BE49-F238E27FC236}">
                <a16:creationId xmlns="" xmlns:a16="http://schemas.microsoft.com/office/drawing/2014/main" id="{7CCAB0B2-3AB1-4257-B589-8E7312BA073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8997" y="2109173"/>
            <a:ext cx="9010650" cy="44291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D24E475-B2B4-49B2-B4E6-891F872C05EF}"/>
              </a:ext>
            </a:extLst>
          </p:cNvPr>
          <p:cNvSpPr txBox="1"/>
          <p:nvPr/>
        </p:nvSpPr>
        <p:spPr>
          <a:xfrm>
            <a:off x="540774" y="1440579"/>
            <a:ext cx="11117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설치 완료 후 </a:t>
            </a:r>
            <a:r>
              <a:rPr lang="en-US" altLang="ko-KR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cmd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명령 프롬프트에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“python”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입력  </a:t>
            </a:r>
          </a:p>
        </p:txBody>
      </p:sp>
    </p:spTree>
    <p:extLst>
      <p:ext uri="{BB962C8B-B14F-4D97-AF65-F5344CB8AC3E}">
        <p14:creationId xmlns:p14="http://schemas.microsoft.com/office/powerpoint/2010/main" xmlns="" val="2953735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F49D819-0EEA-4112-A42D-C5AA116F3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사용 패키지 설치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45737498-81D2-4ABE-8C22-7CB663F5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FABB-F9FF-4B6E-8B8D-6CC0D24B3DD6}" type="slidenum">
              <a:rPr lang="ko-KR" altLang="en-US" smtClean="0"/>
              <a:pPr/>
              <a:t>11</a:t>
            </a:fld>
            <a:r>
              <a:rPr lang="ko-KR" altLang="en-US"/>
              <a:t> </a:t>
            </a:r>
            <a:r>
              <a:rPr lang="en-US" altLang="ko-KR"/>
              <a:t>/ 43</a:t>
            </a:r>
            <a:endParaRPr lang="ko-KR" altLang="en-US" dirty="0"/>
          </a:p>
        </p:txBody>
      </p:sp>
      <p:pic>
        <p:nvPicPr>
          <p:cNvPr id="4" name="Picture 21">
            <a:extLst>
              <a:ext uri="{FF2B5EF4-FFF2-40B4-BE49-F238E27FC236}">
                <a16:creationId xmlns="" xmlns:a16="http://schemas.microsoft.com/office/drawing/2014/main" id="{2F9060D7-0345-4046-9863-A4A397F1A13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8221" y="4484943"/>
            <a:ext cx="9267825" cy="2276475"/>
          </a:xfrm>
          <a:prstGeom prst="rect">
            <a:avLst/>
          </a:prstGeom>
        </p:spPr>
      </p:pic>
      <p:pic>
        <p:nvPicPr>
          <p:cNvPr id="5" name="Picture 15">
            <a:extLst>
              <a:ext uri="{FF2B5EF4-FFF2-40B4-BE49-F238E27FC236}">
                <a16:creationId xmlns="" xmlns:a16="http://schemas.microsoft.com/office/drawing/2014/main" id="{259090DD-9D1C-4962-B9DF-8DD6BDF7DB4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8221" y="1817789"/>
            <a:ext cx="6686550" cy="2143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85F56DE-7F92-415A-ABF6-4E1036B860F2}"/>
              </a:ext>
            </a:extLst>
          </p:cNvPr>
          <p:cNvSpPr txBox="1"/>
          <p:nvPr/>
        </p:nvSpPr>
        <p:spPr>
          <a:xfrm>
            <a:off x="533400" y="1320373"/>
            <a:ext cx="8856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NumPy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다운로드 </a:t>
            </a:r>
            <a:r>
              <a:rPr lang="en-US" altLang="ko-KR" sz="2000" b="1" dirty="0"/>
              <a:t>: </a:t>
            </a:r>
            <a:r>
              <a:rPr lang="en-US" altLang="ko-KR" sz="2000" dirty="0"/>
              <a:t>http://www.lfd.uci.edu/~gohlke/pythonlibs/#numpy</a:t>
            </a:r>
            <a:endParaRPr lang="ko-KR" altLang="en-US" sz="2000" dirty="0"/>
          </a:p>
        </p:txBody>
      </p:sp>
      <p:sp>
        <p:nvSpPr>
          <p:cNvPr id="7" name="모서리가 둥근 직사각형 38">
            <a:extLst>
              <a:ext uri="{FF2B5EF4-FFF2-40B4-BE49-F238E27FC236}">
                <a16:creationId xmlns="" xmlns:a16="http://schemas.microsoft.com/office/drawing/2014/main" id="{2B29F635-7291-4348-98F1-649B4AFE151E}"/>
              </a:ext>
            </a:extLst>
          </p:cNvPr>
          <p:cNvSpPr/>
          <p:nvPr/>
        </p:nvSpPr>
        <p:spPr>
          <a:xfrm>
            <a:off x="1258221" y="1896136"/>
            <a:ext cx="4469615" cy="2064777"/>
          </a:xfrm>
          <a:prstGeom prst="roundRect">
            <a:avLst>
              <a:gd name="adj" fmla="val 714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Group 16">
            <a:extLst>
              <a:ext uri="{FF2B5EF4-FFF2-40B4-BE49-F238E27FC236}">
                <a16:creationId xmlns="" xmlns:a16="http://schemas.microsoft.com/office/drawing/2014/main" id="{56D2F229-BA16-4FE2-90BA-413586D6C67E}"/>
              </a:ext>
            </a:extLst>
          </p:cNvPr>
          <p:cNvGrpSpPr/>
          <p:nvPr/>
        </p:nvGrpSpPr>
        <p:grpSpPr>
          <a:xfrm>
            <a:off x="6096000" y="2000385"/>
            <a:ext cx="2802467" cy="889000"/>
            <a:chOff x="6087670" y="1074870"/>
            <a:chExt cx="2802467" cy="889000"/>
          </a:xfrm>
        </p:grpSpPr>
        <p:sp>
          <p:nvSpPr>
            <p:cNvPr id="9" name="모서리가 둥근 사각형 설명선 39">
              <a:extLst>
                <a:ext uri="{FF2B5EF4-FFF2-40B4-BE49-F238E27FC236}">
                  <a16:creationId xmlns="" xmlns:a16="http://schemas.microsoft.com/office/drawing/2014/main" id="{17D1A346-1984-4A93-8FF3-491796B6FC50}"/>
                </a:ext>
              </a:extLst>
            </p:cNvPr>
            <p:cNvSpPr/>
            <p:nvPr/>
          </p:nvSpPr>
          <p:spPr>
            <a:xfrm>
              <a:off x="6087670" y="1074870"/>
              <a:ext cx="2802467" cy="889000"/>
            </a:xfrm>
            <a:prstGeom prst="wedgeRoundRectCallout">
              <a:avLst>
                <a:gd name="adj1" fmla="val -61812"/>
                <a:gd name="adj2" fmla="val 47360"/>
                <a:gd name="adj3" fmla="val 1666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A901928F-87A3-4518-B251-53192EECB602}"/>
                </a:ext>
              </a:extLst>
            </p:cNvPr>
            <p:cNvSpPr txBox="1"/>
            <p:nvPr/>
          </p:nvSpPr>
          <p:spPr>
            <a:xfrm>
              <a:off x="6117303" y="1196205"/>
              <a:ext cx="2743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자신의 시스템에 적합한 </a:t>
              </a:r>
              <a:r>
                <a:rPr lang="en-US" altLang="ko-KR" dirty="0"/>
                <a:t/>
              </a:r>
              <a:br>
                <a:rPr lang="en-US" altLang="ko-KR" dirty="0"/>
              </a:br>
              <a:r>
                <a:rPr lang="ko-KR" altLang="en-US" dirty="0"/>
                <a:t>버전을 선택합니다</a:t>
              </a:r>
              <a:r>
                <a:rPr lang="en-US" altLang="ko-KR" dirty="0"/>
                <a:t>. </a:t>
              </a:r>
              <a:endParaRPr lang="ko-KR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EA95A7B-42B5-4783-AC5F-6CF84D69A287}"/>
              </a:ext>
            </a:extLst>
          </p:cNvPr>
          <p:cNvSpPr txBox="1"/>
          <p:nvPr/>
        </p:nvSpPr>
        <p:spPr>
          <a:xfrm>
            <a:off x="533400" y="4048853"/>
            <a:ext cx="8856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NumPy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인스톨</a:t>
            </a:r>
            <a:endParaRPr lang="ko-KR" altLang="en-US" sz="2000" dirty="0"/>
          </a:p>
        </p:txBody>
      </p:sp>
      <p:sp>
        <p:nvSpPr>
          <p:cNvPr id="12" name="모서리가 둥근 직사각형 46">
            <a:extLst>
              <a:ext uri="{FF2B5EF4-FFF2-40B4-BE49-F238E27FC236}">
                <a16:creationId xmlns="" xmlns:a16="http://schemas.microsoft.com/office/drawing/2014/main" id="{60CC2BA0-5707-475D-BDEF-11F4B2096C53}"/>
              </a:ext>
            </a:extLst>
          </p:cNvPr>
          <p:cNvSpPr/>
          <p:nvPr/>
        </p:nvSpPr>
        <p:spPr>
          <a:xfrm>
            <a:off x="3736258" y="5805813"/>
            <a:ext cx="5279923" cy="3196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46">
            <a:extLst>
              <a:ext uri="{FF2B5EF4-FFF2-40B4-BE49-F238E27FC236}">
                <a16:creationId xmlns="" xmlns:a16="http://schemas.microsoft.com/office/drawing/2014/main" id="{19539162-1D9D-4910-930E-60CCAF422FE9}"/>
              </a:ext>
            </a:extLst>
          </p:cNvPr>
          <p:cNvSpPr/>
          <p:nvPr/>
        </p:nvSpPr>
        <p:spPr>
          <a:xfrm>
            <a:off x="2792361" y="5406731"/>
            <a:ext cx="1307691" cy="3196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392EAA2-A745-4178-8527-D1A45ED1545D}"/>
              </a:ext>
            </a:extLst>
          </p:cNvPr>
          <p:cNvSpPr txBox="1"/>
          <p:nvPr/>
        </p:nvSpPr>
        <p:spPr>
          <a:xfrm>
            <a:off x="2218556" y="6255859"/>
            <a:ext cx="816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“pip3 install numpy‑1.13.1+mkl‑cp34‑cp34m‑win_amd64.whl” </a:t>
            </a:r>
            <a:r>
              <a:rPr lang="ko-KR" altLang="en-US" dirty="0">
                <a:solidFill>
                  <a:srgbClr val="FF0000"/>
                </a:solidFill>
              </a:rPr>
              <a:t>입력 후 </a:t>
            </a:r>
            <a:r>
              <a:rPr lang="ko-KR" altLang="en-US" dirty="0" err="1">
                <a:solidFill>
                  <a:srgbClr val="FF0000"/>
                </a:solidFill>
              </a:rPr>
              <a:t>엔터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500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63F2FE9-CB0E-4742-ABAB-8E22F63C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사용 패키지 설치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A8ECAEC6-EF65-429E-908D-A582BE19E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FABB-F9FF-4B6E-8B8D-6CC0D24B3DD6}" type="slidenum">
              <a:rPr lang="ko-KR" altLang="en-US" smtClean="0"/>
              <a:pPr/>
              <a:t>12</a:t>
            </a:fld>
            <a:r>
              <a:rPr lang="ko-KR" altLang="en-US"/>
              <a:t> </a:t>
            </a:r>
            <a:r>
              <a:rPr lang="en-US" altLang="ko-KR"/>
              <a:t>/ 43</a:t>
            </a:r>
            <a:endParaRPr lang="ko-KR" altLang="en-US" dirty="0"/>
          </a:p>
        </p:txBody>
      </p:sp>
      <p:grpSp>
        <p:nvGrpSpPr>
          <p:cNvPr id="5" name="Group 10">
            <a:extLst>
              <a:ext uri="{FF2B5EF4-FFF2-40B4-BE49-F238E27FC236}">
                <a16:creationId xmlns="" xmlns:a16="http://schemas.microsoft.com/office/drawing/2014/main" id="{5DD11844-140B-42C9-A0A2-4841FE017CBF}"/>
              </a:ext>
            </a:extLst>
          </p:cNvPr>
          <p:cNvGrpSpPr/>
          <p:nvPr/>
        </p:nvGrpSpPr>
        <p:grpSpPr>
          <a:xfrm>
            <a:off x="533400" y="1320373"/>
            <a:ext cx="11125200" cy="965627"/>
            <a:chOff x="533400" y="1320373"/>
            <a:chExt cx="11125200" cy="965627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69682424-176E-47FB-8E54-09506017AB29}"/>
                </a:ext>
              </a:extLst>
            </p:cNvPr>
            <p:cNvSpPr txBox="1"/>
            <p:nvPr/>
          </p:nvSpPr>
          <p:spPr>
            <a:xfrm>
              <a:off x="533400" y="1320373"/>
              <a:ext cx="1112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pandas </a:t>
              </a:r>
              <a:r>
                <a:rPr lang="ko-KR" altLang="en-US" sz="2400" b="1" dirty="0"/>
                <a:t>다운로드 </a:t>
              </a:r>
              <a:r>
                <a:rPr lang="en-US" altLang="ko-KR" sz="2400" b="1" dirty="0"/>
                <a:t>: </a:t>
              </a:r>
              <a:r>
                <a:rPr lang="en-US" altLang="ko-KR" sz="2400" dirty="0"/>
                <a:t>http://www.lfd.uci.edu/~gohlke/pythonlibs/#pandas</a:t>
              </a:r>
              <a:endParaRPr lang="ko-KR" altLang="en-US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7320AFE0-4F12-496E-9B22-361C59EE595F}"/>
                </a:ext>
              </a:extLst>
            </p:cNvPr>
            <p:cNvSpPr txBox="1"/>
            <p:nvPr/>
          </p:nvSpPr>
          <p:spPr>
            <a:xfrm>
              <a:off x="533400" y="1824335"/>
              <a:ext cx="1112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pandas </a:t>
              </a:r>
              <a:r>
                <a:rPr lang="ko-KR" altLang="en-US" sz="2400" b="1" dirty="0"/>
                <a:t>설치 </a:t>
              </a:r>
              <a:r>
                <a:rPr lang="en-US" altLang="ko-KR" sz="2400" b="1" dirty="0"/>
                <a:t>:</a:t>
              </a:r>
              <a:endParaRPr lang="ko-KR" altLang="en-US" sz="2400" dirty="0"/>
            </a:p>
          </p:txBody>
        </p:sp>
      </p:grpSp>
      <p:grpSp>
        <p:nvGrpSpPr>
          <p:cNvPr id="8" name="Group 9">
            <a:extLst>
              <a:ext uri="{FF2B5EF4-FFF2-40B4-BE49-F238E27FC236}">
                <a16:creationId xmlns="" xmlns:a16="http://schemas.microsoft.com/office/drawing/2014/main" id="{403EA257-DD41-4D74-8E9F-3EAC21ECD1A7}"/>
              </a:ext>
            </a:extLst>
          </p:cNvPr>
          <p:cNvGrpSpPr/>
          <p:nvPr/>
        </p:nvGrpSpPr>
        <p:grpSpPr>
          <a:xfrm>
            <a:off x="2730448" y="1828996"/>
            <a:ext cx="9891713" cy="2362200"/>
            <a:chOff x="1766887" y="2328297"/>
            <a:chExt cx="9891713" cy="2362200"/>
          </a:xfrm>
        </p:grpSpPr>
        <p:pic>
          <p:nvPicPr>
            <p:cNvPr id="9" name="Picture 5">
              <a:extLst>
                <a:ext uri="{FF2B5EF4-FFF2-40B4-BE49-F238E27FC236}">
                  <a16:creationId xmlns="" xmlns:a16="http://schemas.microsoft.com/office/drawing/2014/main" id="{8D1AA299-B38C-4A64-B856-E30F2193C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6887" y="2328297"/>
              <a:ext cx="8658225" cy="23622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06D45D60-1F9C-4A41-BE66-C00165137F18}"/>
                </a:ext>
              </a:extLst>
            </p:cNvPr>
            <p:cNvSpPr txBox="1"/>
            <p:nvPr/>
          </p:nvSpPr>
          <p:spPr>
            <a:xfrm>
              <a:off x="3084871" y="3986360"/>
              <a:ext cx="85737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FF00"/>
                  </a:solidFill>
                </a:rPr>
                <a:t> “pip3 install pandas-0.24.2-cp36-cp36m-win_amd64.whl” </a:t>
              </a:r>
              <a:r>
                <a:rPr lang="ko-KR" altLang="en-US" dirty="0">
                  <a:solidFill>
                    <a:srgbClr val="FFFF00"/>
                  </a:solidFill>
                </a:rPr>
                <a:t>입력</a:t>
              </a:r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="" xmlns:a16="http://schemas.microsoft.com/office/drawing/2014/main" id="{C3367EB7-7F82-40E6-A170-A537D661E72F}"/>
              </a:ext>
            </a:extLst>
          </p:cNvPr>
          <p:cNvGrpSpPr/>
          <p:nvPr/>
        </p:nvGrpSpPr>
        <p:grpSpPr>
          <a:xfrm>
            <a:off x="533400" y="4426628"/>
            <a:ext cx="11125200" cy="1704291"/>
            <a:chOff x="533400" y="4426628"/>
            <a:chExt cx="11125200" cy="1704291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6CF7EE05-ACF0-4BA4-B960-02780BBACFAC}"/>
                </a:ext>
              </a:extLst>
            </p:cNvPr>
            <p:cNvSpPr txBox="1"/>
            <p:nvPr/>
          </p:nvSpPr>
          <p:spPr>
            <a:xfrm>
              <a:off x="533400" y="4426628"/>
              <a:ext cx="1112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matplotlib </a:t>
              </a:r>
              <a:r>
                <a:rPr lang="ko-KR" altLang="en-US" sz="2400" b="1" dirty="0"/>
                <a:t>다운로드 </a:t>
              </a:r>
              <a:r>
                <a:rPr lang="en-US" altLang="ko-KR" sz="2400" b="1" dirty="0"/>
                <a:t>: </a:t>
              </a:r>
              <a:r>
                <a:rPr lang="en-US" altLang="ko-KR" sz="2400" dirty="0"/>
                <a:t>http://www.lfd.uci.edu/~gohlke/pythonlibs/#matplotlib</a:t>
              </a:r>
              <a:endParaRPr lang="ko-KR" altLang="en-US" sz="2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5CE181B1-BDAC-4209-A820-F8D48CE81266}"/>
                </a:ext>
              </a:extLst>
            </p:cNvPr>
            <p:cNvSpPr txBox="1"/>
            <p:nvPr/>
          </p:nvSpPr>
          <p:spPr>
            <a:xfrm>
              <a:off x="533400" y="4930590"/>
              <a:ext cx="11125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200150" indent="-1200150"/>
              <a:r>
                <a:rPr lang="en-US" altLang="ko-KR" sz="2400" b="1" dirty="0"/>
                <a:t>pandas </a:t>
              </a:r>
              <a:r>
                <a:rPr lang="ko-KR" altLang="en-US" sz="2400" b="1" dirty="0"/>
                <a:t>설치 </a:t>
              </a:r>
              <a:r>
                <a:rPr lang="en-US" altLang="ko-KR" sz="2400" dirty="0"/>
                <a:t>: matplotlib-3.1.0-cp36-cp36m-win_amd64.whl </a:t>
              </a:r>
              <a:r>
                <a:rPr lang="ko-KR" altLang="en-US" sz="2400" dirty="0"/>
                <a:t>다운로드 후</a:t>
              </a:r>
              <a:r>
                <a:rPr lang="en-US" altLang="ko-KR" sz="2400" dirty="0"/>
                <a:t/>
              </a:r>
              <a:br>
                <a:rPr lang="en-US" altLang="ko-KR" sz="2400" dirty="0"/>
              </a:br>
              <a:r>
                <a:rPr lang="ko-KR" altLang="en-US" sz="2400" dirty="0"/>
                <a:t>          </a:t>
              </a:r>
              <a:r>
                <a:rPr lang="en-US" altLang="ko-KR" sz="2400" dirty="0" err="1"/>
                <a:t>cmd</a:t>
              </a:r>
              <a:r>
                <a:rPr lang="en-US" altLang="ko-KR" sz="2400" dirty="0"/>
                <a:t> </a:t>
              </a:r>
              <a:r>
                <a:rPr lang="ko-KR" altLang="en-US" sz="2400" dirty="0"/>
                <a:t>명령창에서 </a:t>
              </a:r>
              <a:r>
                <a:rPr lang="en-US" altLang="ko-KR" sz="2400" b="1" dirty="0"/>
                <a:t/>
              </a:r>
              <a:br>
                <a:rPr lang="en-US" altLang="ko-KR" sz="2400" b="1" dirty="0"/>
              </a:br>
              <a:r>
                <a:rPr lang="en-US" altLang="ko-KR" sz="2400" b="1" dirty="0"/>
                <a:t>“pip3 install matplotlib-3.1.0-cp36-cp36m-win_amd64.whl” </a:t>
              </a:r>
              <a:r>
                <a:rPr lang="ko-KR" altLang="en-US" sz="2400" b="1" dirty="0"/>
                <a:t>입력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200805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63F2FE9-CB0E-4742-ABAB-8E22F63C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사용 패키지 설치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A8ECAEC6-EF65-429E-908D-A582BE19E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FABB-F9FF-4B6E-8B8D-6CC0D24B3DD6}" type="slidenum">
              <a:rPr lang="ko-KR" altLang="en-US" smtClean="0"/>
              <a:pPr/>
              <a:t>13</a:t>
            </a:fld>
            <a:r>
              <a:rPr lang="ko-KR" altLang="en-US"/>
              <a:t> </a:t>
            </a:r>
            <a:r>
              <a:rPr lang="en-US" altLang="ko-KR"/>
              <a:t>/ 43</a:t>
            </a:r>
            <a:endParaRPr lang="ko-KR" altLang="en-US" dirty="0"/>
          </a:p>
        </p:txBody>
      </p:sp>
      <p:pic>
        <p:nvPicPr>
          <p:cNvPr id="14" name="Picture 8">
            <a:extLst>
              <a:ext uri="{FF2B5EF4-FFF2-40B4-BE49-F238E27FC236}">
                <a16:creationId xmlns="" xmlns:a16="http://schemas.microsoft.com/office/drawing/2014/main" id="{265EE95D-A612-4DA4-A717-2825A928254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5971"/>
          <a:stretch/>
        </p:blipFill>
        <p:spPr>
          <a:xfrm>
            <a:off x="1366684" y="2480105"/>
            <a:ext cx="9134475" cy="39698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40578D1-F720-4E89-A68D-4715D6E15ADE}"/>
              </a:ext>
            </a:extLst>
          </p:cNvPr>
          <p:cNvSpPr txBox="1"/>
          <p:nvPr/>
        </p:nvSpPr>
        <p:spPr>
          <a:xfrm>
            <a:off x="1366684" y="1927351"/>
            <a:ext cx="9615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en-US" altLang="ko-KR" sz="2400" dirty="0" err="1"/>
              <a:t>cmd</a:t>
            </a:r>
            <a:r>
              <a:rPr lang="en-US" altLang="ko-KR" sz="2400" dirty="0"/>
              <a:t> </a:t>
            </a:r>
            <a:r>
              <a:rPr lang="ko-KR" altLang="en-US" sz="2400" dirty="0"/>
              <a:t>명령창에서 다음과 같이 입력  </a:t>
            </a:r>
          </a:p>
        </p:txBody>
      </p:sp>
      <p:sp>
        <p:nvSpPr>
          <p:cNvPr id="16" name="Rectangle: Rounded Corners 5">
            <a:extLst>
              <a:ext uri="{FF2B5EF4-FFF2-40B4-BE49-F238E27FC236}">
                <a16:creationId xmlns="" xmlns:a16="http://schemas.microsoft.com/office/drawing/2014/main" id="{AA4AF92A-EA50-4958-B15D-D8A53553AD75}"/>
              </a:ext>
            </a:extLst>
          </p:cNvPr>
          <p:cNvSpPr/>
          <p:nvPr/>
        </p:nvSpPr>
        <p:spPr>
          <a:xfrm>
            <a:off x="2861187" y="3342974"/>
            <a:ext cx="688258" cy="3244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: Rounded Corners 6">
            <a:extLst>
              <a:ext uri="{FF2B5EF4-FFF2-40B4-BE49-F238E27FC236}">
                <a16:creationId xmlns="" xmlns:a16="http://schemas.microsoft.com/office/drawing/2014/main" id="{D2B920FE-2A56-4AA1-9D25-9AA7F47C2EAB}"/>
              </a:ext>
            </a:extLst>
          </p:cNvPr>
          <p:cNvSpPr/>
          <p:nvPr/>
        </p:nvSpPr>
        <p:spPr>
          <a:xfrm>
            <a:off x="1720645" y="3923076"/>
            <a:ext cx="1828800" cy="89473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0CB4829-5E7A-4B60-9A00-3665E070C442}"/>
              </a:ext>
            </a:extLst>
          </p:cNvPr>
          <p:cNvSpPr txBox="1"/>
          <p:nvPr/>
        </p:nvSpPr>
        <p:spPr>
          <a:xfrm>
            <a:off x="5924089" y="3931320"/>
            <a:ext cx="4178710" cy="2400657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python</a:t>
            </a:r>
          </a:p>
          <a:p>
            <a:endParaRPr lang="en-US" altLang="ko-KR" sz="1400" dirty="0"/>
          </a:p>
          <a:p>
            <a:r>
              <a:rPr lang="en-US" altLang="ko-KR" sz="2400" dirty="0"/>
              <a:t> import </a:t>
            </a:r>
            <a:r>
              <a:rPr lang="en-US" altLang="ko-KR" sz="2400" dirty="0" err="1"/>
              <a:t>numpy</a:t>
            </a:r>
            <a:endParaRPr lang="en-US" altLang="ko-KR" sz="2400" dirty="0"/>
          </a:p>
          <a:p>
            <a:r>
              <a:rPr lang="en-US" altLang="ko-KR" sz="2400" dirty="0"/>
              <a:t> import pandas</a:t>
            </a:r>
          </a:p>
          <a:p>
            <a:r>
              <a:rPr lang="en-US" altLang="ko-KR" sz="2400" dirty="0"/>
              <a:t> import matplotlib</a:t>
            </a:r>
          </a:p>
          <a:p>
            <a:endParaRPr lang="en-US" altLang="ko-KR" sz="1400" dirty="0"/>
          </a:p>
          <a:p>
            <a:r>
              <a:rPr lang="en-US" altLang="ko-KR" sz="2400" dirty="0"/>
              <a:t> </a:t>
            </a:r>
            <a:r>
              <a:rPr lang="ko-KR" altLang="en-US" sz="2400" dirty="0"/>
              <a:t>끝낼 때에는 </a:t>
            </a:r>
            <a:r>
              <a:rPr lang="en-US" altLang="ko-KR" sz="2400" dirty="0"/>
              <a:t>^z</a:t>
            </a:r>
            <a:endParaRPr lang="ko-KR" alt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17414B5F-AF07-45A5-AB38-05D2B5675DF7}"/>
              </a:ext>
            </a:extLst>
          </p:cNvPr>
          <p:cNvSpPr txBox="1"/>
          <p:nvPr/>
        </p:nvSpPr>
        <p:spPr>
          <a:xfrm>
            <a:off x="533400" y="1320373"/>
            <a:ext cx="1112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 </a:t>
            </a:r>
            <a:r>
              <a:rPr lang="en-US" altLang="ko-KR" sz="2800" b="1" dirty="0" err="1"/>
              <a:t>numpy</a:t>
            </a:r>
            <a:r>
              <a:rPr lang="en-US" altLang="ko-KR" sz="2800" b="1" dirty="0"/>
              <a:t>, pandas </a:t>
            </a:r>
            <a:r>
              <a:rPr lang="ko-KR" altLang="en-US" sz="2800" b="1" dirty="0"/>
              <a:t>그리고</a:t>
            </a:r>
            <a:r>
              <a:rPr lang="en-US" altLang="ko-KR" sz="2800" b="1" dirty="0"/>
              <a:t> matplotlib</a:t>
            </a:r>
            <a:r>
              <a:rPr lang="ko-KR" altLang="en-US" sz="2800" b="1" dirty="0"/>
              <a:t> 라이브러리 설치 확인</a:t>
            </a:r>
            <a:r>
              <a:rPr lang="en-US" altLang="ko-KR" sz="2800" b="1" dirty="0"/>
              <a:t>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4103585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C03ED51-DECC-41EC-8B03-DA8DD77C3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 </a:t>
            </a:r>
            <a:r>
              <a:rPr lang="en-US" altLang="ko-KR" dirty="0" err="1"/>
              <a:t>Jupyter</a:t>
            </a:r>
            <a:r>
              <a:rPr lang="en-US" altLang="ko-KR" dirty="0"/>
              <a:t> Notebook </a:t>
            </a:r>
            <a:r>
              <a:rPr lang="ko-KR" altLang="en-US" dirty="0"/>
              <a:t>설치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4E630482-8BAA-4BE3-B10B-5C5599EC9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FABB-F9FF-4B6E-8B8D-6CC0D24B3DD6}" type="slidenum">
              <a:rPr lang="ko-KR" altLang="en-US" smtClean="0"/>
              <a:pPr/>
              <a:t>14</a:t>
            </a:fld>
            <a:r>
              <a:rPr lang="ko-KR" altLang="en-US"/>
              <a:t> </a:t>
            </a:r>
            <a:r>
              <a:rPr lang="en-US" altLang="ko-KR"/>
              <a:t>/ 43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476BCA6-57CF-469C-8E17-710BC70EE403}"/>
              </a:ext>
            </a:extLst>
          </p:cNvPr>
          <p:cNvSpPr txBox="1"/>
          <p:nvPr/>
        </p:nvSpPr>
        <p:spPr>
          <a:xfrm>
            <a:off x="1332271" y="1857804"/>
            <a:ext cx="1066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800" dirty="0" err="1">
                <a:latin typeface="Arial Unicode MS"/>
                <a:ea typeface="Menlo"/>
              </a:rPr>
              <a:t>python</a:t>
            </a:r>
            <a:r>
              <a:rPr lang="ko-KR" altLang="ko-KR" sz="2800" dirty="0">
                <a:latin typeface="Arial Unicode MS"/>
                <a:ea typeface="Menlo"/>
              </a:rPr>
              <a:t> -</a:t>
            </a:r>
            <a:r>
              <a:rPr lang="ko-KR" altLang="ko-KR" sz="2800" dirty="0" err="1">
                <a:latin typeface="Arial Unicode MS"/>
                <a:ea typeface="Menlo"/>
              </a:rPr>
              <a:t>m</a:t>
            </a:r>
            <a:r>
              <a:rPr lang="ko-KR" altLang="ko-KR" sz="2800" dirty="0">
                <a:latin typeface="Arial Unicode MS"/>
                <a:ea typeface="Menlo"/>
              </a:rPr>
              <a:t> </a:t>
            </a:r>
            <a:r>
              <a:rPr lang="ko-KR" altLang="ko-KR" sz="2800" dirty="0" err="1">
                <a:latin typeface="Arial Unicode MS"/>
                <a:ea typeface="Menlo"/>
              </a:rPr>
              <a:t>pip</a:t>
            </a:r>
            <a:r>
              <a:rPr lang="ko-KR" altLang="ko-KR" sz="2800" dirty="0">
                <a:latin typeface="Arial Unicode MS"/>
                <a:ea typeface="Menlo"/>
              </a:rPr>
              <a:t> </a:t>
            </a:r>
            <a:r>
              <a:rPr lang="ko-KR" altLang="ko-KR" sz="2800" dirty="0" err="1">
                <a:latin typeface="Arial Unicode MS"/>
                <a:ea typeface="Menlo"/>
              </a:rPr>
              <a:t>install</a:t>
            </a:r>
            <a:r>
              <a:rPr lang="ko-KR" altLang="ko-KR" sz="2800" dirty="0">
                <a:latin typeface="Arial Unicode MS"/>
                <a:ea typeface="Menlo"/>
              </a:rPr>
              <a:t> --</a:t>
            </a:r>
            <a:r>
              <a:rPr lang="ko-KR" altLang="ko-KR" sz="2800" dirty="0" err="1">
                <a:latin typeface="Arial Unicode MS"/>
                <a:ea typeface="Menlo"/>
              </a:rPr>
              <a:t>upgrade</a:t>
            </a:r>
            <a:r>
              <a:rPr lang="ko-KR" altLang="ko-KR" sz="2800" dirty="0">
                <a:latin typeface="Arial Unicode MS"/>
                <a:ea typeface="Menlo"/>
              </a:rPr>
              <a:t> </a:t>
            </a:r>
            <a:endParaRPr lang="en-US" altLang="ko-KR" sz="2800" dirty="0">
              <a:latin typeface="Arial Unicode MS"/>
              <a:ea typeface="Menl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800" dirty="0" err="1">
                <a:latin typeface="Arial Unicode MS"/>
                <a:ea typeface="Menlo"/>
              </a:rPr>
              <a:t>pip</a:t>
            </a:r>
            <a:r>
              <a:rPr lang="ko-KR" altLang="ko-KR" sz="2800" dirty="0">
                <a:latin typeface="Arial Unicode MS"/>
                <a:ea typeface="Menlo"/>
              </a:rPr>
              <a:t> </a:t>
            </a:r>
            <a:r>
              <a:rPr lang="ko-KR" altLang="ko-KR" sz="2800" dirty="0" err="1">
                <a:latin typeface="Arial Unicode MS"/>
                <a:ea typeface="Menlo"/>
              </a:rPr>
              <a:t>python</a:t>
            </a:r>
            <a:r>
              <a:rPr lang="ko-KR" altLang="ko-KR" sz="2800" dirty="0">
                <a:latin typeface="Arial Unicode MS"/>
                <a:ea typeface="Menlo"/>
              </a:rPr>
              <a:t> -</a:t>
            </a:r>
            <a:r>
              <a:rPr lang="ko-KR" altLang="ko-KR" sz="2800" dirty="0" err="1">
                <a:latin typeface="Arial Unicode MS"/>
                <a:ea typeface="Menlo"/>
              </a:rPr>
              <a:t>m</a:t>
            </a:r>
            <a:r>
              <a:rPr lang="ko-KR" altLang="ko-KR" sz="2800" dirty="0">
                <a:latin typeface="Arial Unicode MS"/>
                <a:ea typeface="Menlo"/>
              </a:rPr>
              <a:t> </a:t>
            </a:r>
            <a:r>
              <a:rPr lang="ko-KR" altLang="ko-KR" sz="2800" dirty="0" err="1">
                <a:latin typeface="Arial Unicode MS"/>
                <a:ea typeface="Menlo"/>
              </a:rPr>
              <a:t>pip</a:t>
            </a:r>
            <a:r>
              <a:rPr lang="ko-KR" altLang="ko-KR" sz="2800" dirty="0">
                <a:latin typeface="Arial Unicode MS"/>
                <a:ea typeface="Menlo"/>
              </a:rPr>
              <a:t> </a:t>
            </a:r>
            <a:r>
              <a:rPr lang="ko-KR" altLang="ko-KR" sz="2800" dirty="0" err="1">
                <a:latin typeface="Arial Unicode MS"/>
                <a:ea typeface="Menlo"/>
              </a:rPr>
              <a:t>install</a:t>
            </a:r>
            <a:r>
              <a:rPr lang="ko-KR" altLang="ko-KR" sz="2800" dirty="0">
                <a:latin typeface="Arial Unicode MS"/>
                <a:ea typeface="Menlo"/>
              </a:rPr>
              <a:t> </a:t>
            </a:r>
            <a:r>
              <a:rPr lang="ko-KR" altLang="ko-KR" sz="2800" dirty="0" err="1">
                <a:latin typeface="Arial Unicode MS"/>
                <a:ea typeface="Menlo"/>
              </a:rPr>
              <a:t>jupyter</a:t>
            </a:r>
            <a:r>
              <a:rPr lang="ko-KR" altLang="ko-KR" sz="2800" dirty="0"/>
              <a:t> </a:t>
            </a:r>
            <a:endParaRPr lang="ko-KR" altLang="ko-KR" sz="28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5CC5292-65C5-4565-A1FC-A620BAC7934A}"/>
              </a:ext>
            </a:extLst>
          </p:cNvPr>
          <p:cNvSpPr txBox="1"/>
          <p:nvPr/>
        </p:nvSpPr>
        <p:spPr>
          <a:xfrm>
            <a:off x="533400" y="1320373"/>
            <a:ext cx="8856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ko-KR" sz="2800" b="1" dirty="0"/>
              <a:t> </a:t>
            </a:r>
            <a:r>
              <a:rPr lang="en-US" altLang="ko-KR" sz="2800" b="1" dirty="0" err="1"/>
              <a:t>cmd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명령창에서 다음과 같이 차례대로 입력한다</a:t>
            </a:r>
            <a:r>
              <a:rPr lang="en-US" altLang="ko-KR" sz="2800" b="1" dirty="0"/>
              <a:t>.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D626D29-DD1B-4375-99F3-AA2B8EA60163}"/>
              </a:ext>
            </a:extLst>
          </p:cNvPr>
          <p:cNvSpPr txBox="1"/>
          <p:nvPr/>
        </p:nvSpPr>
        <p:spPr>
          <a:xfrm>
            <a:off x="540774" y="3167390"/>
            <a:ext cx="8856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ko-KR" sz="2800" b="1" dirty="0"/>
              <a:t> </a:t>
            </a:r>
            <a:r>
              <a:rPr lang="ko-KR" altLang="en-US" sz="2800" b="1" dirty="0"/>
              <a:t>작업 폴더를 하나 만든다</a:t>
            </a:r>
            <a:r>
              <a:rPr lang="en-US" altLang="ko-KR" sz="2800" b="1" dirty="0"/>
              <a:t>.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5449DC7-BC13-4C9F-86B3-A80CAD0A19F9}"/>
              </a:ext>
            </a:extLst>
          </p:cNvPr>
          <p:cNvSpPr txBox="1"/>
          <p:nvPr/>
        </p:nvSpPr>
        <p:spPr>
          <a:xfrm>
            <a:off x="1339645" y="3758854"/>
            <a:ext cx="1066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latin typeface="Arial Unicode MS"/>
                <a:ea typeface="Menlo"/>
              </a:rPr>
              <a:t>c:\jyj\myWorks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2D0771F-3278-4220-8369-B9A3792DAE00}"/>
              </a:ext>
            </a:extLst>
          </p:cNvPr>
          <p:cNvSpPr txBox="1"/>
          <p:nvPr/>
        </p:nvSpPr>
        <p:spPr>
          <a:xfrm>
            <a:off x="540774" y="4637553"/>
            <a:ext cx="8856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ko-KR" sz="2800" b="1" dirty="0"/>
              <a:t> </a:t>
            </a:r>
            <a:r>
              <a:rPr lang="en-US" altLang="ko-KR" sz="2800" b="1" dirty="0" err="1"/>
              <a:t>cmd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명령창에서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9062109-202F-42CA-B547-E799B1C85CB9}"/>
              </a:ext>
            </a:extLst>
          </p:cNvPr>
          <p:cNvSpPr txBox="1"/>
          <p:nvPr/>
        </p:nvSpPr>
        <p:spPr>
          <a:xfrm>
            <a:off x="1339645" y="5229017"/>
            <a:ext cx="1066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dirty="0">
                <a:latin typeface="Arial Unicode MS"/>
                <a:ea typeface="Menlo"/>
              </a:rPr>
              <a:t>작업 디렉토리 변경     </a:t>
            </a:r>
            <a:r>
              <a:rPr lang="en-US" altLang="ko-KR" sz="2800" dirty="0">
                <a:latin typeface="Arial Unicode MS"/>
                <a:ea typeface="Menlo"/>
              </a:rPr>
              <a:t>cd  c:\jyj\myWorks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dirty="0">
                <a:latin typeface="Arial Unicode MS"/>
                <a:ea typeface="Menlo"/>
              </a:rPr>
              <a:t>주피터 노트북 실행      </a:t>
            </a:r>
            <a:r>
              <a:rPr lang="en-US" altLang="ko-KR" sz="2800" dirty="0" err="1">
                <a:latin typeface="Arial Unicode MS"/>
                <a:ea typeface="Menlo"/>
              </a:rPr>
              <a:t>jupyter</a:t>
            </a:r>
            <a:r>
              <a:rPr lang="en-US" altLang="ko-KR" sz="2800" dirty="0">
                <a:latin typeface="Arial Unicode MS"/>
                <a:ea typeface="Menlo"/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xmlns="" val="2448849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C03ED51-DECC-41EC-8B03-DA8DD77C3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 </a:t>
            </a:r>
            <a:r>
              <a:rPr lang="en-US" altLang="ko-KR" dirty="0" err="1"/>
              <a:t>Jupyter</a:t>
            </a:r>
            <a:r>
              <a:rPr lang="en-US" altLang="ko-KR" dirty="0"/>
              <a:t> Notebook </a:t>
            </a:r>
            <a:r>
              <a:rPr lang="ko-KR" altLang="en-US" dirty="0"/>
              <a:t>설치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4E630482-8BAA-4BE3-B10B-5C5599EC9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FABB-F9FF-4B6E-8B8D-6CC0D24B3DD6}" type="slidenum">
              <a:rPr lang="ko-KR" altLang="en-US" smtClean="0"/>
              <a:pPr/>
              <a:t>15</a:t>
            </a:fld>
            <a:r>
              <a:rPr lang="ko-KR" altLang="en-US"/>
              <a:t> </a:t>
            </a:r>
            <a:r>
              <a:rPr lang="en-US" altLang="ko-KR"/>
              <a:t>/ 43</a:t>
            </a:r>
            <a:endParaRPr lang="ko-KR" altLang="en-US" dirty="0"/>
          </a:p>
        </p:txBody>
      </p:sp>
      <p:pic>
        <p:nvPicPr>
          <p:cNvPr id="4" name="Picture 1">
            <a:extLst>
              <a:ext uri="{FF2B5EF4-FFF2-40B4-BE49-F238E27FC236}">
                <a16:creationId xmlns="" xmlns:a16="http://schemas.microsoft.com/office/drawing/2014/main" id="{67128C41-01B8-421D-A0F0-07F36AE60FC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854455"/>
            <a:ext cx="12192000" cy="2584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048DCB9-299D-4992-88ED-F5AD0A952347}"/>
              </a:ext>
            </a:extLst>
          </p:cNvPr>
          <p:cNvSpPr txBox="1"/>
          <p:nvPr/>
        </p:nvSpPr>
        <p:spPr>
          <a:xfrm>
            <a:off x="533400" y="1507185"/>
            <a:ext cx="1112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 </a:t>
            </a:r>
            <a:r>
              <a:rPr lang="en-US" altLang="ko-KR" sz="2800" b="1" dirty="0" err="1"/>
              <a:t>Jupyter</a:t>
            </a:r>
            <a:r>
              <a:rPr lang="ko-KR" altLang="en-US" sz="2800" b="1" dirty="0"/>
              <a:t>를 통하여 라이브러리를 설치할 수도 있다</a:t>
            </a:r>
            <a:r>
              <a:rPr lang="en-US" altLang="ko-KR" sz="2800" b="1" dirty="0"/>
              <a:t>. 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068B7A3-89B3-4528-9AB4-8B48A1BBE522}"/>
              </a:ext>
            </a:extLst>
          </p:cNvPr>
          <p:cNvSpPr txBox="1"/>
          <p:nvPr/>
        </p:nvSpPr>
        <p:spPr>
          <a:xfrm>
            <a:off x="1319981" y="2180820"/>
            <a:ext cx="1066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latin typeface="Arial Unicode MS"/>
                <a:ea typeface="Menlo"/>
              </a:rPr>
              <a:t>!pip</a:t>
            </a:r>
            <a:r>
              <a:rPr lang="ko-KR" altLang="en-US" sz="2800" dirty="0">
                <a:latin typeface="Arial Unicode MS"/>
                <a:ea typeface="Menlo"/>
              </a:rPr>
              <a:t> </a:t>
            </a:r>
            <a:r>
              <a:rPr lang="en-US" altLang="ko-KR" sz="2800" dirty="0">
                <a:latin typeface="Arial Unicode MS"/>
                <a:ea typeface="Menlo"/>
              </a:rPr>
              <a:t>install matplotlib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9C3C8B13-49BF-4C82-AF9F-2A8A008B7DFC}"/>
              </a:ext>
            </a:extLst>
          </p:cNvPr>
          <p:cNvSpPr/>
          <p:nvPr/>
        </p:nvSpPr>
        <p:spPr>
          <a:xfrm>
            <a:off x="1209368" y="2930013"/>
            <a:ext cx="2369574" cy="3736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69D436F-0575-4A07-8349-CD34ABCC183A}"/>
              </a:ext>
            </a:extLst>
          </p:cNvPr>
          <p:cNvSpPr txBox="1"/>
          <p:nvPr/>
        </p:nvSpPr>
        <p:spPr>
          <a:xfrm>
            <a:off x="1319981" y="5589470"/>
            <a:ext cx="7175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느낌표를 붙여야 합니다</a:t>
            </a:r>
            <a:r>
              <a:rPr lang="en-US" altLang="ko-KR" sz="2400" dirty="0"/>
              <a:t>. </a:t>
            </a:r>
            <a:endParaRPr lang="ko-KR" altLang="en-US" sz="2400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="" xmlns:a16="http://schemas.microsoft.com/office/drawing/2014/main" id="{365669EF-A4E6-4882-8176-0F7A61441C80}"/>
              </a:ext>
            </a:extLst>
          </p:cNvPr>
          <p:cNvCxnSpPr>
            <a:stCxn id="8" idx="1"/>
            <a:endCxn id="7" idx="1"/>
          </p:cNvCxnSpPr>
          <p:nvPr/>
        </p:nvCxnSpPr>
        <p:spPr>
          <a:xfrm rot="10800000">
            <a:off x="1209369" y="3116827"/>
            <a:ext cx="110613" cy="2703477"/>
          </a:xfrm>
          <a:prstGeom prst="bentConnector3">
            <a:avLst>
              <a:gd name="adj1" fmla="val 30666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29874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713D4E29-FC67-4A06-99E2-309BD1B00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 02 </a:t>
            </a:r>
            <a:r>
              <a:rPr lang="ko-KR" altLang="en-US" dirty="0"/>
              <a:t>라이브러리의 활용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EA8EAD99-4ACC-4050-8BA3-4E255AEA46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514350" lvl="0" indent="-514350">
              <a:lnSpc>
                <a:spcPct val="114000"/>
              </a:lnSpc>
              <a:buAutoNum type="arabicPeriod"/>
              <a:defRPr/>
            </a:pPr>
            <a:r>
              <a:rPr lang="en-US" altLang="zh-CN" dirty="0" err="1">
                <a:solidFill>
                  <a:prstClr val="white"/>
                </a:solidFill>
                <a:cs typeface="+mn-ea"/>
                <a:sym typeface="+mn-lt"/>
              </a:rPr>
              <a:t>Jupyter</a:t>
            </a:r>
            <a:r>
              <a:rPr lang="en-US" altLang="zh-CN" dirty="0">
                <a:solidFill>
                  <a:prstClr val="white"/>
                </a:solidFill>
                <a:cs typeface="+mn-ea"/>
                <a:sym typeface="+mn-lt"/>
              </a:rPr>
              <a:t>   /   2. NumPy</a:t>
            </a:r>
            <a:r>
              <a:rPr lang="en-US" altLang="ko-KR" dirty="0">
                <a:solidFill>
                  <a:prstClr val="white"/>
                </a:solidFill>
                <a:cs typeface="+mn-ea"/>
                <a:sym typeface="+mn-lt"/>
              </a:rPr>
              <a:t>   /   3. pandas</a:t>
            </a:r>
            <a:r>
              <a:rPr lang="ko-KR" altLang="en-US" dirty="0">
                <a:solidFill>
                  <a:prstClr val="white"/>
                </a:solidFill>
                <a:cs typeface="+mn-ea"/>
                <a:sym typeface="+mn-lt"/>
              </a:rPr>
              <a:t>   </a:t>
            </a:r>
            <a:endParaRPr lang="en-US" altLang="ko-KR" dirty="0">
              <a:solidFill>
                <a:prstClr val="white"/>
              </a:solidFill>
              <a:cs typeface="+mn-ea"/>
              <a:sym typeface="+mn-lt"/>
            </a:endParaRPr>
          </a:p>
          <a:p>
            <a:pPr lvl="0">
              <a:lnSpc>
                <a:spcPct val="114000"/>
              </a:lnSpc>
              <a:defRPr/>
            </a:pPr>
            <a:r>
              <a:rPr lang="en-US" altLang="ko-KR" dirty="0">
                <a:solidFill>
                  <a:prstClr val="white"/>
                </a:solidFill>
                <a:cs typeface="+mn-ea"/>
                <a:sym typeface="+mn-lt"/>
              </a:rPr>
              <a:t>4. Matplotlib  /   5. </a:t>
            </a:r>
            <a:r>
              <a:rPr lang="en-US" altLang="ko-KR" dirty="0" err="1">
                <a:solidFill>
                  <a:prstClr val="white"/>
                </a:solidFill>
                <a:cs typeface="+mn-ea"/>
                <a:sym typeface="+mn-lt"/>
              </a:rPr>
              <a:t>scipy</a:t>
            </a:r>
            <a:endParaRPr lang="en-US" altLang="zh-CN" dirty="0">
              <a:solidFill>
                <a:prstClr val="white"/>
              </a:solidFill>
              <a:cs typeface="+mn-ea"/>
              <a:sym typeface="+mn-lt"/>
            </a:endParaRP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554CC4E1-DB87-4695-A8E0-4EAF40396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FABB-F9FF-4B6E-8B8D-6CC0D24B3DD6}" type="slidenum">
              <a:rPr lang="ko-KR" altLang="en-US" smtClean="0"/>
              <a:pPr/>
              <a:t>16</a:t>
            </a:fld>
            <a:r>
              <a:rPr lang="ko-KR" altLang="en-US"/>
              <a:t> </a:t>
            </a:r>
            <a:r>
              <a:rPr lang="en-US" altLang="ko-KR"/>
              <a:t>/ 43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97566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0885D46F-640E-4917-89C5-808A100F5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Jupyter</a:t>
            </a:r>
            <a:r>
              <a:rPr lang="en-US" altLang="ko-KR" dirty="0"/>
              <a:t> Notebook  </a:t>
            </a:r>
            <a:r>
              <a:rPr lang="ko-KR" altLang="en-US" dirty="0"/>
              <a:t>사용법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5C48E4B-34B2-423D-93F6-75EE41600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FABB-F9FF-4B6E-8B8D-6CC0D24B3DD6}" type="slidenum">
              <a:rPr lang="ko-KR" altLang="en-US" smtClean="0"/>
              <a:pPr/>
              <a:t>17</a:t>
            </a:fld>
            <a:endParaRPr lang="ko-KR" altLang="en-US"/>
          </a:p>
        </p:txBody>
      </p:sp>
      <p:grpSp>
        <p:nvGrpSpPr>
          <p:cNvPr id="6" name="Group 12">
            <a:extLst>
              <a:ext uri="{FF2B5EF4-FFF2-40B4-BE49-F238E27FC236}">
                <a16:creationId xmlns="" xmlns:a16="http://schemas.microsoft.com/office/drawing/2014/main" id="{6AB5D4CB-3207-4FFC-8579-3274B0F21D92}"/>
              </a:ext>
            </a:extLst>
          </p:cNvPr>
          <p:cNvGrpSpPr/>
          <p:nvPr/>
        </p:nvGrpSpPr>
        <p:grpSpPr>
          <a:xfrm>
            <a:off x="757237" y="1753982"/>
            <a:ext cx="10677525" cy="4352925"/>
            <a:chOff x="757237" y="1468846"/>
            <a:chExt cx="10677525" cy="4352925"/>
          </a:xfrm>
        </p:grpSpPr>
        <p:pic>
          <p:nvPicPr>
            <p:cNvPr id="7" name="Picture 2">
              <a:extLst>
                <a:ext uri="{FF2B5EF4-FFF2-40B4-BE49-F238E27FC236}">
                  <a16:creationId xmlns="" xmlns:a16="http://schemas.microsoft.com/office/drawing/2014/main" id="{A86EEE7A-6441-4581-AB69-A73717EA4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7237" y="1468846"/>
              <a:ext cx="10677525" cy="4352925"/>
            </a:xfrm>
            <a:prstGeom prst="rect">
              <a:avLst/>
            </a:prstGeom>
          </p:spPr>
        </p:pic>
        <p:sp>
          <p:nvSpPr>
            <p:cNvPr id="8" name="Rectangle 5">
              <a:extLst>
                <a:ext uri="{FF2B5EF4-FFF2-40B4-BE49-F238E27FC236}">
                  <a16:creationId xmlns="" xmlns:a16="http://schemas.microsoft.com/office/drawing/2014/main" id="{09D60591-1645-414A-9C29-0952A82D24A7}"/>
                </a:ext>
              </a:extLst>
            </p:cNvPr>
            <p:cNvSpPr/>
            <p:nvPr/>
          </p:nvSpPr>
          <p:spPr>
            <a:xfrm>
              <a:off x="1386348" y="5260258"/>
              <a:ext cx="2290916" cy="56151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Command mode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단축키</a:t>
              </a:r>
            </a:p>
          </p:txBody>
        </p:sp>
        <p:cxnSp>
          <p:nvCxnSpPr>
            <p:cNvPr id="9" name="Straight Arrow Connector 7">
              <a:extLst>
                <a:ext uri="{FF2B5EF4-FFF2-40B4-BE49-F238E27FC236}">
                  <a16:creationId xmlns="" xmlns:a16="http://schemas.microsoft.com/office/drawing/2014/main" id="{62CD2F0E-2A76-409E-8CE1-F346C7C9EA8D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H="1" flipV="1">
              <a:off x="2526890" y="4296698"/>
              <a:ext cx="4916" cy="9635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0D91A3F2-7D5A-4E0E-8BF6-4E5D08F115B1}"/>
                </a:ext>
              </a:extLst>
            </p:cNvPr>
            <p:cNvSpPr/>
            <p:nvPr/>
          </p:nvSpPr>
          <p:spPr>
            <a:xfrm>
              <a:off x="1484671" y="4709654"/>
              <a:ext cx="2084438" cy="4031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마우스 클릭하고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CDBF9B6C-2BB3-4EAA-9374-4E8CFE6B228F}"/>
                </a:ext>
              </a:extLst>
            </p:cNvPr>
            <p:cNvSpPr/>
            <p:nvPr/>
          </p:nvSpPr>
          <p:spPr>
            <a:xfrm>
              <a:off x="7983793" y="5260258"/>
              <a:ext cx="2290916" cy="56151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Edit mode </a:t>
              </a:r>
              <a:r>
                <a:rPr lang="ko-KR" altLang="en-US" dirty="0">
                  <a:solidFill>
                    <a:schemeClr val="tx1"/>
                  </a:solidFill>
                </a:rPr>
                <a:t>단축키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="" xmlns:a16="http://schemas.microsoft.com/office/drawing/2014/main" id="{B7F7D50F-4324-41DD-8BFC-9E8D0993F011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9124335" y="4296698"/>
              <a:ext cx="4916" cy="9635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167902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0885D46F-640E-4917-89C5-808A100F5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Jupyter</a:t>
            </a:r>
            <a:r>
              <a:rPr lang="en-US" altLang="ko-KR" dirty="0"/>
              <a:t> Notebook  </a:t>
            </a:r>
            <a:r>
              <a:rPr lang="ko-KR" altLang="en-US" dirty="0"/>
              <a:t>사용법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5C48E4B-34B2-423D-93F6-75EE41600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FABB-F9FF-4B6E-8B8D-6CC0D24B3DD6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02CA13A-EA5D-489E-9544-7910A46F0FDE}"/>
              </a:ext>
            </a:extLst>
          </p:cNvPr>
          <p:cNvSpPr txBox="1"/>
          <p:nvPr/>
        </p:nvSpPr>
        <p:spPr>
          <a:xfrm>
            <a:off x="533400" y="1307690"/>
            <a:ext cx="7666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Jupyter</a:t>
            </a:r>
            <a:r>
              <a:rPr lang="en-US" altLang="ko-KR" sz="2400" b="1" dirty="0"/>
              <a:t> Notebook  </a:t>
            </a:r>
            <a:r>
              <a:rPr lang="ko-KR" altLang="en-US" sz="2400" b="1" dirty="0"/>
              <a:t>단축키 </a:t>
            </a:r>
            <a:r>
              <a:rPr lang="en-US" altLang="ko-KR" sz="2400" b="1" dirty="0"/>
              <a:t>: Edit mode </a:t>
            </a:r>
            <a:r>
              <a:rPr lang="ko-KR" altLang="en-US" sz="2400" b="1" dirty="0"/>
              <a:t>단축키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83810A-6849-4096-A73D-3F48F3762BFE}"/>
              </a:ext>
            </a:extLst>
          </p:cNvPr>
          <p:cNvGraphicFramePr>
            <a:graphicFrameLocks noGrp="1"/>
          </p:cNvGraphicFramePr>
          <p:nvPr/>
        </p:nvGraphicFramePr>
        <p:xfrm>
          <a:off x="762000" y="1945639"/>
          <a:ext cx="10712244" cy="4120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7910">
                  <a:extLst>
                    <a:ext uri="{9D8B030D-6E8A-4147-A177-3AD203B41FA5}">
                      <a16:colId xmlns="" xmlns:a16="http://schemas.microsoft.com/office/drawing/2014/main" val="260276851"/>
                    </a:ext>
                  </a:extLst>
                </a:gridCol>
                <a:gridCol w="1982838">
                  <a:extLst>
                    <a:ext uri="{9D8B030D-6E8A-4147-A177-3AD203B41FA5}">
                      <a16:colId xmlns="" xmlns:a16="http://schemas.microsoft.com/office/drawing/2014/main" val="1495354855"/>
                    </a:ext>
                  </a:extLst>
                </a:gridCol>
                <a:gridCol w="1556775">
                  <a:extLst>
                    <a:ext uri="{9D8B030D-6E8A-4147-A177-3AD203B41FA5}">
                      <a16:colId xmlns="" xmlns:a16="http://schemas.microsoft.com/office/drawing/2014/main" val="2783961648"/>
                    </a:ext>
                  </a:extLst>
                </a:gridCol>
                <a:gridCol w="2013973">
                  <a:extLst>
                    <a:ext uri="{9D8B030D-6E8A-4147-A177-3AD203B41FA5}">
                      <a16:colId xmlns="" xmlns:a16="http://schemas.microsoft.com/office/drawing/2014/main" val="314586157"/>
                    </a:ext>
                  </a:extLst>
                </a:gridCol>
                <a:gridCol w="1614130">
                  <a:extLst>
                    <a:ext uri="{9D8B030D-6E8A-4147-A177-3AD203B41FA5}">
                      <a16:colId xmlns="" xmlns:a16="http://schemas.microsoft.com/office/drawing/2014/main" val="402910338"/>
                    </a:ext>
                  </a:extLst>
                </a:gridCol>
                <a:gridCol w="1956618">
                  <a:extLst>
                    <a:ext uri="{9D8B030D-6E8A-4147-A177-3AD203B41FA5}">
                      <a16:colId xmlns="" xmlns:a16="http://schemas.microsoft.com/office/drawing/2014/main" val="606347591"/>
                    </a:ext>
                  </a:extLst>
                </a:gridCol>
              </a:tblGrid>
              <a:tr h="436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단축키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단축키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단축키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86671698"/>
                  </a:ext>
                </a:extLst>
              </a:tr>
              <a:tr h="7526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Tab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코드 자동완성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들여쓰기</a:t>
                      </a:r>
                      <a:r>
                        <a:rPr lang="en-US" altLang="ko-KR" dirty="0"/>
                        <a:t>(intent)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Shift-Tab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툴팁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Ctrl - [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들여쓰기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88071506"/>
                  </a:ext>
                </a:extLst>
              </a:tr>
              <a:tr h="436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Ctrl - ]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내어쓰기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Ctrl-a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전체 선택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Ctrl - z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undo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585176438"/>
                  </a:ext>
                </a:extLst>
              </a:tr>
              <a:tr h="436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Ctrl–Shift-z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redo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Ctrl-y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redo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Ctrl-Home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셀 처음으로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108336255"/>
                  </a:ext>
                </a:extLst>
              </a:tr>
              <a:tr h="752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Ctrl-Left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한 단어 좌측 이동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Ctrl-Right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한 단어 우측 이동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Ctrl - Backspace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이전 단어 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91734050"/>
                  </a:ext>
                </a:extLst>
              </a:tr>
              <a:tr h="554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Ctrl-Delete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이후 단어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Esc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Command mode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Ctrl - m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Command mode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52035003"/>
                  </a:ext>
                </a:extLst>
              </a:tr>
              <a:tr h="752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Shift-Enter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Run cell, </a:t>
                      </a:r>
                      <a:r>
                        <a:rPr lang="ko-KR" altLang="en-US" dirty="0"/>
                        <a:t>다음 셀 선택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Ctrl-Enter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Run cell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Alt - Enter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Run cell, </a:t>
                      </a:r>
                      <a:r>
                        <a:rPr lang="ko-KR" altLang="en-US" dirty="0"/>
                        <a:t>다음 셀 삽입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28929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46098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0885D46F-640E-4917-89C5-808A100F5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NumPy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5C48E4B-34B2-423D-93F6-75EE41600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FABB-F9FF-4B6E-8B8D-6CC0D24B3DD6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69B1924-C438-4C89-94CC-88B0500B18CD}"/>
              </a:ext>
            </a:extLst>
          </p:cNvPr>
          <p:cNvSpPr txBox="1"/>
          <p:nvPr/>
        </p:nvSpPr>
        <p:spPr>
          <a:xfrm>
            <a:off x="533400" y="1307690"/>
            <a:ext cx="7666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스칼라 </a:t>
            </a:r>
            <a:r>
              <a:rPr lang="en-US" altLang="ko-KR" sz="2400" b="1" dirty="0"/>
              <a:t>/ </a:t>
            </a:r>
            <a:r>
              <a:rPr lang="ko-KR" altLang="en-US" sz="2400" b="1" dirty="0"/>
              <a:t>벡터 </a:t>
            </a:r>
            <a:r>
              <a:rPr lang="en-US" altLang="ko-KR" sz="2400" b="1" dirty="0"/>
              <a:t>/ </a:t>
            </a:r>
            <a:r>
              <a:rPr lang="ko-KR" altLang="en-US" sz="2400" b="1" dirty="0"/>
              <a:t>행렬</a:t>
            </a:r>
          </a:p>
        </p:txBody>
      </p:sp>
      <p:pic>
        <p:nvPicPr>
          <p:cNvPr id="7" name="Picture 11">
            <a:extLst>
              <a:ext uri="{FF2B5EF4-FFF2-40B4-BE49-F238E27FC236}">
                <a16:creationId xmlns="" xmlns:a16="http://schemas.microsoft.com/office/drawing/2014/main" id="{4E777094-8767-4D41-9FC7-D7A6FFACD45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49718" y="2069067"/>
            <a:ext cx="8888569" cy="331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78766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C38D4AD-ACFD-4269-A98D-ACF32E29E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 차</a:t>
            </a:r>
          </a:p>
        </p:txBody>
      </p:sp>
      <p:sp>
        <p:nvSpPr>
          <p:cNvPr id="4" name="椭圆 30">
            <a:extLst>
              <a:ext uri="{FF2B5EF4-FFF2-40B4-BE49-F238E27FC236}">
                <a16:creationId xmlns="" xmlns:a16="http://schemas.microsoft.com/office/drawing/2014/main" id="{84D6FFCD-CB06-4702-A9D2-86132237FA1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069622">
            <a:off x="3217949" y="2166531"/>
            <a:ext cx="2978614" cy="3245664"/>
          </a:xfrm>
          <a:custGeom>
            <a:avLst/>
            <a:gdLst/>
            <a:ahLst/>
            <a:cxnLst/>
            <a:rect l="l" t="t" r="r" b="b"/>
            <a:pathLst>
              <a:path w="3436648" h="3744044">
                <a:moveTo>
                  <a:pt x="1564626" y="0"/>
                </a:moveTo>
                <a:cubicBezTo>
                  <a:pt x="2598515" y="0"/>
                  <a:pt x="3436648" y="838133"/>
                  <a:pt x="3436648" y="1872022"/>
                </a:cubicBezTo>
                <a:cubicBezTo>
                  <a:pt x="3436648" y="2905911"/>
                  <a:pt x="2598515" y="3744044"/>
                  <a:pt x="1564626" y="3744044"/>
                </a:cubicBezTo>
                <a:cubicBezTo>
                  <a:pt x="1382192" y="3744044"/>
                  <a:pt x="1205852" y="3717948"/>
                  <a:pt x="1039512" y="3667999"/>
                </a:cubicBezTo>
                <a:cubicBezTo>
                  <a:pt x="1150762" y="3690559"/>
                  <a:pt x="1265885" y="3702108"/>
                  <a:pt x="1383706" y="3702108"/>
                </a:cubicBezTo>
                <a:cubicBezTo>
                  <a:pt x="2358045" y="3702108"/>
                  <a:pt x="3147902" y="2912251"/>
                  <a:pt x="3147902" y="1937912"/>
                </a:cubicBezTo>
                <a:cubicBezTo>
                  <a:pt x="3147902" y="963573"/>
                  <a:pt x="2358045" y="173716"/>
                  <a:pt x="1383706" y="173716"/>
                </a:cubicBezTo>
                <a:cubicBezTo>
                  <a:pt x="822226" y="173716"/>
                  <a:pt x="322009" y="436016"/>
                  <a:pt x="0" y="845630"/>
                </a:cubicBezTo>
                <a:cubicBezTo>
                  <a:pt x="333766" y="336060"/>
                  <a:pt x="909951" y="0"/>
                  <a:pt x="1564626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xtLst/>
        </p:spPr>
        <p:txBody>
          <a:bodyPr anchor="ctr"/>
          <a:lstStyle/>
          <a:p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" name="椭圆 30">
            <a:extLst>
              <a:ext uri="{FF2B5EF4-FFF2-40B4-BE49-F238E27FC236}">
                <a16:creationId xmlns="" xmlns:a16="http://schemas.microsoft.com/office/drawing/2014/main" id="{894F3708-4884-4DCA-9EB5-548A81FA556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20530378" flipH="1">
            <a:off x="6037829" y="2166531"/>
            <a:ext cx="2980482" cy="3245664"/>
          </a:xfrm>
          <a:custGeom>
            <a:avLst/>
            <a:gdLst/>
            <a:ahLst/>
            <a:cxnLst/>
            <a:rect l="l" t="t" r="r" b="b"/>
            <a:pathLst>
              <a:path w="3436648" h="3744044">
                <a:moveTo>
                  <a:pt x="1564626" y="0"/>
                </a:moveTo>
                <a:cubicBezTo>
                  <a:pt x="2598515" y="0"/>
                  <a:pt x="3436648" y="838133"/>
                  <a:pt x="3436648" y="1872022"/>
                </a:cubicBezTo>
                <a:cubicBezTo>
                  <a:pt x="3436648" y="2905911"/>
                  <a:pt x="2598515" y="3744044"/>
                  <a:pt x="1564626" y="3744044"/>
                </a:cubicBezTo>
                <a:cubicBezTo>
                  <a:pt x="1382192" y="3744044"/>
                  <a:pt x="1205852" y="3717948"/>
                  <a:pt x="1039512" y="3667999"/>
                </a:cubicBezTo>
                <a:cubicBezTo>
                  <a:pt x="1150762" y="3690559"/>
                  <a:pt x="1265885" y="3702108"/>
                  <a:pt x="1383706" y="3702108"/>
                </a:cubicBezTo>
                <a:cubicBezTo>
                  <a:pt x="2358045" y="3702108"/>
                  <a:pt x="3147902" y="2912251"/>
                  <a:pt x="3147902" y="1937912"/>
                </a:cubicBezTo>
                <a:cubicBezTo>
                  <a:pt x="3147902" y="963573"/>
                  <a:pt x="2358045" y="173716"/>
                  <a:pt x="1383706" y="173716"/>
                </a:cubicBezTo>
                <a:cubicBezTo>
                  <a:pt x="822226" y="173716"/>
                  <a:pt x="322009" y="436016"/>
                  <a:pt x="0" y="845630"/>
                </a:cubicBezTo>
                <a:cubicBezTo>
                  <a:pt x="333766" y="336060"/>
                  <a:pt x="909951" y="0"/>
                  <a:pt x="1564626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xtLst/>
        </p:spPr>
        <p:txBody>
          <a:bodyPr anchor="ctr"/>
          <a:lstStyle/>
          <a:p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圆角矩形 13">
            <a:extLst>
              <a:ext uri="{FF2B5EF4-FFF2-40B4-BE49-F238E27FC236}">
                <a16:creationId xmlns="" xmlns:a16="http://schemas.microsoft.com/office/drawing/2014/main" id="{7EB41E75-EAC3-4059-9578-6075BD8F374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94182" y="3080467"/>
            <a:ext cx="4532142" cy="478072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 w="19050" cap="flat" cmpd="sng">
            <a:solidFill>
              <a:schemeClr val="bg1">
                <a:alpha val="70000"/>
              </a:schemeClr>
            </a:solidFill>
            <a:bevel/>
          </a:ln>
        </p:spPr>
        <p:txBody>
          <a:bodyPr anchor="ctr"/>
          <a:lstStyle/>
          <a:p>
            <a:endParaRPr lang="zh-CN" altLang="en-US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" name="文本框 23">
            <a:extLst>
              <a:ext uri="{FF2B5EF4-FFF2-40B4-BE49-F238E27FC236}">
                <a16:creationId xmlns="" xmlns:a16="http://schemas.microsoft.com/office/drawing/2014/main" id="{C6F68484-B60F-48BB-8AB2-B8E09A5F74A1}"/>
              </a:ext>
            </a:extLst>
          </p:cNvPr>
          <p:cNvSpPr txBox="1"/>
          <p:nvPr/>
        </p:nvSpPr>
        <p:spPr>
          <a:xfrm>
            <a:off x="1078954" y="3108403"/>
            <a:ext cx="3930416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파이썬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 소개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圆角矩形 14">
            <a:extLst>
              <a:ext uri="{FF2B5EF4-FFF2-40B4-BE49-F238E27FC236}">
                <a16:creationId xmlns="" xmlns:a16="http://schemas.microsoft.com/office/drawing/2014/main" id="{84E7449A-7A1F-4631-8919-998678DF7EB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94182" y="4079564"/>
            <a:ext cx="4532142" cy="478072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 w="19050" cap="flat" cmpd="sng">
            <a:solidFill>
              <a:schemeClr val="bg1">
                <a:alpha val="70000"/>
              </a:schemeClr>
            </a:solidFill>
            <a:bevel/>
          </a:ln>
        </p:spPr>
        <p:txBody>
          <a:bodyPr anchor="ctr"/>
          <a:lstStyle/>
          <a:p>
            <a:endParaRPr lang="zh-CN" altLang="en-US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文本框 24">
            <a:extLst>
              <a:ext uri="{FF2B5EF4-FFF2-40B4-BE49-F238E27FC236}">
                <a16:creationId xmlns="" xmlns:a16="http://schemas.microsoft.com/office/drawing/2014/main" id="{BE151556-6D50-44E4-9D85-30C442B6D326}"/>
              </a:ext>
            </a:extLst>
          </p:cNvPr>
          <p:cNvSpPr txBox="1"/>
          <p:nvPr/>
        </p:nvSpPr>
        <p:spPr>
          <a:xfrm>
            <a:off x="1290182" y="4095971"/>
            <a:ext cx="350796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빅데이터 분석도구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圆角矩形 19">
            <a:extLst>
              <a:ext uri="{FF2B5EF4-FFF2-40B4-BE49-F238E27FC236}">
                <a16:creationId xmlns="" xmlns:a16="http://schemas.microsoft.com/office/drawing/2014/main" id="{6A6DDE9C-6588-4FDB-9D76-B78B4D5CE35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904337" y="3080467"/>
            <a:ext cx="4468158" cy="478072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 w="19050" cap="flat" cmpd="sng">
            <a:solidFill>
              <a:schemeClr val="bg1">
                <a:alpha val="70000"/>
              </a:schemeClr>
            </a:solidFill>
            <a:bevel/>
          </a:ln>
        </p:spPr>
        <p:txBody>
          <a:bodyPr anchor="ctr"/>
          <a:lstStyle/>
          <a:p>
            <a:endParaRPr lang="zh-CN" altLang="en-US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1" name="文本框 25">
            <a:extLst>
              <a:ext uri="{FF2B5EF4-FFF2-40B4-BE49-F238E27FC236}">
                <a16:creationId xmlns="" xmlns:a16="http://schemas.microsoft.com/office/drawing/2014/main" id="{E7CF984D-B200-476F-8BE2-2F73A14A2CAB}"/>
              </a:ext>
            </a:extLst>
          </p:cNvPr>
          <p:cNvSpPr txBox="1"/>
          <p:nvPr/>
        </p:nvSpPr>
        <p:spPr>
          <a:xfrm>
            <a:off x="7143820" y="3108403"/>
            <a:ext cx="3969226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데이터 수집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&amp;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분석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圆角矩形 21">
            <a:extLst>
              <a:ext uri="{FF2B5EF4-FFF2-40B4-BE49-F238E27FC236}">
                <a16:creationId xmlns="" xmlns:a16="http://schemas.microsoft.com/office/drawing/2014/main" id="{8B378C72-2BE8-454F-9347-EAA85F0F627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904337" y="4079564"/>
            <a:ext cx="4468158" cy="478072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 w="19050" cap="flat" cmpd="sng">
            <a:solidFill>
              <a:schemeClr val="bg1">
                <a:alpha val="70000"/>
              </a:schemeClr>
            </a:solidFill>
            <a:bevel/>
          </a:ln>
        </p:spPr>
        <p:txBody>
          <a:bodyPr anchor="ctr"/>
          <a:lstStyle/>
          <a:p>
            <a:endParaRPr lang="zh-CN" altLang="en-US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3" name="文本框 26">
            <a:extLst>
              <a:ext uri="{FF2B5EF4-FFF2-40B4-BE49-F238E27FC236}">
                <a16:creationId xmlns="" xmlns:a16="http://schemas.microsoft.com/office/drawing/2014/main" id="{29D5AE83-F6D9-48AC-BEBB-2C5160E1B784}"/>
              </a:ext>
            </a:extLst>
          </p:cNvPr>
          <p:cNvSpPr txBox="1"/>
          <p:nvPr/>
        </p:nvSpPr>
        <p:spPr>
          <a:xfrm>
            <a:off x="7251901" y="4095971"/>
            <a:ext cx="3753064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분석 알고리즘 맛보기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椭圆 20">
            <a:extLst>
              <a:ext uri="{FF2B5EF4-FFF2-40B4-BE49-F238E27FC236}">
                <a16:creationId xmlns="" xmlns:a16="http://schemas.microsoft.com/office/drawing/2014/main" id="{D4F22C95-453B-4FEB-B6A9-C570EB678D2C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904336" y="3005024"/>
            <a:ext cx="644277" cy="644278"/>
          </a:xfrm>
          <a:prstGeom prst="ellipse">
            <a:avLst/>
          </a:prstGeom>
          <a:solidFill>
            <a:schemeClr val="bg1">
              <a:alpha val="85000"/>
            </a:schemeClr>
          </a:solidFill>
          <a:ln w="28575">
            <a:solidFill>
              <a:schemeClr val="bg1"/>
            </a:solidFill>
          </a:ln>
        </p:spPr>
        <p:txBody>
          <a:bodyPr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cs typeface="+mn-ea"/>
                <a:sym typeface="+mn-lt"/>
              </a:rPr>
              <a:t>3</a:t>
            </a:r>
            <a:endParaRPr lang="zh-CN" altLang="en-US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5" name="椭圆 22">
            <a:extLst>
              <a:ext uri="{FF2B5EF4-FFF2-40B4-BE49-F238E27FC236}">
                <a16:creationId xmlns="" xmlns:a16="http://schemas.microsoft.com/office/drawing/2014/main" id="{0FFA539A-937D-461D-B78A-BDC7B5B28739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904336" y="4002254"/>
            <a:ext cx="644277" cy="646145"/>
          </a:xfrm>
          <a:prstGeom prst="ellipse">
            <a:avLst/>
          </a:prstGeom>
          <a:solidFill>
            <a:schemeClr val="bg1">
              <a:alpha val="85000"/>
            </a:schemeClr>
          </a:solidFill>
          <a:ln w="28575">
            <a:solidFill>
              <a:schemeClr val="bg1"/>
            </a:solidFill>
          </a:ln>
        </p:spPr>
        <p:txBody>
          <a:bodyPr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cs typeface="+mn-ea"/>
                <a:sym typeface="+mn-lt"/>
              </a:rPr>
              <a:t>4</a:t>
            </a:r>
            <a:endParaRPr lang="zh-CN" altLang="en-US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6" name="椭圆 16">
            <a:extLst>
              <a:ext uri="{FF2B5EF4-FFF2-40B4-BE49-F238E27FC236}">
                <a16:creationId xmlns="" xmlns:a16="http://schemas.microsoft.com/office/drawing/2014/main" id="{18F1EE41-7E83-4C7C-9FC1-C808548657FB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4680179" y="3005024"/>
            <a:ext cx="646145" cy="644278"/>
          </a:xfrm>
          <a:prstGeom prst="ellipse">
            <a:avLst/>
          </a:prstGeom>
          <a:solidFill>
            <a:schemeClr val="bg1">
              <a:alpha val="85000"/>
            </a:schemeClr>
          </a:solidFill>
          <a:ln w="28575">
            <a:solidFill>
              <a:schemeClr val="bg1"/>
            </a:solidFill>
          </a:ln>
        </p:spPr>
        <p:txBody>
          <a:bodyPr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endParaRPr lang="zh-CN" altLang="en-US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7" name="椭圆 17">
            <a:extLst>
              <a:ext uri="{FF2B5EF4-FFF2-40B4-BE49-F238E27FC236}">
                <a16:creationId xmlns="" xmlns:a16="http://schemas.microsoft.com/office/drawing/2014/main" id="{3F999733-296E-4CD4-9C20-8A987B5926D4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4680179" y="4002254"/>
            <a:ext cx="646145" cy="646145"/>
          </a:xfrm>
          <a:prstGeom prst="ellipse">
            <a:avLst/>
          </a:prstGeom>
          <a:solidFill>
            <a:schemeClr val="bg1">
              <a:alpha val="85000"/>
            </a:schemeClr>
          </a:solidFill>
          <a:ln w="28575">
            <a:solidFill>
              <a:schemeClr val="bg1"/>
            </a:solidFill>
          </a:ln>
        </p:spPr>
        <p:txBody>
          <a:bodyPr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cs typeface="+mn-ea"/>
                <a:sym typeface="+mn-lt"/>
              </a:rPr>
              <a:t>2</a:t>
            </a:r>
            <a:endParaRPr lang="zh-CN" altLang="en-US" b="1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="" xmlns:a16="http://schemas.microsoft.com/office/drawing/2014/main" id="{8F1B8CB0-919C-4639-BB2C-DE2B6924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FABB-F9FF-4B6E-8B8D-6CC0D24B3DD6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90830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0885D46F-640E-4917-89C5-808A100F5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NumPy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5C48E4B-34B2-423D-93F6-75EE41600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FABB-F9FF-4B6E-8B8D-6CC0D24B3DD6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6" name="Picture 3">
            <a:extLst>
              <a:ext uri="{FF2B5EF4-FFF2-40B4-BE49-F238E27FC236}">
                <a16:creationId xmlns="" xmlns:a16="http://schemas.microsoft.com/office/drawing/2014/main" id="{07BD83DD-E14D-4B35-810A-1460E3F13C2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2102" y="1903463"/>
            <a:ext cx="4941965" cy="46054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46FD52B-574F-4265-855B-55729A51ACC9}"/>
              </a:ext>
            </a:extLst>
          </p:cNvPr>
          <p:cNvSpPr txBox="1"/>
          <p:nvPr/>
        </p:nvSpPr>
        <p:spPr>
          <a:xfrm>
            <a:off x="533400" y="1307690"/>
            <a:ext cx="7666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NumPy </a:t>
            </a:r>
            <a:r>
              <a:rPr lang="ko-KR" altLang="en-US" sz="2400" b="1" dirty="0"/>
              <a:t>배열과 연산</a:t>
            </a:r>
            <a:r>
              <a:rPr lang="en-US" altLang="ko-KR" sz="2400" b="1" dirty="0"/>
              <a:t>(1)</a:t>
            </a:r>
            <a:endParaRPr lang="ko-KR" altLang="en-US" sz="2400" b="1" dirty="0"/>
          </a:p>
        </p:txBody>
      </p:sp>
      <p:pic>
        <p:nvPicPr>
          <p:cNvPr id="8" name="Picture 6">
            <a:extLst>
              <a:ext uri="{FF2B5EF4-FFF2-40B4-BE49-F238E27FC236}">
                <a16:creationId xmlns="" xmlns:a16="http://schemas.microsoft.com/office/drawing/2014/main" id="{AEFB709C-5F6C-40AD-93C4-232AB626805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6885" y="1903463"/>
            <a:ext cx="3663694" cy="460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75074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0885D46F-640E-4917-89C5-808A100F5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NumPy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5C48E4B-34B2-423D-93F6-75EE41600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FABB-F9FF-4B6E-8B8D-6CC0D24B3DD6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5BBF704-EADB-4233-9B18-7503480318C9}"/>
              </a:ext>
            </a:extLst>
          </p:cNvPr>
          <p:cNvSpPr txBox="1"/>
          <p:nvPr/>
        </p:nvSpPr>
        <p:spPr>
          <a:xfrm>
            <a:off x="533400" y="1307690"/>
            <a:ext cx="7666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NumPy </a:t>
            </a:r>
            <a:r>
              <a:rPr lang="ko-KR" altLang="en-US" sz="2400" b="1" dirty="0"/>
              <a:t>배열과 연산</a:t>
            </a:r>
            <a:r>
              <a:rPr lang="en-US" altLang="ko-KR" sz="2400" b="1" dirty="0"/>
              <a:t>(2)</a:t>
            </a:r>
            <a:endParaRPr lang="ko-KR" altLang="en-US" sz="2400" b="1" dirty="0"/>
          </a:p>
        </p:txBody>
      </p:sp>
      <p:pic>
        <p:nvPicPr>
          <p:cNvPr id="7" name="Picture 7">
            <a:extLst>
              <a:ext uri="{FF2B5EF4-FFF2-40B4-BE49-F238E27FC236}">
                <a16:creationId xmlns="" xmlns:a16="http://schemas.microsoft.com/office/drawing/2014/main" id="{2A0DA188-B0CF-4665-80AA-93F270BD530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864135"/>
            <a:ext cx="5918345" cy="4379349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="" xmlns:a16="http://schemas.microsoft.com/office/drawing/2014/main" id="{4E2A61C8-906D-49E2-ADF8-666057C8859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48475" y="1307690"/>
            <a:ext cx="461962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28339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6C113C0-FF13-4D3C-9A8F-C2034F0A5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pandas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ED2908A3-26EB-4C3C-B7E1-73B920ED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FABB-F9FF-4B6E-8B8D-6CC0D24B3DD6}" type="slidenum">
              <a:rPr lang="ko-KR" altLang="en-US" smtClean="0"/>
              <a:pPr/>
              <a:t>22</a:t>
            </a:fld>
            <a:r>
              <a:rPr lang="ko-KR" altLang="en-US"/>
              <a:t> </a:t>
            </a:r>
            <a:r>
              <a:rPr lang="en-US" altLang="ko-KR"/>
              <a:t>/ 43</a:t>
            </a:r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0D172551-4B70-4129-A6B5-F063D522FE2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r="9384"/>
          <a:stretch/>
        </p:blipFill>
        <p:spPr>
          <a:xfrm>
            <a:off x="762001" y="2649170"/>
            <a:ext cx="4970206" cy="3151862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="" xmlns:a16="http://schemas.microsoft.com/office/drawing/2014/main" id="{3ED36CD7-1CEF-4B9C-8B10-2CF37EAC1F0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0" y="2649170"/>
            <a:ext cx="5417613" cy="33874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C6B67E4-F8CE-480F-B217-4AAE73E04941}"/>
              </a:ext>
            </a:extLst>
          </p:cNvPr>
          <p:cNvSpPr txBox="1"/>
          <p:nvPr/>
        </p:nvSpPr>
        <p:spPr>
          <a:xfrm>
            <a:off x="533400" y="1307690"/>
            <a:ext cx="7666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Pandas </a:t>
            </a:r>
            <a:r>
              <a:rPr lang="ko-KR" altLang="en-US" sz="2400" b="1" dirty="0"/>
              <a:t>자료구조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4990095-2366-4C8E-AB43-1167631EE751}"/>
              </a:ext>
            </a:extLst>
          </p:cNvPr>
          <p:cNvSpPr txBox="1"/>
          <p:nvPr/>
        </p:nvSpPr>
        <p:spPr>
          <a:xfrm>
            <a:off x="762000" y="2074606"/>
            <a:ext cx="3829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(1) Series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B943059-5B12-43AB-B0B1-92883EC5CB7A}"/>
              </a:ext>
            </a:extLst>
          </p:cNvPr>
          <p:cNvSpPr txBox="1"/>
          <p:nvPr/>
        </p:nvSpPr>
        <p:spPr>
          <a:xfrm>
            <a:off x="6096000" y="2074606"/>
            <a:ext cx="3829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(2) </a:t>
            </a:r>
            <a:r>
              <a:rPr lang="en-US" altLang="ko-KR" sz="2400" dirty="0" err="1"/>
              <a:t>DataFrame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64561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215EEA0-E3AE-4BE9-883C-1DD1A2FC4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pandas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8D1DDEB8-775E-41B8-B3E9-6073D199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FABB-F9FF-4B6E-8B8D-6CC0D24B3DD6}" type="slidenum">
              <a:rPr lang="ko-KR" altLang="en-US" smtClean="0"/>
              <a:pPr/>
              <a:t>23</a:t>
            </a:fld>
            <a:r>
              <a:rPr lang="ko-KR" altLang="en-US"/>
              <a:t> </a:t>
            </a:r>
            <a:r>
              <a:rPr lang="en-US" altLang="ko-KR"/>
              <a:t>/ 43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D7D361E-65DE-414A-A1C7-67517AE0EFA3}"/>
              </a:ext>
            </a:extLst>
          </p:cNvPr>
          <p:cNvSpPr txBox="1"/>
          <p:nvPr/>
        </p:nvSpPr>
        <p:spPr>
          <a:xfrm>
            <a:off x="533400" y="1307690"/>
            <a:ext cx="7666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Pandas </a:t>
            </a:r>
            <a:r>
              <a:rPr lang="ko-KR" altLang="en-US" sz="2400" b="1" dirty="0"/>
              <a:t>자료구조</a:t>
            </a:r>
          </a:p>
        </p:txBody>
      </p:sp>
      <p:pic>
        <p:nvPicPr>
          <p:cNvPr id="5" name="Picture 7">
            <a:extLst>
              <a:ext uri="{FF2B5EF4-FFF2-40B4-BE49-F238E27FC236}">
                <a16:creationId xmlns="" xmlns:a16="http://schemas.microsoft.com/office/drawing/2014/main" id="{D6B4200D-A6BB-4124-A5F6-D063B8B8A42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1161" y="2069067"/>
            <a:ext cx="10372725" cy="4314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722A3E5-68AC-40DF-8D95-599181AEA1E3}"/>
              </a:ext>
            </a:extLst>
          </p:cNvPr>
          <p:cNvSpPr txBox="1"/>
          <p:nvPr/>
        </p:nvSpPr>
        <p:spPr>
          <a:xfrm>
            <a:off x="3561736" y="1280565"/>
            <a:ext cx="3829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(3) Panel</a:t>
            </a:r>
            <a:endParaRPr lang="ko-KR" altLang="en-US" sz="2400" dirty="0"/>
          </a:p>
        </p:txBody>
      </p:sp>
      <p:pic>
        <p:nvPicPr>
          <p:cNvPr id="7" name="Picture 8">
            <a:extLst>
              <a:ext uri="{FF2B5EF4-FFF2-40B4-BE49-F238E27FC236}">
                <a16:creationId xmlns="" xmlns:a16="http://schemas.microsoft.com/office/drawing/2014/main" id="{7D1A50A2-2FD8-4DBA-A72D-C55875327F8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r="10000"/>
          <a:stretch/>
        </p:blipFill>
        <p:spPr>
          <a:xfrm>
            <a:off x="6858000" y="1428049"/>
            <a:ext cx="4800600" cy="3009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101718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A337A7-5A92-464A-A82B-6C5344D5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pandas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4C6BE60A-58CF-47BC-8514-B3A6B6A74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FABB-F9FF-4B6E-8B8D-6CC0D24B3DD6}" type="slidenum">
              <a:rPr lang="ko-KR" altLang="en-US" smtClean="0"/>
              <a:pPr/>
              <a:t>24</a:t>
            </a:fld>
            <a:r>
              <a:rPr lang="ko-KR" altLang="en-US"/>
              <a:t> </a:t>
            </a:r>
            <a:r>
              <a:rPr lang="en-US" altLang="ko-KR"/>
              <a:t>/ 43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57F9D5C-5E65-40F3-B344-D5100E27471C}"/>
              </a:ext>
            </a:extLst>
          </p:cNvPr>
          <p:cNvSpPr txBox="1"/>
          <p:nvPr/>
        </p:nvSpPr>
        <p:spPr>
          <a:xfrm>
            <a:off x="533400" y="1307690"/>
            <a:ext cx="7666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데이터 </a:t>
            </a:r>
            <a:r>
              <a:rPr lang="ko-KR" altLang="en-US" sz="2400" b="1" dirty="0" err="1"/>
              <a:t>엑세스</a:t>
            </a:r>
            <a:endParaRPr lang="ko-KR" alt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8AFB3AE-48E8-4BA6-BFF2-3DA0DDE9CAC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1806226"/>
            <a:ext cx="3722433" cy="47015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2D8E53B-FF11-420D-8211-1A325CFF837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17536" y="1806226"/>
            <a:ext cx="36480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89662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22F4C4B-8130-4FC6-9609-6927C52B9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pandas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EC4EA4AE-A806-4485-85CD-8C95EB910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FABB-F9FF-4B6E-8B8D-6CC0D24B3DD6}" type="slidenum">
              <a:rPr lang="ko-KR" altLang="en-US" smtClean="0"/>
              <a:pPr/>
              <a:t>25</a:t>
            </a:fld>
            <a:r>
              <a:rPr lang="ko-KR" altLang="en-US"/>
              <a:t> </a:t>
            </a:r>
            <a:r>
              <a:rPr lang="en-US" altLang="ko-KR"/>
              <a:t>/ 43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2B5B0B0-B8E7-456B-BB8C-AB40171535A4}"/>
              </a:ext>
            </a:extLst>
          </p:cNvPr>
          <p:cNvSpPr txBox="1"/>
          <p:nvPr/>
        </p:nvSpPr>
        <p:spPr>
          <a:xfrm>
            <a:off x="533400" y="1307690"/>
            <a:ext cx="7666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외부 데이터 읽기 </a:t>
            </a:r>
            <a:r>
              <a:rPr lang="en-US" altLang="ko-KR" sz="2400" b="1" dirty="0"/>
              <a:t>– </a:t>
            </a:r>
            <a:r>
              <a:rPr lang="ko-KR" altLang="en-US" sz="2400" b="1" dirty="0"/>
              <a:t>엑셀 파일 읽기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923229D-54AF-44D8-AC0B-8DF8F21876A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8786"/>
          <a:stretch/>
        </p:blipFill>
        <p:spPr>
          <a:xfrm>
            <a:off x="762000" y="2059977"/>
            <a:ext cx="9239250" cy="45960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E91A1D4-9381-4455-9838-E5DC454F0A64}"/>
              </a:ext>
            </a:extLst>
          </p:cNvPr>
          <p:cNvSpPr txBox="1"/>
          <p:nvPr/>
        </p:nvSpPr>
        <p:spPr>
          <a:xfrm>
            <a:off x="8117451" y="3884258"/>
            <a:ext cx="372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</a:rPr>
              <a:t>에러 발생 </a:t>
            </a:r>
            <a:r>
              <a:rPr lang="en-US" altLang="ko-KR" sz="2800" b="1" dirty="0">
                <a:solidFill>
                  <a:srgbClr val="FF0000"/>
                </a:solidFill>
              </a:rPr>
              <a:t>– </a:t>
            </a:r>
            <a:r>
              <a:rPr lang="ko-KR" altLang="en-US" sz="2800" b="1" dirty="0">
                <a:solidFill>
                  <a:srgbClr val="FF0000"/>
                </a:solidFill>
              </a:rPr>
              <a:t>비상사태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="" xmlns:a16="http://schemas.microsoft.com/office/drawing/2014/main" id="{68032982-F725-462D-BD04-74BB384A72D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43862" y="1022569"/>
            <a:ext cx="3914775" cy="1790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B960085-9537-444E-BEB3-C0CB9E721F20}"/>
              </a:ext>
            </a:extLst>
          </p:cNvPr>
          <p:cNvSpPr txBox="1"/>
          <p:nvPr/>
        </p:nvSpPr>
        <p:spPr>
          <a:xfrm>
            <a:off x="10265801" y="2443937"/>
            <a:ext cx="157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rgbClr val="C00000"/>
                </a:solidFill>
              </a:rPr>
              <a:t>score.xlsx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6852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42556DA-DB4F-44AD-8FCB-18D2C1E5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pandas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56233DB3-0749-46B2-B27A-01371C6C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FABB-F9FF-4B6E-8B8D-6CC0D24B3DD6}" type="slidenum">
              <a:rPr lang="ko-KR" altLang="en-US" smtClean="0"/>
              <a:pPr/>
              <a:t>26</a:t>
            </a:fld>
            <a:r>
              <a:rPr lang="ko-KR" altLang="en-US"/>
              <a:t> </a:t>
            </a:r>
            <a:r>
              <a:rPr lang="en-US" altLang="ko-KR"/>
              <a:t>/ 43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0ACC37F-1434-4FF8-9044-264FCC52C02F}"/>
              </a:ext>
            </a:extLst>
          </p:cNvPr>
          <p:cNvSpPr txBox="1"/>
          <p:nvPr/>
        </p:nvSpPr>
        <p:spPr>
          <a:xfrm>
            <a:off x="533400" y="1307690"/>
            <a:ext cx="7666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외부 데이터 읽기 </a:t>
            </a:r>
            <a:r>
              <a:rPr lang="en-US" altLang="ko-KR" sz="2400" b="1" dirty="0"/>
              <a:t>– </a:t>
            </a:r>
            <a:r>
              <a:rPr lang="ko-KR" altLang="en-US" sz="2400" b="1" dirty="0"/>
              <a:t>엑셀 파일 읽기</a:t>
            </a:r>
          </a:p>
        </p:txBody>
      </p:sp>
      <p:pic>
        <p:nvPicPr>
          <p:cNvPr id="5" name="Picture 9">
            <a:extLst>
              <a:ext uri="{FF2B5EF4-FFF2-40B4-BE49-F238E27FC236}">
                <a16:creationId xmlns="" xmlns:a16="http://schemas.microsoft.com/office/drawing/2014/main" id="{3D752B7A-4FDC-48A4-81E9-608AE597FA5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961996"/>
            <a:ext cx="10907018" cy="405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26428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42556DA-DB4F-44AD-8FCB-18D2C1E5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pandas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56233DB3-0749-46B2-B27A-01371C6C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FABB-F9FF-4B6E-8B8D-6CC0D24B3DD6}" type="slidenum">
              <a:rPr lang="ko-KR" altLang="en-US" smtClean="0"/>
              <a:pPr/>
              <a:t>27</a:t>
            </a:fld>
            <a:r>
              <a:rPr lang="ko-KR" altLang="en-US"/>
              <a:t> </a:t>
            </a:r>
            <a:r>
              <a:rPr lang="en-US" altLang="ko-KR"/>
              <a:t>/ 43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7E8847E-2A57-44F0-B67F-D06B42D89E0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772254"/>
            <a:ext cx="5412658" cy="298248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0C1C7BC-A879-490A-B033-81859596B73A}"/>
              </a:ext>
            </a:extLst>
          </p:cNvPr>
          <p:cNvSpPr txBox="1"/>
          <p:nvPr/>
        </p:nvSpPr>
        <p:spPr>
          <a:xfrm>
            <a:off x="533400" y="1307690"/>
            <a:ext cx="7666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외부 데이터 읽기 </a:t>
            </a:r>
            <a:r>
              <a:rPr lang="en-US" altLang="ko-KR" sz="2400" b="1" dirty="0"/>
              <a:t>– CSV</a:t>
            </a:r>
            <a:r>
              <a:rPr lang="ko-KR" altLang="en-US" sz="2400" b="1" dirty="0"/>
              <a:t> 파일 읽기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3D17AF0-F480-48DC-98C1-D2C1D3FA0E32}"/>
              </a:ext>
            </a:extLst>
          </p:cNvPr>
          <p:cNvSpPr txBox="1"/>
          <p:nvPr/>
        </p:nvSpPr>
        <p:spPr>
          <a:xfrm>
            <a:off x="540774" y="4832011"/>
            <a:ext cx="7666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DataFrame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행</a:t>
            </a:r>
            <a:r>
              <a:rPr lang="en-US" altLang="ko-KR" sz="2400" b="1" dirty="0"/>
              <a:t>(row) </a:t>
            </a:r>
            <a:r>
              <a:rPr lang="ko-KR" altLang="en-US" sz="2400" b="1" dirty="0"/>
              <a:t>추가하기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F3D218E5-AA32-4B73-9B2C-65F0E59F84DF}"/>
              </a:ext>
            </a:extLst>
          </p:cNvPr>
          <p:cNvGrpSpPr/>
          <p:nvPr/>
        </p:nvGrpSpPr>
        <p:grpSpPr>
          <a:xfrm>
            <a:off x="5171770" y="2611781"/>
            <a:ext cx="6744926" cy="4066627"/>
            <a:chOff x="5171770" y="2611781"/>
            <a:chExt cx="6744926" cy="4066627"/>
          </a:xfrm>
        </p:grpSpPr>
        <p:pic>
          <p:nvPicPr>
            <p:cNvPr id="8" name="Picture 6">
              <a:extLst>
                <a:ext uri="{FF2B5EF4-FFF2-40B4-BE49-F238E27FC236}">
                  <a16:creationId xmlns="" xmlns:a16="http://schemas.microsoft.com/office/drawing/2014/main" id="{661E9EF0-B57C-4833-BE32-AE9F77544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71770" y="3830433"/>
              <a:ext cx="3857625" cy="2847975"/>
            </a:xfrm>
            <a:prstGeom prst="rect">
              <a:avLst/>
            </a:prstGeom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Oval 7">
              <a:extLst>
                <a:ext uri="{FF2B5EF4-FFF2-40B4-BE49-F238E27FC236}">
                  <a16:creationId xmlns="" xmlns:a16="http://schemas.microsoft.com/office/drawing/2014/main" id="{BDFD4257-B630-495A-B082-FBE59239DE7B}"/>
                </a:ext>
              </a:extLst>
            </p:cNvPr>
            <p:cNvSpPr/>
            <p:nvPr/>
          </p:nvSpPr>
          <p:spPr>
            <a:xfrm>
              <a:off x="6676102" y="3873250"/>
              <a:ext cx="137652" cy="37330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38C8E714-9D01-4B59-AA44-123E7610E1F3}"/>
                </a:ext>
              </a:extLst>
            </p:cNvPr>
            <p:cNvSpPr txBox="1"/>
            <p:nvPr/>
          </p:nvSpPr>
          <p:spPr>
            <a:xfrm>
              <a:off x="7207043" y="2952066"/>
              <a:ext cx="47096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err="1"/>
                <a:t>df.loc</a:t>
              </a:r>
              <a:r>
                <a:rPr lang="en-US" altLang="ko-KR" sz="2400" dirty="0"/>
                <a:t>[</a:t>
              </a:r>
              <a:r>
                <a:rPr lang="en-US" altLang="ko-KR" sz="2400" dirty="0" err="1"/>
                <a:t>len</a:t>
              </a:r>
              <a:r>
                <a:rPr lang="en-US" altLang="ko-KR" sz="2400" dirty="0"/>
                <a:t>(df)] = [‘Nam’, 74, 68, 82]</a:t>
              </a:r>
              <a:endParaRPr lang="ko-KR" altLang="en-US" sz="2400" dirty="0"/>
            </a:p>
          </p:txBody>
        </p:sp>
        <p:cxnSp>
          <p:nvCxnSpPr>
            <p:cNvPr id="11" name="Connector: Elbow 11">
              <a:extLst>
                <a:ext uri="{FF2B5EF4-FFF2-40B4-BE49-F238E27FC236}">
                  <a16:creationId xmlns="" xmlns:a16="http://schemas.microsoft.com/office/drawing/2014/main" id="{01E19994-E3A7-4DD9-8242-782B8671C170}"/>
                </a:ext>
              </a:extLst>
            </p:cNvPr>
            <p:cNvCxnSpPr>
              <a:cxnSpLocks/>
              <a:stCxn id="9" idx="0"/>
              <a:endCxn id="10" idx="1"/>
            </p:cNvCxnSpPr>
            <p:nvPr/>
          </p:nvCxnSpPr>
          <p:spPr>
            <a:xfrm rot="5400000" flipH="1" flipV="1">
              <a:off x="6630810" y="3297018"/>
              <a:ext cx="690351" cy="462115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2">
              <a:extLst>
                <a:ext uri="{FF2B5EF4-FFF2-40B4-BE49-F238E27FC236}">
                  <a16:creationId xmlns="" xmlns:a16="http://schemas.microsoft.com/office/drawing/2014/main" id="{620765E1-1651-4E91-B17C-61ED4909E2BF}"/>
                </a:ext>
              </a:extLst>
            </p:cNvPr>
            <p:cNvSpPr/>
            <p:nvPr/>
          </p:nvSpPr>
          <p:spPr>
            <a:xfrm>
              <a:off x="8075666" y="2955042"/>
              <a:ext cx="953729" cy="50682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61B35867-81CB-47B3-ADB3-24573C155B1B}"/>
                </a:ext>
              </a:extLst>
            </p:cNvPr>
            <p:cNvSpPr txBox="1"/>
            <p:nvPr/>
          </p:nvSpPr>
          <p:spPr>
            <a:xfrm>
              <a:off x="7015831" y="2611781"/>
              <a:ext cx="875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0000"/>
                  </a:solidFill>
                </a:rPr>
                <a:t>또는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202626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42556DA-DB4F-44AD-8FCB-18D2C1E5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pandas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56233DB3-0749-46B2-B27A-01371C6C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FABB-F9FF-4B6E-8B8D-6CC0D24B3DD6}" type="slidenum">
              <a:rPr lang="ko-KR" altLang="en-US" smtClean="0"/>
              <a:pPr/>
              <a:t>28</a:t>
            </a:fld>
            <a:r>
              <a:rPr lang="ko-KR" altLang="en-US"/>
              <a:t> </a:t>
            </a:r>
            <a:r>
              <a:rPr lang="en-US" altLang="ko-KR"/>
              <a:t>/ 43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654A69A-CCFA-40C5-93C3-79801ECA50CE}"/>
              </a:ext>
            </a:extLst>
          </p:cNvPr>
          <p:cNvSpPr txBox="1"/>
          <p:nvPr/>
        </p:nvSpPr>
        <p:spPr>
          <a:xfrm>
            <a:off x="533400" y="1415845"/>
            <a:ext cx="7666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합계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평균 함수 및  </a:t>
            </a:r>
            <a:r>
              <a:rPr lang="en-US" altLang="ko-KR" sz="2400" b="1" dirty="0" err="1"/>
              <a:t>DataFrame</a:t>
            </a:r>
            <a:r>
              <a:rPr lang="ko-KR" altLang="en-US" sz="2400" b="1" dirty="0"/>
              <a:t> 열</a:t>
            </a:r>
            <a:r>
              <a:rPr lang="en-US" altLang="ko-KR" sz="2400" b="1" dirty="0"/>
              <a:t>(column)</a:t>
            </a:r>
            <a:r>
              <a:rPr lang="ko-KR" altLang="en-US" sz="2400" b="1" dirty="0"/>
              <a:t>추가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1DEA3E1-46DB-488C-9E0A-F3B48BAC7C4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799" y="1927430"/>
            <a:ext cx="7133303" cy="470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66068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967ED12-FF64-449D-9287-CB2D5BD6B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pandas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0DF9E7A5-BEA4-4EDC-9EBB-EFF2E154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FABB-F9FF-4B6E-8B8D-6CC0D24B3DD6}" type="slidenum">
              <a:rPr lang="ko-KR" altLang="en-US" smtClean="0"/>
              <a:pPr/>
              <a:t>29</a:t>
            </a:fld>
            <a:r>
              <a:rPr lang="ko-KR" altLang="en-US"/>
              <a:t> </a:t>
            </a:r>
            <a:r>
              <a:rPr lang="en-US" altLang="ko-KR"/>
              <a:t>/ 43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81D05B19-E954-48B5-A2C3-41D0DECAC616}"/>
              </a:ext>
            </a:extLst>
          </p:cNvPr>
          <p:cNvGrpSpPr/>
          <p:nvPr/>
        </p:nvGrpSpPr>
        <p:grpSpPr>
          <a:xfrm>
            <a:off x="533400" y="1415845"/>
            <a:ext cx="7666703" cy="4245260"/>
            <a:chOff x="533400" y="1415845"/>
            <a:chExt cx="7666703" cy="4245260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4D013F7C-D75D-49C2-9C48-9A5A6D3D3465}"/>
                </a:ext>
              </a:extLst>
            </p:cNvPr>
            <p:cNvSpPr txBox="1"/>
            <p:nvPr/>
          </p:nvSpPr>
          <p:spPr>
            <a:xfrm>
              <a:off x="533400" y="1415845"/>
              <a:ext cx="76667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err="1"/>
                <a:t>DataFrame</a:t>
              </a:r>
              <a:r>
                <a:rPr lang="ko-KR" altLang="en-US" sz="2400" b="1" dirty="0"/>
                <a:t>을 </a:t>
              </a:r>
              <a:r>
                <a:rPr lang="en-US" altLang="ko-KR" sz="2400" b="1" dirty="0"/>
                <a:t>csv</a:t>
              </a:r>
              <a:r>
                <a:rPr lang="ko-KR" altLang="en-US" sz="2400" b="1" dirty="0"/>
                <a:t> 파일로 저장하기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57E145E1-CA98-42D1-90F2-40D17C4B012B}"/>
                </a:ext>
              </a:extLst>
            </p:cNvPr>
            <p:cNvSpPr/>
            <p:nvPr/>
          </p:nvSpPr>
          <p:spPr>
            <a:xfrm>
              <a:off x="1309049" y="3953341"/>
              <a:ext cx="478695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ko-KR" altLang="en-US" sz="2800" dirty="0" err="1"/>
                <a:t>df.to_excel</a:t>
              </a:r>
              <a:r>
                <a:rPr lang="ko-KR" altLang="en-US" sz="2800" dirty="0"/>
                <a:t>('</a:t>
              </a:r>
              <a:r>
                <a:rPr lang="ko-KR" altLang="en-US" sz="2800" dirty="0" err="1"/>
                <a:t>score_result.xlsx</a:t>
              </a:r>
              <a:r>
                <a:rPr lang="ko-KR" altLang="en-US" sz="2800" dirty="0"/>
                <a:t>')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3CAF45A3-2CA6-4995-ABDB-B2B15FF1F9EF}"/>
                </a:ext>
              </a:extLst>
            </p:cNvPr>
            <p:cNvSpPr/>
            <p:nvPr/>
          </p:nvSpPr>
          <p:spPr>
            <a:xfrm>
              <a:off x="1309049" y="1926072"/>
              <a:ext cx="440357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ko-KR" altLang="en-US" sz="2800" dirty="0" err="1"/>
                <a:t>df.to</a:t>
              </a:r>
              <a:r>
                <a:rPr lang="ko-KR" altLang="en-US" sz="2800" dirty="0"/>
                <a:t>_</a:t>
              </a:r>
              <a:r>
                <a:rPr lang="en-US" altLang="ko-KR" sz="2800" dirty="0"/>
                <a:t>csv</a:t>
              </a:r>
              <a:r>
                <a:rPr lang="ko-KR" altLang="en-US" sz="2800" dirty="0"/>
                <a:t>('</a:t>
              </a:r>
              <a:r>
                <a:rPr lang="ko-KR" altLang="en-US" sz="2800" dirty="0" err="1"/>
                <a:t>score_result</a:t>
              </a:r>
              <a:r>
                <a:rPr lang="ko-KR" altLang="en-US" sz="2800" dirty="0"/>
                <a:t>.</a:t>
              </a:r>
              <a:r>
                <a:rPr lang="en-US" altLang="ko-KR" sz="2800" dirty="0"/>
                <a:t>csv</a:t>
              </a:r>
              <a:r>
                <a:rPr lang="ko-KR" altLang="en-US" sz="2800" dirty="0"/>
                <a:t>')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8FB07F94-5639-4384-A309-EB2EBCD6F726}"/>
                </a:ext>
              </a:extLst>
            </p:cNvPr>
            <p:cNvSpPr txBox="1"/>
            <p:nvPr/>
          </p:nvSpPr>
          <p:spPr>
            <a:xfrm>
              <a:off x="533400" y="3381559"/>
              <a:ext cx="76667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err="1"/>
                <a:t>DataFrame</a:t>
              </a:r>
              <a:r>
                <a:rPr lang="ko-KR" altLang="en-US" sz="2400" b="1" dirty="0"/>
                <a:t>을 엑셀 파일로 저장하기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B1C35F0A-D9A2-4850-8CBE-9AA9B29ABCFF}"/>
                </a:ext>
              </a:extLst>
            </p:cNvPr>
            <p:cNvSpPr txBox="1"/>
            <p:nvPr/>
          </p:nvSpPr>
          <p:spPr>
            <a:xfrm>
              <a:off x="1309049" y="4755201"/>
              <a:ext cx="5864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에러가 발생하면 </a:t>
              </a:r>
              <a:r>
                <a:rPr lang="en-US" altLang="ko-KR" dirty="0"/>
                <a:t>… </a:t>
              </a:r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6250E2AB-B8EE-49D9-9576-DAA72ADA2B9C}"/>
                </a:ext>
              </a:extLst>
            </p:cNvPr>
            <p:cNvSpPr/>
            <p:nvPr/>
          </p:nvSpPr>
          <p:spPr>
            <a:xfrm>
              <a:off x="1309049" y="5137885"/>
              <a:ext cx="348044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2800" dirty="0"/>
                <a:t>!pip install </a:t>
              </a:r>
              <a:r>
                <a:rPr lang="en-US" altLang="ko-KR" sz="2800" dirty="0" err="1"/>
                <a:t>openpyxl</a:t>
              </a:r>
              <a:endParaRPr lang="ko-KR" altLang="en-US" sz="28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F48588D-650A-45CC-9D1F-F114EB1C613C}"/>
              </a:ext>
            </a:extLst>
          </p:cNvPr>
          <p:cNvSpPr txBox="1"/>
          <p:nvPr/>
        </p:nvSpPr>
        <p:spPr>
          <a:xfrm>
            <a:off x="6923468" y="3122977"/>
            <a:ext cx="4430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작업 폴더를 열어서 파일이 잘 저장되었는지 확인해봅시다</a:t>
            </a:r>
            <a:r>
              <a:rPr lang="en-US" altLang="ko-KR" sz="2400" dirty="0"/>
              <a:t>. </a:t>
            </a:r>
            <a:endParaRPr lang="ko-KR" altLang="en-US" sz="2400" dirty="0"/>
          </a:p>
        </p:txBody>
      </p:sp>
      <p:sp>
        <p:nvSpPr>
          <p:cNvPr id="13" name="오른쪽 중괄호 12">
            <a:extLst>
              <a:ext uri="{FF2B5EF4-FFF2-40B4-BE49-F238E27FC236}">
                <a16:creationId xmlns="" xmlns:a16="http://schemas.microsoft.com/office/drawing/2014/main" id="{384F2EEC-7560-461B-ACD3-916B54EB987D}"/>
              </a:ext>
            </a:extLst>
          </p:cNvPr>
          <p:cNvSpPr/>
          <p:nvPr/>
        </p:nvSpPr>
        <p:spPr>
          <a:xfrm>
            <a:off x="6051771" y="1531261"/>
            <a:ext cx="678289" cy="4014428"/>
          </a:xfrm>
          <a:prstGeom prst="rightBrace">
            <a:avLst>
              <a:gd name="adj1" fmla="val 33730"/>
              <a:gd name="adj2" fmla="val 49358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74827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CA1094D1-A378-4AD5-892B-CEF3EE02A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</a:t>
            </a:r>
            <a:r>
              <a:rPr lang="ko-KR" altLang="en-US" dirty="0"/>
              <a:t> </a:t>
            </a:r>
            <a:r>
              <a:rPr lang="en-US" altLang="ko-KR" dirty="0"/>
              <a:t>01</a:t>
            </a:r>
            <a:r>
              <a:rPr lang="ko-KR" altLang="en-US" dirty="0"/>
              <a:t> </a:t>
            </a:r>
            <a:r>
              <a:rPr lang="ko-KR" altLang="en-US" dirty="0" err="1"/>
              <a:t>파이썬</a:t>
            </a:r>
            <a:r>
              <a:rPr lang="ko-KR" altLang="en-US" dirty="0"/>
              <a:t> 소개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594DC9B2-B6CC-4F58-9944-309C5AC01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9726" y="2977080"/>
            <a:ext cx="10819848" cy="1172610"/>
          </a:xfrm>
        </p:spPr>
        <p:txBody>
          <a:bodyPr>
            <a:normAutofit fontScale="92500"/>
          </a:bodyPr>
          <a:lstStyle/>
          <a:p>
            <a:r>
              <a:rPr lang="en-US" altLang="zh-CN" dirty="0">
                <a:solidFill>
                  <a:prstClr val="white"/>
                </a:solidFill>
                <a:cs typeface="+mn-ea"/>
                <a:sym typeface="+mn-lt"/>
              </a:rPr>
              <a:t>1. Python</a:t>
            </a:r>
            <a:r>
              <a:rPr lang="ko-KR" altLang="en-US" dirty="0">
                <a:solidFill>
                  <a:prstClr val="white"/>
                </a:solidFill>
                <a:cs typeface="+mn-ea"/>
                <a:sym typeface="+mn-lt"/>
              </a:rPr>
              <a:t>이란</a:t>
            </a:r>
            <a:r>
              <a:rPr lang="en-US" altLang="ko-KR" dirty="0">
                <a:solidFill>
                  <a:prstClr val="white"/>
                </a:solidFill>
                <a:cs typeface="+mn-ea"/>
                <a:sym typeface="+mn-lt"/>
              </a:rPr>
              <a:t>?   /   2. </a:t>
            </a:r>
            <a:r>
              <a:rPr lang="ko-KR" altLang="en-US" dirty="0">
                <a:solidFill>
                  <a:prstClr val="white"/>
                </a:solidFill>
                <a:cs typeface="+mn-ea"/>
                <a:sym typeface="+mn-lt"/>
              </a:rPr>
              <a:t>사용 패키지 소개   </a:t>
            </a:r>
            <a:r>
              <a:rPr lang="en-US" altLang="ko-KR" dirty="0">
                <a:solidFill>
                  <a:prstClr val="white"/>
                </a:solidFill>
                <a:cs typeface="+mn-ea"/>
                <a:sym typeface="+mn-lt"/>
              </a:rPr>
              <a:t>/</a:t>
            </a:r>
            <a:r>
              <a:rPr lang="ko-KR" altLang="en-US" dirty="0">
                <a:solidFill>
                  <a:prstClr val="white"/>
                </a:solidFill>
                <a:cs typeface="+mn-ea"/>
                <a:sym typeface="+mn-lt"/>
              </a:rPr>
              <a:t>   </a:t>
            </a:r>
            <a:r>
              <a:rPr lang="en-US" altLang="ko-KR" dirty="0">
                <a:solidFill>
                  <a:prstClr val="white"/>
                </a:solidFill>
                <a:cs typeface="+mn-ea"/>
                <a:sym typeface="+mn-lt"/>
              </a:rPr>
              <a:t>3. </a:t>
            </a:r>
            <a:r>
              <a:rPr lang="ko-KR" altLang="en-US" dirty="0" err="1">
                <a:solidFill>
                  <a:prstClr val="white"/>
                </a:solidFill>
                <a:cs typeface="+mn-ea"/>
                <a:sym typeface="+mn-lt"/>
              </a:rPr>
              <a:t>파이썬</a:t>
            </a:r>
            <a:r>
              <a:rPr lang="ko-KR" altLang="en-US" dirty="0">
                <a:solidFill>
                  <a:prstClr val="white"/>
                </a:solidFill>
                <a:cs typeface="+mn-ea"/>
                <a:sym typeface="+mn-lt"/>
              </a:rPr>
              <a:t> 설치 </a:t>
            </a:r>
            <a:r>
              <a:rPr lang="en-US" altLang="ko-KR" dirty="0">
                <a:solidFill>
                  <a:prstClr val="white"/>
                </a:solidFill>
                <a:cs typeface="+mn-ea"/>
                <a:sym typeface="+mn-lt"/>
              </a:rPr>
              <a:t/>
            </a:r>
            <a:br>
              <a:rPr lang="en-US" altLang="ko-KR" dirty="0">
                <a:solidFill>
                  <a:prstClr val="white"/>
                </a:solidFill>
                <a:cs typeface="+mn-ea"/>
                <a:sym typeface="+mn-lt"/>
              </a:rPr>
            </a:br>
            <a:r>
              <a:rPr lang="en-US" altLang="ko-KR" dirty="0">
                <a:solidFill>
                  <a:prstClr val="white"/>
                </a:solidFill>
                <a:cs typeface="+mn-ea"/>
                <a:sym typeface="+mn-lt"/>
              </a:rPr>
              <a:t>4. </a:t>
            </a:r>
            <a:r>
              <a:rPr lang="ko-KR" altLang="en-US" dirty="0">
                <a:solidFill>
                  <a:prstClr val="white"/>
                </a:solidFill>
                <a:cs typeface="+mn-ea"/>
                <a:sym typeface="+mn-lt"/>
              </a:rPr>
              <a:t>사용 패키지 설치   </a:t>
            </a:r>
            <a:r>
              <a:rPr lang="en-US" altLang="ko-KR" dirty="0">
                <a:solidFill>
                  <a:prstClr val="white"/>
                </a:solidFill>
                <a:cs typeface="+mn-ea"/>
                <a:sym typeface="+mn-lt"/>
              </a:rPr>
              <a:t>/</a:t>
            </a:r>
            <a:r>
              <a:rPr lang="ko-KR" altLang="en-US" dirty="0">
                <a:solidFill>
                  <a:prstClr val="white"/>
                </a:solidFill>
                <a:cs typeface="+mn-ea"/>
                <a:sym typeface="+mn-lt"/>
              </a:rPr>
              <a:t>   </a:t>
            </a:r>
            <a:r>
              <a:rPr lang="en-US" altLang="ko-KR" dirty="0">
                <a:solidFill>
                  <a:prstClr val="white"/>
                </a:solidFill>
                <a:cs typeface="+mn-ea"/>
                <a:sym typeface="+mn-lt"/>
              </a:rPr>
              <a:t>5. </a:t>
            </a:r>
            <a:r>
              <a:rPr lang="en-US" altLang="ko-KR" dirty="0" err="1">
                <a:solidFill>
                  <a:prstClr val="white"/>
                </a:solidFill>
                <a:cs typeface="+mn-ea"/>
                <a:sym typeface="+mn-lt"/>
              </a:rPr>
              <a:t>Jupyter</a:t>
            </a:r>
            <a:r>
              <a:rPr lang="en-US" altLang="ko-KR" dirty="0">
                <a:solidFill>
                  <a:prstClr val="white"/>
                </a:solidFill>
                <a:cs typeface="+mn-ea"/>
                <a:sym typeface="+mn-lt"/>
              </a:rPr>
              <a:t> Notebook </a:t>
            </a:r>
            <a:r>
              <a:rPr lang="ko-KR" altLang="en-US" dirty="0">
                <a:solidFill>
                  <a:prstClr val="white"/>
                </a:solidFill>
                <a:cs typeface="+mn-ea"/>
                <a:sym typeface="+mn-lt"/>
              </a:rPr>
              <a:t>설치 </a:t>
            </a:r>
            <a:r>
              <a:rPr lang="en-US" altLang="zh-CN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92732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42556DA-DB4F-44AD-8FCB-18D2C1E5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Matplotlib – visualization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56233DB3-0749-46B2-B27A-01371C6C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FABB-F9FF-4B6E-8B8D-6CC0D24B3DD6}" type="slidenum">
              <a:rPr lang="ko-KR" altLang="en-US" smtClean="0"/>
              <a:pPr/>
              <a:t>30</a:t>
            </a:fld>
            <a:r>
              <a:rPr lang="ko-KR" altLang="en-US"/>
              <a:t> </a:t>
            </a:r>
            <a:r>
              <a:rPr lang="en-US" altLang="ko-KR"/>
              <a:t>/ 43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C56A4C0-E7B1-4B99-AB6C-942076442359}"/>
              </a:ext>
            </a:extLst>
          </p:cNvPr>
          <p:cNvSpPr txBox="1"/>
          <p:nvPr/>
        </p:nvSpPr>
        <p:spPr>
          <a:xfrm>
            <a:off x="533400" y="1415845"/>
            <a:ext cx="7666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간단한 라인 그래프 그리기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="" xmlns:a16="http://schemas.microsoft.com/office/drawing/2014/main" id="{C59AF39B-2055-4983-809B-84B324B7608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987960"/>
            <a:ext cx="4800600" cy="4533900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="" xmlns:a16="http://schemas.microsoft.com/office/drawing/2014/main" id="{7BCBDE6D-0116-423B-9F02-1AD750E6099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85515" y="1987960"/>
            <a:ext cx="48291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254418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42556DA-DB4F-44AD-8FCB-18D2C1E5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Matplotlib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56233DB3-0749-46B2-B27A-01371C6C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FABB-F9FF-4B6E-8B8D-6CC0D24B3DD6}" type="slidenum">
              <a:rPr lang="ko-KR" altLang="en-US" smtClean="0"/>
              <a:pPr/>
              <a:t>31</a:t>
            </a:fld>
            <a:r>
              <a:rPr lang="ko-KR" altLang="en-US"/>
              <a:t> </a:t>
            </a:r>
            <a:r>
              <a:rPr lang="en-US" altLang="ko-KR"/>
              <a:t>/ 43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AF165AA-477A-4967-8021-F3FF19BE09AE}"/>
              </a:ext>
            </a:extLst>
          </p:cNvPr>
          <p:cNvSpPr txBox="1"/>
          <p:nvPr/>
        </p:nvSpPr>
        <p:spPr>
          <a:xfrm>
            <a:off x="533400" y="1415845"/>
            <a:ext cx="7666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라인 그래프 꾸미기</a:t>
            </a:r>
            <a:r>
              <a:rPr lang="en-US" altLang="ko-KR" sz="2400" b="1" dirty="0"/>
              <a:t>(1)</a:t>
            </a:r>
            <a:endParaRPr lang="ko-KR" alt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586EBFB-495D-470B-91FD-65263E45EE9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2062931"/>
            <a:ext cx="5848350" cy="430530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21D08FBE-BC58-453B-9BCE-9693D55D2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32472852"/>
              </p:ext>
            </p:extLst>
          </p:nvPr>
        </p:nvGraphicFramePr>
        <p:xfrm>
          <a:off x="7086600" y="1725002"/>
          <a:ext cx="1746123" cy="2636520"/>
        </p:xfrm>
        <a:graphic>
          <a:graphicData uri="http://schemas.openxmlformats.org/drawingml/2006/table">
            <a:tbl>
              <a:tblPr/>
              <a:tblGrid>
                <a:gridCol w="616077">
                  <a:extLst>
                    <a:ext uri="{9D8B030D-6E8A-4147-A177-3AD203B41FA5}">
                      <a16:colId xmlns="" xmlns:a16="http://schemas.microsoft.com/office/drawing/2014/main" val="3543687280"/>
                    </a:ext>
                  </a:extLst>
                </a:gridCol>
                <a:gridCol w="1130046">
                  <a:extLst>
                    <a:ext uri="{9D8B030D-6E8A-4147-A177-3AD203B41FA5}">
                      <a16:colId xmlns="" xmlns:a16="http://schemas.microsoft.com/office/drawing/2014/main" val="1010058302"/>
                    </a:ext>
                  </a:extLst>
                </a:gridCol>
              </a:tblGrid>
              <a:tr h="1882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b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blue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00210077"/>
                  </a:ext>
                </a:extLst>
              </a:tr>
              <a:tr h="1882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g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green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30813564"/>
                  </a:ext>
                </a:extLst>
              </a:tr>
              <a:tr h="1882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red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46684277"/>
                  </a:ext>
                </a:extLst>
              </a:tr>
              <a:tr h="1882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cyan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94622305"/>
                  </a:ext>
                </a:extLst>
              </a:tr>
              <a:tr h="1882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magenta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723157"/>
                  </a:ext>
                </a:extLst>
              </a:tr>
              <a:tr h="1882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y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yellow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10967025"/>
                  </a:ext>
                </a:extLst>
              </a:tr>
              <a:tr h="1882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k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black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56854471"/>
                  </a:ext>
                </a:extLst>
              </a:tr>
              <a:tr h="1882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w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white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16990131"/>
                  </a:ext>
                </a:extLst>
              </a:tr>
            </a:tbl>
          </a:graphicData>
        </a:graphic>
      </p:graphicFrame>
      <p:graphicFrame>
        <p:nvGraphicFramePr>
          <p:cNvPr id="7" name="Table 9">
            <a:extLst>
              <a:ext uri="{FF2B5EF4-FFF2-40B4-BE49-F238E27FC236}">
                <a16:creationId xmlns="" xmlns:a16="http://schemas.microsoft.com/office/drawing/2014/main" id="{B3383491-5397-410D-937F-34A25BDF6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70982206"/>
              </p:ext>
            </p:extLst>
          </p:nvPr>
        </p:nvGraphicFramePr>
        <p:xfrm>
          <a:off x="9154164" y="1725002"/>
          <a:ext cx="2542536" cy="4613910"/>
        </p:xfrm>
        <a:graphic>
          <a:graphicData uri="http://schemas.openxmlformats.org/drawingml/2006/table">
            <a:tbl>
              <a:tblPr/>
              <a:tblGrid>
                <a:gridCol w="472313">
                  <a:extLst>
                    <a:ext uri="{9D8B030D-6E8A-4147-A177-3AD203B41FA5}">
                      <a16:colId xmlns="" xmlns:a16="http://schemas.microsoft.com/office/drawing/2014/main" val="2470852342"/>
                    </a:ext>
                  </a:extLst>
                </a:gridCol>
                <a:gridCol w="2070223">
                  <a:extLst>
                    <a:ext uri="{9D8B030D-6E8A-4147-A177-3AD203B41FA5}">
                      <a16:colId xmlns="" xmlns:a16="http://schemas.microsoft.com/office/drawing/2014/main" val="808834175"/>
                    </a:ext>
                  </a:extLst>
                </a:gridCol>
              </a:tblGrid>
              <a:tr h="1882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circle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85146573"/>
                  </a:ext>
                </a:extLst>
              </a:tr>
              <a:tr h="1882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triangle_down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7701170"/>
                  </a:ext>
                </a:extLst>
              </a:tr>
              <a:tr h="1882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^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triangle_up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61197683"/>
                  </a:ext>
                </a:extLst>
              </a:tr>
              <a:tr h="1882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&lt;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triangle_left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18718828"/>
                  </a:ext>
                </a:extLst>
              </a:tr>
              <a:tr h="1882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&gt;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triangle_right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60834146"/>
                  </a:ext>
                </a:extLst>
              </a:tr>
              <a:tr h="1882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square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6439699"/>
                  </a:ext>
                </a:extLst>
              </a:tr>
              <a:tr h="1882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pentagon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14266001"/>
                  </a:ext>
                </a:extLst>
              </a:tr>
              <a:tr h="1882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*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star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52505824"/>
                  </a:ext>
                </a:extLst>
              </a:tr>
              <a:tr h="1882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h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hexagon1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7300144"/>
                  </a:ext>
                </a:extLst>
              </a:tr>
              <a:tr h="1882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H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hexagon2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79095304"/>
                  </a:ext>
                </a:extLst>
              </a:tr>
              <a:tr h="1882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+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plus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3231265"/>
                  </a:ext>
                </a:extLst>
              </a:tr>
              <a:tr h="1882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x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27229251"/>
                  </a:ext>
                </a:extLst>
              </a:tr>
              <a:tr h="1882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diamond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97126484"/>
                  </a:ext>
                </a:extLst>
              </a:tr>
              <a:tr h="1882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thin_diamond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883834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67AD9BB-B767-460A-A784-784707FFDCF2}"/>
              </a:ext>
            </a:extLst>
          </p:cNvPr>
          <p:cNvSpPr txBox="1"/>
          <p:nvPr/>
        </p:nvSpPr>
        <p:spPr>
          <a:xfrm>
            <a:off x="7086600" y="1343387"/>
            <a:ext cx="1496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Color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B5CD9E3-6A36-4565-A4CF-C791BCA91C98}"/>
              </a:ext>
            </a:extLst>
          </p:cNvPr>
          <p:cNvSpPr txBox="1"/>
          <p:nvPr/>
        </p:nvSpPr>
        <p:spPr>
          <a:xfrm>
            <a:off x="9154164" y="1343387"/>
            <a:ext cx="1496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Marker</a:t>
            </a:r>
            <a:endParaRPr lang="ko-KR" altLang="en-US" dirty="0"/>
          </a:p>
        </p:txBody>
      </p:sp>
      <p:graphicFrame>
        <p:nvGraphicFramePr>
          <p:cNvPr id="10" name="Table 12">
            <a:extLst>
              <a:ext uri="{FF2B5EF4-FFF2-40B4-BE49-F238E27FC236}">
                <a16:creationId xmlns="" xmlns:a16="http://schemas.microsoft.com/office/drawing/2014/main" id="{93C65A46-5CBC-4020-8825-6B2164212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85795370"/>
              </p:ext>
            </p:extLst>
          </p:nvPr>
        </p:nvGraphicFramePr>
        <p:xfrm>
          <a:off x="7086600" y="5020652"/>
          <a:ext cx="1663446" cy="1318260"/>
        </p:xfrm>
        <a:graphic>
          <a:graphicData uri="http://schemas.openxmlformats.org/drawingml/2006/table">
            <a:tbl>
              <a:tblPr/>
              <a:tblGrid>
                <a:gridCol w="472313">
                  <a:extLst>
                    <a:ext uri="{9D8B030D-6E8A-4147-A177-3AD203B41FA5}">
                      <a16:colId xmlns="" xmlns:a16="http://schemas.microsoft.com/office/drawing/2014/main" val="617992847"/>
                    </a:ext>
                  </a:extLst>
                </a:gridCol>
                <a:gridCol w="1191133">
                  <a:extLst>
                    <a:ext uri="{9D8B030D-6E8A-4147-A177-3AD203B41FA5}">
                      <a16:colId xmlns="" xmlns:a16="http://schemas.microsoft.com/office/drawing/2014/main" val="1949530588"/>
                    </a:ext>
                  </a:extLst>
                </a:gridCol>
              </a:tblGrid>
              <a:tr h="1882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solid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01089266"/>
                  </a:ext>
                </a:extLst>
              </a:tr>
              <a:tr h="1882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dash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0381458"/>
                  </a:ext>
                </a:extLst>
              </a:tr>
              <a:tr h="1882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-.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dash-dot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88792700"/>
                  </a:ext>
                </a:extLst>
              </a:tr>
              <a:tr h="1882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dotted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0525027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7379EBB-5C12-4EB4-ADC0-C8B6F46F579E}"/>
              </a:ext>
            </a:extLst>
          </p:cNvPr>
          <p:cNvSpPr txBox="1"/>
          <p:nvPr/>
        </p:nvSpPr>
        <p:spPr>
          <a:xfrm>
            <a:off x="7086600" y="4651320"/>
            <a:ext cx="1496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Line </a:t>
            </a:r>
            <a:r>
              <a:rPr lang="en-US" altLang="ko-KR" dirty="0" err="1"/>
              <a:t>sytle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347611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42556DA-DB4F-44AD-8FCB-18D2C1E5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Matplotlib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56233DB3-0749-46B2-B27A-01371C6C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FABB-F9FF-4B6E-8B8D-6CC0D24B3DD6}" type="slidenum">
              <a:rPr lang="ko-KR" altLang="en-US" smtClean="0"/>
              <a:pPr/>
              <a:t>32</a:t>
            </a:fld>
            <a:r>
              <a:rPr lang="ko-KR" altLang="en-US"/>
              <a:t> </a:t>
            </a:r>
            <a:r>
              <a:rPr lang="en-US" altLang="ko-KR"/>
              <a:t>/ 43</a:t>
            </a:r>
            <a:endParaRPr lang="ko-KR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0FC07112-7147-4C7C-BC4F-041B8BFD070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399" y="2285999"/>
            <a:ext cx="4955849" cy="2708787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="" xmlns:a16="http://schemas.microsoft.com/office/drawing/2014/main" id="{31CA3AF3-6743-4EA2-BF32-F51F84C5390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0" y="2286000"/>
            <a:ext cx="6172200" cy="3581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0733FD6-7BA9-499E-B7ED-FAFE816D9032}"/>
              </a:ext>
            </a:extLst>
          </p:cNvPr>
          <p:cNvSpPr txBox="1"/>
          <p:nvPr/>
        </p:nvSpPr>
        <p:spPr>
          <a:xfrm>
            <a:off x="533400" y="1415845"/>
            <a:ext cx="7666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라인 그래프 꾸미기</a:t>
            </a:r>
            <a:r>
              <a:rPr lang="en-US" altLang="ko-KR" sz="2400" b="1" dirty="0"/>
              <a:t>(2)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16516152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42556DA-DB4F-44AD-8FCB-18D2C1E5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Matplotlib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56233DB3-0749-46B2-B27A-01371C6C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FABB-F9FF-4B6E-8B8D-6CC0D24B3DD6}" type="slidenum">
              <a:rPr lang="ko-KR" altLang="en-US" smtClean="0"/>
              <a:pPr/>
              <a:t>33</a:t>
            </a:fld>
            <a:r>
              <a:rPr lang="ko-KR" altLang="en-US"/>
              <a:t> </a:t>
            </a:r>
            <a:r>
              <a:rPr lang="en-US" altLang="ko-KR"/>
              <a:t>/ 43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31C0F4D2-562B-4ADC-9EFE-F3EB7CE7A151}"/>
              </a:ext>
            </a:extLst>
          </p:cNvPr>
          <p:cNvGrpSpPr/>
          <p:nvPr/>
        </p:nvGrpSpPr>
        <p:grpSpPr>
          <a:xfrm>
            <a:off x="533400" y="2286000"/>
            <a:ext cx="11168708" cy="4280292"/>
            <a:chOff x="533400" y="2286000"/>
            <a:chExt cx="11168708" cy="4280292"/>
          </a:xfrm>
        </p:grpSpPr>
        <p:pic>
          <p:nvPicPr>
            <p:cNvPr id="5" name="Picture 6">
              <a:extLst>
                <a:ext uri="{FF2B5EF4-FFF2-40B4-BE49-F238E27FC236}">
                  <a16:creationId xmlns="" xmlns:a16="http://schemas.microsoft.com/office/drawing/2014/main" id="{08F4DD8C-20E1-4401-AEFF-DEB23D1FA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2286000"/>
              <a:ext cx="4947592" cy="3092245"/>
            </a:xfrm>
            <a:prstGeom prst="rect">
              <a:avLst/>
            </a:prstGeom>
          </p:spPr>
        </p:pic>
        <p:pic>
          <p:nvPicPr>
            <p:cNvPr id="6" name="Picture 7">
              <a:extLst>
                <a:ext uri="{FF2B5EF4-FFF2-40B4-BE49-F238E27FC236}">
                  <a16:creationId xmlns="" xmlns:a16="http://schemas.microsoft.com/office/drawing/2014/main" id="{C30AD45F-A615-40E4-95C8-2CB90B91C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6400" y="2286000"/>
              <a:ext cx="6215708" cy="3304002"/>
            </a:xfrm>
            <a:prstGeom prst="rect">
              <a:avLst/>
            </a:prstGeom>
          </p:spPr>
        </p:pic>
        <p:sp>
          <p:nvSpPr>
            <p:cNvPr id="7" name="Rectangle 8">
              <a:extLst>
                <a:ext uri="{FF2B5EF4-FFF2-40B4-BE49-F238E27FC236}">
                  <a16:creationId xmlns="" xmlns:a16="http://schemas.microsoft.com/office/drawing/2014/main" id="{1F5CEF0C-99C5-44B5-9F56-04EDB3BD7EF1}"/>
                </a:ext>
              </a:extLst>
            </p:cNvPr>
            <p:cNvSpPr/>
            <p:nvPr/>
          </p:nvSpPr>
          <p:spPr>
            <a:xfrm>
              <a:off x="3832972" y="5623746"/>
              <a:ext cx="515557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dirty="0" err="1"/>
                <a:t>plt.xticks</a:t>
              </a:r>
              <a:r>
                <a:rPr lang="ko-KR" altLang="en-US" sz="2400" dirty="0"/>
                <a:t>([1, 2, 3, 4, 5, 6, 7, 8, 9, 10])</a:t>
              </a:r>
            </a:p>
          </p:txBody>
        </p:sp>
        <p:sp>
          <p:nvSpPr>
            <p:cNvPr id="8" name="Rectangle 9">
              <a:extLst>
                <a:ext uri="{FF2B5EF4-FFF2-40B4-BE49-F238E27FC236}">
                  <a16:creationId xmlns="" xmlns:a16="http://schemas.microsoft.com/office/drawing/2014/main" id="{01C75103-2696-4DE6-854E-463B8EEB0A0B}"/>
                </a:ext>
              </a:extLst>
            </p:cNvPr>
            <p:cNvSpPr/>
            <p:nvPr/>
          </p:nvSpPr>
          <p:spPr>
            <a:xfrm>
              <a:off x="668594" y="4493342"/>
              <a:ext cx="4247535" cy="37362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Connector: Elbow 11">
              <a:extLst>
                <a:ext uri="{FF2B5EF4-FFF2-40B4-BE49-F238E27FC236}">
                  <a16:creationId xmlns="" xmlns:a16="http://schemas.microsoft.com/office/drawing/2014/main" id="{A6644E70-4E4E-4DCA-AD74-F701EDF865D5}"/>
                </a:ext>
              </a:extLst>
            </p:cNvPr>
            <p:cNvCxnSpPr>
              <a:stCxn id="8" idx="2"/>
              <a:endCxn id="7" idx="1"/>
            </p:cNvCxnSpPr>
            <p:nvPr/>
          </p:nvCxnSpPr>
          <p:spPr>
            <a:xfrm rot="16200000" flipH="1">
              <a:off x="2818862" y="4840468"/>
              <a:ext cx="987611" cy="1040610"/>
            </a:xfrm>
            <a:prstGeom prst="bentConnector2">
              <a:avLst/>
            </a:prstGeom>
            <a:ln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12">
              <a:extLst>
                <a:ext uri="{FF2B5EF4-FFF2-40B4-BE49-F238E27FC236}">
                  <a16:creationId xmlns="" xmlns:a16="http://schemas.microsoft.com/office/drawing/2014/main" id="{EA9F4EAB-3505-4933-9017-1B4EBEE77B87}"/>
                </a:ext>
              </a:extLst>
            </p:cNvPr>
            <p:cNvSpPr/>
            <p:nvPr/>
          </p:nvSpPr>
          <p:spPr>
            <a:xfrm>
              <a:off x="3832972" y="6104627"/>
              <a:ext cx="220284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dirty="0" err="1"/>
                <a:t>plt.xlim</a:t>
              </a:r>
              <a:r>
                <a:rPr lang="ko-KR" altLang="en-US" sz="2400" dirty="0"/>
                <a:t>([1, 10])</a:t>
              </a:r>
            </a:p>
          </p:txBody>
        </p:sp>
        <p:cxnSp>
          <p:nvCxnSpPr>
            <p:cNvPr id="11" name="Connector: Elbow 13">
              <a:extLst>
                <a:ext uri="{FF2B5EF4-FFF2-40B4-BE49-F238E27FC236}">
                  <a16:creationId xmlns="" xmlns:a16="http://schemas.microsoft.com/office/drawing/2014/main" id="{13B0A91B-022D-450C-841C-D8219A3D05BE}"/>
                </a:ext>
              </a:extLst>
            </p:cNvPr>
            <p:cNvCxnSpPr>
              <a:cxnSpLocks/>
              <a:stCxn id="8" idx="2"/>
              <a:endCxn id="10" idx="1"/>
            </p:cNvCxnSpPr>
            <p:nvPr/>
          </p:nvCxnSpPr>
          <p:spPr>
            <a:xfrm rot="16200000" flipH="1">
              <a:off x="2578421" y="5080909"/>
              <a:ext cx="1468492" cy="1040610"/>
            </a:xfrm>
            <a:prstGeom prst="bentConnector2">
              <a:avLst/>
            </a:prstGeom>
            <a:ln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EB8B44B-6575-4D3F-A2F1-D3FCDDD12309}"/>
              </a:ext>
            </a:extLst>
          </p:cNvPr>
          <p:cNvSpPr txBox="1"/>
          <p:nvPr/>
        </p:nvSpPr>
        <p:spPr>
          <a:xfrm>
            <a:off x="533400" y="1415845"/>
            <a:ext cx="7666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X</a:t>
            </a:r>
            <a:r>
              <a:rPr lang="ko-KR" altLang="en-US" sz="2400" b="1" dirty="0"/>
              <a:t>축 눈금 설정하기</a:t>
            </a:r>
          </a:p>
        </p:txBody>
      </p:sp>
    </p:spTree>
    <p:extLst>
      <p:ext uri="{BB962C8B-B14F-4D97-AF65-F5344CB8AC3E}">
        <p14:creationId xmlns:p14="http://schemas.microsoft.com/office/powerpoint/2010/main" xmlns="" val="42223090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42556DA-DB4F-44AD-8FCB-18D2C1E5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Matplotlib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56233DB3-0749-46B2-B27A-01371C6C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FABB-F9FF-4B6E-8B8D-6CC0D24B3DD6}" type="slidenum">
              <a:rPr lang="ko-KR" altLang="en-US" smtClean="0"/>
              <a:pPr/>
              <a:t>34</a:t>
            </a:fld>
            <a:r>
              <a:rPr lang="ko-KR" altLang="en-US"/>
              <a:t> </a:t>
            </a:r>
            <a:r>
              <a:rPr lang="en-US" altLang="ko-KR"/>
              <a:t>/ 43</a:t>
            </a:r>
            <a:endParaRPr lang="ko-KR" altLang="en-US" dirty="0"/>
          </a:p>
        </p:txBody>
      </p:sp>
      <p:pic>
        <p:nvPicPr>
          <p:cNvPr id="4" name="Picture 8">
            <a:extLst>
              <a:ext uri="{FF2B5EF4-FFF2-40B4-BE49-F238E27FC236}">
                <a16:creationId xmlns="" xmlns:a16="http://schemas.microsoft.com/office/drawing/2014/main" id="{308ADA2D-AB2F-4E3A-A48C-CF2C0A6E9E3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768" y="2286000"/>
            <a:ext cx="5097698" cy="3509180"/>
          </a:xfrm>
          <a:prstGeom prst="rect">
            <a:avLst/>
          </a:prstGeom>
        </p:spPr>
      </p:pic>
      <p:pic>
        <p:nvPicPr>
          <p:cNvPr id="5" name="Picture 9">
            <a:extLst>
              <a:ext uri="{FF2B5EF4-FFF2-40B4-BE49-F238E27FC236}">
                <a16:creationId xmlns="" xmlns:a16="http://schemas.microsoft.com/office/drawing/2014/main" id="{56556835-58C8-40E1-84FF-995565003D4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5999" y="2286000"/>
            <a:ext cx="5487285" cy="35091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BF362FC-035F-44D3-A287-A82C0C394837}"/>
              </a:ext>
            </a:extLst>
          </p:cNvPr>
          <p:cNvSpPr txBox="1"/>
          <p:nvPr/>
        </p:nvSpPr>
        <p:spPr>
          <a:xfrm>
            <a:off x="533400" y="1415845"/>
            <a:ext cx="7666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라인 그래프 꾸미기</a:t>
            </a:r>
            <a:r>
              <a:rPr lang="en-US" altLang="ko-KR" sz="2400" b="1" dirty="0"/>
              <a:t>(3)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4146415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42556DA-DB4F-44AD-8FCB-18D2C1E5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Matplotlib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56233DB3-0749-46B2-B27A-01371C6C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FABB-F9FF-4B6E-8B8D-6CC0D24B3DD6}" type="slidenum">
              <a:rPr lang="ko-KR" altLang="en-US" smtClean="0"/>
              <a:pPr/>
              <a:t>35</a:t>
            </a:fld>
            <a:r>
              <a:rPr lang="ko-KR" altLang="en-US"/>
              <a:t> </a:t>
            </a:r>
            <a:r>
              <a:rPr lang="en-US" altLang="ko-KR"/>
              <a:t>/ 43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697CAE2-88E5-4DBF-A247-DB614200B46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399" y="2285999"/>
            <a:ext cx="6042715" cy="31308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1E40313-4863-45A0-8C5D-2D38736C2C8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80752" y="2286000"/>
            <a:ext cx="5015948" cy="37060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95B1378-1B18-4861-8CE2-96F672D2710F}"/>
              </a:ext>
            </a:extLst>
          </p:cNvPr>
          <p:cNvSpPr txBox="1"/>
          <p:nvPr/>
        </p:nvSpPr>
        <p:spPr>
          <a:xfrm>
            <a:off x="533400" y="1415845"/>
            <a:ext cx="7666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라인 그래프 꾸미기</a:t>
            </a:r>
            <a:r>
              <a:rPr lang="en-US" altLang="ko-KR" sz="2400" b="1" dirty="0"/>
              <a:t>(4)</a:t>
            </a:r>
            <a:endParaRPr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72015A5-9B50-433B-A534-FF82FD0B9253}"/>
              </a:ext>
            </a:extLst>
          </p:cNvPr>
          <p:cNvSpPr txBox="1"/>
          <p:nvPr/>
        </p:nvSpPr>
        <p:spPr>
          <a:xfrm>
            <a:off x="533399" y="5589431"/>
            <a:ext cx="604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범례 위치</a:t>
            </a:r>
          </a:p>
        </p:txBody>
      </p:sp>
    </p:spTree>
    <p:extLst>
      <p:ext uri="{BB962C8B-B14F-4D97-AF65-F5344CB8AC3E}">
        <p14:creationId xmlns:p14="http://schemas.microsoft.com/office/powerpoint/2010/main" xmlns="" val="19585367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42556DA-DB4F-44AD-8FCB-18D2C1E5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Matplotlib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56233DB3-0749-46B2-B27A-01371C6C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FABB-F9FF-4B6E-8B8D-6CC0D24B3DD6}" type="slidenum">
              <a:rPr lang="ko-KR" altLang="en-US" smtClean="0"/>
              <a:pPr/>
              <a:t>36</a:t>
            </a:fld>
            <a:r>
              <a:rPr lang="ko-KR" altLang="en-US"/>
              <a:t> </a:t>
            </a:r>
            <a:r>
              <a:rPr lang="en-US" altLang="ko-KR"/>
              <a:t>/ 43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E55C481-F8C7-44DE-A8D5-23912485BF5D}"/>
              </a:ext>
            </a:extLst>
          </p:cNvPr>
          <p:cNvSpPr txBox="1"/>
          <p:nvPr/>
        </p:nvSpPr>
        <p:spPr>
          <a:xfrm>
            <a:off x="533400" y="1415845"/>
            <a:ext cx="7666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막대 그래프 그리기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AE7C9358-A142-4E7B-80B0-89EC430D11E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7406" y="2421777"/>
            <a:ext cx="5560363" cy="251953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08796C4D-E425-4882-8385-4CF19C66CAB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99878" y="1877510"/>
            <a:ext cx="5258722" cy="385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89292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42556DA-DB4F-44AD-8FCB-18D2C1E5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Matplotlib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56233DB3-0749-46B2-B27A-01371C6C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FABB-F9FF-4B6E-8B8D-6CC0D24B3DD6}" type="slidenum">
              <a:rPr lang="ko-KR" altLang="en-US" smtClean="0"/>
              <a:pPr/>
              <a:t>37</a:t>
            </a:fld>
            <a:r>
              <a:rPr lang="ko-KR" altLang="en-US"/>
              <a:t> </a:t>
            </a:r>
            <a:r>
              <a:rPr lang="en-US" altLang="ko-KR"/>
              <a:t>/ 43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3FF19EF-7333-405B-BE16-AF628007D067}"/>
              </a:ext>
            </a:extLst>
          </p:cNvPr>
          <p:cNvSpPr txBox="1"/>
          <p:nvPr/>
        </p:nvSpPr>
        <p:spPr>
          <a:xfrm>
            <a:off x="533400" y="1415845"/>
            <a:ext cx="7666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그래프에서 한글 처리 </a:t>
            </a:r>
            <a:r>
              <a:rPr lang="en-US" altLang="ko-KR" sz="2400" b="1" dirty="0"/>
              <a:t>– </a:t>
            </a:r>
            <a:r>
              <a:rPr lang="ko-KR" altLang="en-US" sz="2400" b="1" dirty="0"/>
              <a:t>한글 깨짐 방지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33E1751A-C23F-4F8E-AFEF-F03B6F45AFA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2297113"/>
            <a:ext cx="6564481" cy="29317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1BB6F540-E5DA-44AA-BDD5-45E399A5C8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12571" y="2009520"/>
            <a:ext cx="4446029" cy="350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231131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42556DA-DB4F-44AD-8FCB-18D2C1E5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Matplotlib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56233DB3-0749-46B2-B27A-01371C6C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FABB-F9FF-4B6E-8B8D-6CC0D24B3DD6}" type="slidenum">
              <a:rPr lang="ko-KR" altLang="en-US" smtClean="0"/>
              <a:pPr/>
              <a:t>38</a:t>
            </a:fld>
            <a:r>
              <a:rPr lang="ko-KR" altLang="en-US"/>
              <a:t> </a:t>
            </a:r>
            <a:r>
              <a:rPr lang="en-US" altLang="ko-KR"/>
              <a:t>/ 43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AE86320-46B9-414B-87FB-46C06ED56BE8}"/>
              </a:ext>
            </a:extLst>
          </p:cNvPr>
          <p:cNvSpPr txBox="1"/>
          <p:nvPr/>
        </p:nvSpPr>
        <p:spPr>
          <a:xfrm>
            <a:off x="533400" y="1415845"/>
            <a:ext cx="7666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막대 그래프 그리기 </a:t>
            </a:r>
            <a:r>
              <a:rPr lang="en-US" altLang="ko-KR" sz="2400" b="1" dirty="0"/>
              <a:t>– </a:t>
            </a:r>
            <a:r>
              <a:rPr lang="ko-KR" altLang="en-US" sz="2400" b="1" dirty="0"/>
              <a:t>평균 비교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834885C-B3B5-48FE-83F2-06B9A50F072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2110869"/>
            <a:ext cx="4807467" cy="5989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B5DCD2DC-1CD1-4730-8EBC-F41745BE25B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76845" y="2110869"/>
            <a:ext cx="5389138" cy="420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881297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42556DA-DB4F-44AD-8FCB-18D2C1E5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en-US" altLang="ko-KR" dirty="0" err="1"/>
              <a:t>scipy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56233DB3-0749-46B2-B27A-01371C6C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FABB-F9FF-4B6E-8B8D-6CC0D24B3DD6}" type="slidenum">
              <a:rPr lang="ko-KR" altLang="en-US" smtClean="0"/>
              <a:pPr/>
              <a:t>39</a:t>
            </a:fld>
            <a:r>
              <a:rPr lang="ko-KR" altLang="en-US"/>
              <a:t> </a:t>
            </a:r>
            <a:r>
              <a:rPr lang="en-US" altLang="ko-KR"/>
              <a:t>/ 43</a:t>
            </a:r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03BFF634-8622-4E05-8C19-08A1980D45B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875021"/>
            <a:ext cx="6297561" cy="56285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DD17164-A295-4CD9-816B-CE645155860D}"/>
              </a:ext>
            </a:extLst>
          </p:cNvPr>
          <p:cNvSpPr txBox="1"/>
          <p:nvPr/>
        </p:nvSpPr>
        <p:spPr>
          <a:xfrm>
            <a:off x="533400" y="1415845"/>
            <a:ext cx="7666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주피터 노트북에서 </a:t>
            </a:r>
            <a:r>
              <a:rPr lang="en-US" altLang="ko-KR" sz="2400" b="1" dirty="0" err="1"/>
              <a:t>scipy</a:t>
            </a:r>
            <a:r>
              <a:rPr lang="ko-KR" altLang="en-US" sz="2400" b="1" dirty="0"/>
              <a:t>의 설치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="" xmlns:a16="http://schemas.microsoft.com/office/drawing/2014/main" id="{903CAA6E-F0D4-459C-8C14-7A98C381D29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" y="3428999"/>
            <a:ext cx="9588921" cy="299146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0AF9414-2A50-458A-BD86-FF02B4D3BE84}"/>
              </a:ext>
            </a:extLst>
          </p:cNvPr>
          <p:cNvSpPr txBox="1"/>
          <p:nvPr/>
        </p:nvSpPr>
        <p:spPr>
          <a:xfrm>
            <a:off x="533400" y="2868637"/>
            <a:ext cx="7666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scipy</a:t>
            </a:r>
            <a:r>
              <a:rPr lang="ko-KR" altLang="en-US" sz="2400" b="1" dirty="0"/>
              <a:t>를 이용한 상관관계의 분석</a:t>
            </a:r>
          </a:p>
        </p:txBody>
      </p:sp>
      <p:grpSp>
        <p:nvGrpSpPr>
          <p:cNvPr id="8" name="Group 10">
            <a:extLst>
              <a:ext uri="{FF2B5EF4-FFF2-40B4-BE49-F238E27FC236}">
                <a16:creationId xmlns="" xmlns:a16="http://schemas.microsoft.com/office/drawing/2014/main" id="{6F900409-DD7E-4385-B453-0FE965E6963B}"/>
              </a:ext>
            </a:extLst>
          </p:cNvPr>
          <p:cNvGrpSpPr/>
          <p:nvPr/>
        </p:nvGrpSpPr>
        <p:grpSpPr>
          <a:xfrm>
            <a:off x="7572375" y="2498306"/>
            <a:ext cx="4124325" cy="2984636"/>
            <a:chOff x="7572375" y="2498306"/>
            <a:chExt cx="4124325" cy="2984636"/>
          </a:xfrm>
        </p:grpSpPr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BF502D86-7AA6-4718-A392-121087925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72375" y="2498306"/>
              <a:ext cx="4124325" cy="1800225"/>
            </a:xfrm>
            <a:prstGeom prst="rect">
              <a:avLst/>
            </a:prstGeom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" name="Picture 6" descr="Image result for íì´í">
              <a:extLst>
                <a:ext uri="{FF2B5EF4-FFF2-40B4-BE49-F238E27FC236}">
                  <a16:creationId xmlns="" xmlns:a16="http://schemas.microsoft.com/office/drawing/2014/main" id="{41BDBBBA-2DCD-4328-BFBD-FD791A1CA2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 xmlns="">
                    <a14:imgLayer r:embed="rId6">
                      <a14:imgEffect>
                        <a14:backgroundRemoval t="4762" b="99134" l="2294" r="98624">
                          <a14:foregroundMark x1="3670" y1="10823" x2="3670" y2="10823"/>
                          <a14:foregroundMark x1="2294" y1="4762" x2="2294" y2="4762"/>
                          <a14:foregroundMark x1="94495" y1="64502" x2="94495" y2="64502"/>
                          <a14:foregroundMark x1="98624" y1="69697" x2="98624" y2="69697"/>
                          <a14:foregroundMark x1="73853" y1="90476" x2="73853" y2="90476"/>
                          <a14:foregroundMark x1="71560" y1="95671" x2="71560" y2="95671"/>
                          <a14:foregroundMark x1="70642" y1="99134" x2="70642" y2="991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14571894">
              <a:off x="8789194" y="4271182"/>
              <a:ext cx="1176676" cy="1246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3407756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2F4927A6-99DE-4DFC-AD91-3B0220FB6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Python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="" xmlns:a16="http://schemas.microsoft.com/office/drawing/2014/main" id="{8BD92173-1EB6-4528-8AC3-109E4BF7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FABB-F9FF-4B6E-8B8D-6CC0D24B3DD6}" type="slidenum">
              <a:rPr lang="ko-KR" altLang="en-US" smtClean="0"/>
              <a:pPr/>
              <a:t>4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657765" y="1322045"/>
            <a:ext cx="8240023" cy="4739025"/>
            <a:chOff x="1789571" y="1239666"/>
            <a:chExt cx="8240023" cy="4739025"/>
          </a:xfrm>
        </p:grpSpPr>
        <p:sp>
          <p:nvSpPr>
            <p:cNvPr id="12" name="직사각형 11"/>
            <p:cNvSpPr/>
            <p:nvPr/>
          </p:nvSpPr>
          <p:spPr>
            <a:xfrm>
              <a:off x="1789572" y="1455690"/>
              <a:ext cx="5163163" cy="2016224"/>
            </a:xfrm>
            <a:prstGeom prst="rect">
              <a:avLst/>
            </a:prstGeom>
            <a:solidFill>
              <a:schemeClr val="bg1"/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smtClean="0">
                  <a:solidFill>
                    <a:schemeClr val="tx1"/>
                  </a:solidFill>
                </a:rPr>
                <a:t>1991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년 네덜란드의 귀도 반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로섬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(Guido van Rossum)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에 의해 개발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</a:rPr>
                <a:t>파이썬이라는</a:t>
              </a:r>
              <a:r>
                <a:rPr lang="ko-KR" altLang="en-US" dirty="0">
                  <a:solidFill>
                    <a:schemeClr val="tx1"/>
                  </a:solidFill>
                </a:rPr>
                <a:t> 이름은 </a:t>
              </a:r>
              <a:r>
                <a:rPr lang="ko-KR" altLang="en-US" dirty="0" err="1">
                  <a:solidFill>
                    <a:schemeClr val="tx1"/>
                  </a:solidFill>
                </a:rPr>
                <a:t>귀도가</a:t>
              </a:r>
              <a:r>
                <a:rPr lang="ko-KR" altLang="en-US" dirty="0">
                  <a:solidFill>
                    <a:schemeClr val="tx1"/>
                  </a:solidFill>
                </a:rPr>
                <a:t> 좋아하는 코미디 쇼인 </a:t>
              </a:r>
              <a:r>
                <a:rPr lang="en-US" altLang="ko-KR" dirty="0">
                  <a:solidFill>
                    <a:schemeClr val="tx1"/>
                  </a:solidFill>
                </a:rPr>
                <a:t>"</a:t>
              </a:r>
              <a:r>
                <a:rPr lang="ko-KR" altLang="en-US" dirty="0" err="1">
                  <a:solidFill>
                    <a:schemeClr val="tx1"/>
                  </a:solidFill>
                </a:rPr>
                <a:t>몬티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>
                  <a:solidFill>
                    <a:schemeClr val="tx1"/>
                  </a:solidFill>
                </a:rPr>
                <a:t>파이썬의</a:t>
              </a:r>
              <a:r>
                <a:rPr lang="ko-KR" altLang="en-US" dirty="0">
                  <a:solidFill>
                    <a:schemeClr val="tx1"/>
                  </a:solidFill>
                </a:rPr>
                <a:t> 날아다니는 서커스</a:t>
              </a:r>
              <a:r>
                <a:rPr lang="en-US" altLang="ko-KR" dirty="0">
                  <a:solidFill>
                    <a:schemeClr val="tx1"/>
                  </a:solidFill>
                </a:rPr>
                <a:t>(Monty Python’s Flying Circus)"</a:t>
              </a:r>
              <a:r>
                <a:rPr lang="ko-KR" altLang="en-US" dirty="0">
                  <a:solidFill>
                    <a:schemeClr val="tx1"/>
                  </a:solidFill>
                </a:rPr>
                <a:t>에서 유래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05967" y="1239666"/>
              <a:ext cx="2664296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b="1" dirty="0" err="1" smtClean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파이썬의</a:t>
              </a:r>
              <a:r>
                <a:rPr lang="ko-KR" altLang="en-US" b="1" dirty="0" smtClean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역사</a:t>
              </a:r>
              <a:endParaRPr lang="ko-KR" alt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 cstate="print"/>
            <a:srcRect r="34075"/>
            <a:stretch/>
          </p:blipFill>
          <p:spPr>
            <a:xfrm>
              <a:off x="7094491" y="1455690"/>
              <a:ext cx="2935103" cy="2088232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1789571" y="4232777"/>
              <a:ext cx="6453701" cy="1644812"/>
            </a:xfrm>
            <a:prstGeom prst="rect">
              <a:avLst/>
            </a:prstGeom>
            <a:solidFill>
              <a:schemeClr val="bg1"/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고대 신화에 나오는 </a:t>
              </a:r>
              <a:r>
                <a:rPr lang="ko-KR" altLang="en-US" dirty="0" err="1">
                  <a:solidFill>
                    <a:schemeClr val="tx1"/>
                  </a:solidFill>
                </a:rPr>
                <a:t>파르나소스</a:t>
              </a:r>
              <a:r>
                <a:rPr lang="ko-KR" altLang="en-US" dirty="0">
                  <a:solidFill>
                    <a:schemeClr val="tx1"/>
                  </a:solidFill>
                </a:rPr>
                <a:t> 산의 동굴에 살던 큰 뱀을 뜻하며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아폴로 신이 </a:t>
              </a:r>
              <a:r>
                <a:rPr lang="ko-KR" altLang="en-US" dirty="0" err="1">
                  <a:solidFill>
                    <a:schemeClr val="tx1"/>
                  </a:solidFill>
                </a:rPr>
                <a:t>델파이에서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>
                  <a:solidFill>
                    <a:schemeClr val="tx1"/>
                  </a:solidFill>
                </a:rPr>
                <a:t>파이썬을</a:t>
              </a:r>
              <a:r>
                <a:rPr lang="ko-KR" altLang="en-US" dirty="0">
                  <a:solidFill>
                    <a:schemeClr val="tx1"/>
                  </a:solidFill>
                </a:rPr>
                <a:t> 퇴치했다는 이야기가 전해지고 있다</a:t>
              </a:r>
              <a:r>
                <a:rPr lang="en-US" altLang="ko-KR" dirty="0">
                  <a:solidFill>
                    <a:schemeClr val="tx1"/>
                  </a:solidFill>
                </a:rPr>
                <a:t>. </a:t>
              </a:r>
              <a:r>
                <a:rPr lang="ko-KR" altLang="en-US" dirty="0">
                  <a:solidFill>
                    <a:schemeClr val="tx1"/>
                  </a:solidFill>
                </a:rPr>
                <a:t>대부분의 파이썬 책 표지와 아이콘이 뱀 모양으로 그려져 있는 이유가 여기에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005967" y="4016753"/>
              <a:ext cx="2664296" cy="3600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b="1" dirty="0" err="1" smtClean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파이썬의</a:t>
              </a:r>
              <a:r>
                <a:rPr lang="ko-KR" altLang="en-US" b="1" dirty="0" smtClean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사전적 의미</a:t>
              </a:r>
              <a:endParaRPr lang="ko-KR" alt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8" name="_x182198384" descr="EMB00000e143cd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0091" y="3937673"/>
              <a:ext cx="1541132" cy="4997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2" cstate="print"/>
            <a:srcRect l="67197" t="10409"/>
            <a:stretch/>
          </p:blipFill>
          <p:spPr>
            <a:xfrm>
              <a:off x="8515251" y="4107819"/>
              <a:ext cx="1460450" cy="18708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5271796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42556DA-DB4F-44AD-8FCB-18D2C1E5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en-US" altLang="ko-KR" dirty="0" err="1"/>
              <a:t>scipy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56233DB3-0749-46B2-B27A-01371C6C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FABB-F9FF-4B6E-8B8D-6CC0D24B3DD6}" type="slidenum">
              <a:rPr lang="ko-KR" altLang="en-US" smtClean="0"/>
              <a:pPr/>
              <a:t>40</a:t>
            </a:fld>
            <a:r>
              <a:rPr lang="ko-KR" altLang="en-US"/>
              <a:t> </a:t>
            </a:r>
            <a:r>
              <a:rPr lang="en-US" altLang="ko-KR"/>
              <a:t>/ 43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A5BF31A-6291-4A77-B1AD-D61E97E174FD}"/>
              </a:ext>
            </a:extLst>
          </p:cNvPr>
          <p:cNvSpPr txBox="1"/>
          <p:nvPr/>
        </p:nvSpPr>
        <p:spPr>
          <a:xfrm>
            <a:off x="533400" y="1415845"/>
            <a:ext cx="7666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선형회귀 분석 결과의 시각화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FE9A568-B471-4327-A650-EC3B90620AC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2744553"/>
            <a:ext cx="5705475" cy="3448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6CB82C3-BEA0-4C7E-B9C1-1D152647D7D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38925" y="2744553"/>
            <a:ext cx="50577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966789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2647BC0-6C91-416E-9396-477B6B22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 03 </a:t>
            </a:r>
            <a:r>
              <a:rPr lang="ko-KR" altLang="en-US" dirty="0"/>
              <a:t>공공데이터의 활용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C16CDA5-E66F-44EA-AFCF-AF2FCFC0D6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white"/>
                </a:solidFill>
                <a:cs typeface="+mn-ea"/>
                <a:sym typeface="+mn-lt"/>
              </a:rPr>
              <a:t>1. </a:t>
            </a:r>
            <a:r>
              <a:rPr lang="ko-KR" altLang="en-US" dirty="0">
                <a:solidFill>
                  <a:prstClr val="white"/>
                </a:solidFill>
                <a:cs typeface="+mn-ea"/>
                <a:sym typeface="+mn-lt"/>
              </a:rPr>
              <a:t>공공데이터 가져오기 </a:t>
            </a:r>
            <a:r>
              <a:rPr lang="en-US" altLang="ko-KR" dirty="0">
                <a:solidFill>
                  <a:prstClr val="white"/>
                </a:solidFill>
                <a:cs typeface="+mn-ea"/>
                <a:sym typeface="+mn-lt"/>
              </a:rPr>
              <a:t>/   2. </a:t>
            </a:r>
            <a:r>
              <a:rPr lang="ko-KR" altLang="en-US" dirty="0">
                <a:solidFill>
                  <a:prstClr val="white"/>
                </a:solidFill>
                <a:cs typeface="+mn-ea"/>
                <a:sym typeface="+mn-lt"/>
              </a:rPr>
              <a:t>공공데이터 활용하기</a:t>
            </a:r>
            <a:endParaRPr lang="en-US" altLang="zh-CN" dirty="0">
              <a:solidFill>
                <a:prstClr val="white"/>
              </a:solidFill>
              <a:cs typeface="+mn-ea"/>
              <a:sym typeface="+mn-lt"/>
            </a:endParaRP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1337C77A-574B-4254-BE36-3DE53564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FABB-F9FF-4B6E-8B8D-6CC0D24B3DD6}" type="slidenum">
              <a:rPr lang="ko-KR" altLang="en-US" smtClean="0"/>
              <a:pPr/>
              <a:t>41</a:t>
            </a:fld>
            <a:r>
              <a:rPr lang="ko-KR" altLang="en-US"/>
              <a:t> </a:t>
            </a:r>
            <a:r>
              <a:rPr lang="en-US" altLang="ko-KR"/>
              <a:t>/ 43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965055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42556DA-DB4F-44AD-8FCB-18D2C1E5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공공 데이터 가져오기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56233DB3-0749-46B2-B27A-01371C6C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FABB-F9FF-4B6E-8B8D-6CC0D24B3DD6}" type="slidenum">
              <a:rPr lang="ko-KR" altLang="en-US" smtClean="0"/>
              <a:pPr/>
              <a:t>42</a:t>
            </a:fld>
            <a:r>
              <a:rPr lang="ko-KR" altLang="en-US"/>
              <a:t> </a:t>
            </a:r>
            <a:r>
              <a:rPr lang="en-US" altLang="ko-KR"/>
              <a:t>/ 43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959B317-F453-4801-B930-CA2A03DC3DA3}"/>
              </a:ext>
            </a:extLst>
          </p:cNvPr>
          <p:cNvSpPr/>
          <p:nvPr/>
        </p:nvSpPr>
        <p:spPr>
          <a:xfrm>
            <a:off x="673845" y="1916668"/>
            <a:ext cx="5515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https://www.data.go.kr/dataset/15011998/fileData.do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FB04BC5-D467-42D3-9C79-C97226BF194A}"/>
              </a:ext>
            </a:extLst>
          </p:cNvPr>
          <p:cNvSpPr txBox="1"/>
          <p:nvPr/>
        </p:nvSpPr>
        <p:spPr>
          <a:xfrm>
            <a:off x="1066800" y="2467897"/>
            <a:ext cx="593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검색어 </a:t>
            </a:r>
            <a:r>
              <a:rPr lang="en-US" altLang="ko-KR" dirty="0"/>
              <a:t>: “</a:t>
            </a:r>
            <a:r>
              <a:rPr lang="ko-KR" altLang="en-US" dirty="0"/>
              <a:t>고속도로 </a:t>
            </a:r>
            <a:r>
              <a:rPr lang="ko-KR" altLang="en-US" dirty="0" err="1"/>
              <a:t>교통지료</a:t>
            </a:r>
            <a:r>
              <a:rPr lang="ko-KR" altLang="en-US" dirty="0"/>
              <a:t> 현황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FBF158D-F3AB-4928-AF7B-F969B2645BB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0860" y="3019126"/>
            <a:ext cx="9496425" cy="22479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8CE9B358-EACB-452E-8A32-6BBE527DC629}"/>
              </a:ext>
            </a:extLst>
          </p:cNvPr>
          <p:cNvSpPr/>
          <p:nvPr/>
        </p:nvSpPr>
        <p:spPr>
          <a:xfrm>
            <a:off x="1986116" y="4709652"/>
            <a:ext cx="1130710" cy="4817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7684BB3D-501C-4D90-81C6-62C108ABB4C5}"/>
              </a:ext>
            </a:extLst>
          </p:cNvPr>
          <p:cNvGrpSpPr/>
          <p:nvPr/>
        </p:nvGrpSpPr>
        <p:grpSpPr>
          <a:xfrm>
            <a:off x="6513236" y="1613049"/>
            <a:ext cx="3714130" cy="976570"/>
            <a:chOff x="6433723" y="1637485"/>
            <a:chExt cx="3714130" cy="976570"/>
          </a:xfrm>
        </p:grpSpPr>
        <p:pic>
          <p:nvPicPr>
            <p:cNvPr id="8" name="그림 7">
              <a:extLst>
                <a:ext uri="{FF2B5EF4-FFF2-40B4-BE49-F238E27FC236}">
                  <a16:creationId xmlns="" xmlns:a16="http://schemas.microsoft.com/office/drawing/2014/main" id="{3C7E9A4B-938F-4C43-8CB0-756440001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33723" y="1637485"/>
              <a:ext cx="2505075" cy="5715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9B63A1D1-21DC-46AC-8D0D-FA13394F19C0}"/>
                </a:ext>
              </a:extLst>
            </p:cNvPr>
            <p:cNvSpPr txBox="1"/>
            <p:nvPr/>
          </p:nvSpPr>
          <p:spPr>
            <a:xfrm>
              <a:off x="7404653" y="2244723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데이터 </a:t>
              </a:r>
              <a:r>
                <a:rPr lang="en-US" altLang="ko-KR" dirty="0"/>
                <a:t>&gt;&gt; </a:t>
              </a:r>
              <a:r>
                <a:rPr lang="ko-KR" altLang="en-US" dirty="0"/>
                <a:t>파일 데이터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0684400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2E95C79-B057-4533-988A-E1CB1B0B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공공 데이터 활용하기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83FD5B29-8C4A-4CD1-B3FD-4BA128792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FABB-F9FF-4B6E-8B8D-6CC0D24B3DD6}" type="slidenum">
              <a:rPr lang="ko-KR" altLang="en-US" smtClean="0"/>
              <a:pPr/>
              <a:t>43</a:t>
            </a:fld>
            <a:r>
              <a:rPr lang="ko-KR" altLang="en-US"/>
              <a:t> </a:t>
            </a:r>
            <a:r>
              <a:rPr lang="en-US" altLang="ko-KR"/>
              <a:t>/ 43</a:t>
            </a:r>
            <a:endParaRPr lang="ko-KR" altLang="en-US" dirty="0"/>
          </a:p>
        </p:txBody>
      </p:sp>
      <p:pic>
        <p:nvPicPr>
          <p:cNvPr id="4" name="Picture 1">
            <a:extLst>
              <a:ext uri="{FF2B5EF4-FFF2-40B4-BE49-F238E27FC236}">
                <a16:creationId xmlns="" xmlns:a16="http://schemas.microsoft.com/office/drawing/2014/main" id="{518CC785-2A5D-493C-AE1D-680E3D3F92E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1999" y="2286000"/>
            <a:ext cx="8460187" cy="2156791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087C57-2FD5-4381-875A-F38D2668BFF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01175" y="1481759"/>
            <a:ext cx="2295525" cy="506730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6F004F66-EA92-4202-A521-E7336320CFEC}"/>
              </a:ext>
            </a:extLst>
          </p:cNvPr>
          <p:cNvSpPr/>
          <p:nvPr/>
        </p:nvSpPr>
        <p:spPr>
          <a:xfrm>
            <a:off x="6659592" y="3631721"/>
            <a:ext cx="2208363" cy="36230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CF44418-98E7-4B9C-AF67-3C9926675FB1}"/>
              </a:ext>
            </a:extLst>
          </p:cNvPr>
          <p:cNvSpPr txBox="1"/>
          <p:nvPr/>
        </p:nvSpPr>
        <p:spPr>
          <a:xfrm>
            <a:off x="533400" y="1415845"/>
            <a:ext cx="7666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데이터 파일 읽기</a:t>
            </a:r>
          </a:p>
        </p:txBody>
      </p:sp>
    </p:spTree>
    <p:extLst>
      <p:ext uri="{BB962C8B-B14F-4D97-AF65-F5344CB8AC3E}">
        <p14:creationId xmlns:p14="http://schemas.microsoft.com/office/powerpoint/2010/main" xmlns="" val="26192041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2E95C79-B057-4533-988A-E1CB1B0B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공공 데이터 활용하기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83FD5B29-8C4A-4CD1-B3FD-4BA128792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FABB-F9FF-4B6E-8B8D-6CC0D24B3DD6}" type="slidenum">
              <a:rPr lang="ko-KR" altLang="en-US" smtClean="0"/>
              <a:pPr/>
              <a:t>44</a:t>
            </a:fld>
            <a:r>
              <a:rPr lang="ko-KR" altLang="en-US"/>
              <a:t> </a:t>
            </a:r>
            <a:r>
              <a:rPr lang="en-US" altLang="ko-KR"/>
              <a:t>/ 43</a:t>
            </a:r>
            <a:endParaRPr lang="ko-KR" altLang="en-US" dirty="0"/>
          </a:p>
        </p:txBody>
      </p:sp>
      <p:pic>
        <p:nvPicPr>
          <p:cNvPr id="7" name="Picture 1">
            <a:extLst>
              <a:ext uri="{FF2B5EF4-FFF2-40B4-BE49-F238E27FC236}">
                <a16:creationId xmlns="" xmlns:a16="http://schemas.microsoft.com/office/drawing/2014/main" id="{8A7F6B2A-F377-44B0-8580-F9DEE00ED61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399" y="2285999"/>
            <a:ext cx="5576677" cy="1804219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="" xmlns:a16="http://schemas.microsoft.com/office/drawing/2014/main" id="{B46CADBF-E948-4D77-A3BC-BC543575B70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03361" y="2286000"/>
            <a:ext cx="5693339" cy="38917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501F6F8-7E8D-4138-90AB-2B14847DF807}"/>
              </a:ext>
            </a:extLst>
          </p:cNvPr>
          <p:cNvSpPr txBox="1"/>
          <p:nvPr/>
        </p:nvSpPr>
        <p:spPr>
          <a:xfrm>
            <a:off x="533400" y="1415845"/>
            <a:ext cx="7666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데이터의 일부를 이용하여 시각화하기</a:t>
            </a:r>
          </a:p>
        </p:txBody>
      </p:sp>
    </p:spTree>
    <p:extLst>
      <p:ext uri="{BB962C8B-B14F-4D97-AF65-F5344CB8AC3E}">
        <p14:creationId xmlns:p14="http://schemas.microsoft.com/office/powerpoint/2010/main" xmlns="" val="40479351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713CA355-18DD-4F46-B0C6-C2FDFAFD2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1440" y="2260121"/>
            <a:ext cx="8028317" cy="1534514"/>
          </a:xfrm>
        </p:spPr>
        <p:txBody>
          <a:bodyPr/>
          <a:lstStyle/>
          <a:p>
            <a:pPr algn="l"/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61D69949-60BF-43AE-875F-EA64256A7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FABB-F9FF-4B6E-8B8D-6CC0D24B3DD6}" type="slidenum">
              <a:rPr lang="ko-KR" altLang="en-US" smtClean="0"/>
              <a:pPr/>
              <a:t>45</a:t>
            </a:fld>
            <a:r>
              <a:rPr lang="ko-KR" altLang="en-US"/>
              <a:t> </a:t>
            </a:r>
            <a:r>
              <a:rPr lang="en-US" altLang="ko-KR"/>
              <a:t>/ 43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8165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2F4927A6-99DE-4DFC-AD91-3B0220FB6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Python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6" name="Picture 2">
            <a:hlinkClick r:id="rId2"/>
            <a:extLst>
              <a:ext uri="{FF2B5EF4-FFF2-40B4-BE49-F238E27FC236}">
                <a16:creationId xmlns="" xmlns:a16="http://schemas.microsoft.com/office/drawing/2014/main" id="{282915D9-58F8-4290-87FC-F1F5ECC1DFB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b="24554"/>
          <a:stretch/>
        </p:blipFill>
        <p:spPr>
          <a:xfrm>
            <a:off x="649390" y="1380664"/>
            <a:ext cx="7648575" cy="5138123"/>
          </a:xfrm>
          <a:prstGeom prst="rect">
            <a:avLst/>
          </a:prstGeom>
        </p:spPr>
      </p:pic>
      <p:grpSp>
        <p:nvGrpSpPr>
          <p:cNvPr id="7" name="그룹 2">
            <a:extLst>
              <a:ext uri="{FF2B5EF4-FFF2-40B4-BE49-F238E27FC236}">
                <a16:creationId xmlns="" xmlns:a16="http://schemas.microsoft.com/office/drawing/2014/main" id="{BFDEB6DC-80FB-4825-95FE-54510D1FEF1E}"/>
              </a:ext>
            </a:extLst>
          </p:cNvPr>
          <p:cNvGrpSpPr/>
          <p:nvPr/>
        </p:nvGrpSpPr>
        <p:grpSpPr>
          <a:xfrm>
            <a:off x="6728516" y="2156387"/>
            <a:ext cx="4930084" cy="1272613"/>
            <a:chOff x="107504" y="272232"/>
            <a:chExt cx="4930084" cy="1272613"/>
          </a:xfrm>
        </p:grpSpPr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C90F6C88-4A23-498D-8340-030E4560C025}"/>
                </a:ext>
              </a:extLst>
            </p:cNvPr>
            <p:cNvSpPr txBox="1"/>
            <p:nvPr/>
          </p:nvSpPr>
          <p:spPr>
            <a:xfrm>
              <a:off x="107504" y="272232"/>
              <a:ext cx="33131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IEEE Spectrum</a:t>
              </a:r>
              <a:endParaRPr lang="ko-KR" altLang="en-US" sz="2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9" name="직사각형 6">
              <a:extLst>
                <a:ext uri="{FF2B5EF4-FFF2-40B4-BE49-F238E27FC236}">
                  <a16:creationId xmlns="" xmlns:a16="http://schemas.microsoft.com/office/drawing/2014/main" id="{CAB14965-E219-4B20-A927-DD3FBC7881DC}"/>
                </a:ext>
              </a:extLst>
            </p:cNvPr>
            <p:cNvSpPr/>
            <p:nvPr/>
          </p:nvSpPr>
          <p:spPr>
            <a:xfrm>
              <a:off x="125666" y="775404"/>
              <a:ext cx="491192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200" b="1" dirty="0">
                  <a:solidFill>
                    <a:srgbClr val="002060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The 2018 </a:t>
              </a:r>
              <a:br>
                <a:rPr lang="en-US" altLang="ko-KR" sz="2200" b="1" dirty="0">
                  <a:solidFill>
                    <a:srgbClr val="002060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</a:br>
              <a:r>
                <a:rPr lang="en-US" altLang="ko-KR" sz="2200" b="1" dirty="0">
                  <a:solidFill>
                    <a:srgbClr val="002060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Top Programming Languages</a:t>
              </a:r>
              <a:endParaRPr lang="en-US" altLang="ko-KR" sz="2200" b="1" i="0" dirty="0">
                <a:solidFill>
                  <a:srgbClr val="002060"/>
                </a:solidFill>
                <a:effectLst/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sp>
        <p:nvSpPr>
          <p:cNvPr id="10" name="슬라이드 번호 개체 틀 9">
            <a:extLst>
              <a:ext uri="{FF2B5EF4-FFF2-40B4-BE49-F238E27FC236}">
                <a16:creationId xmlns="" xmlns:a16="http://schemas.microsoft.com/office/drawing/2014/main" id="{8BD92173-1EB6-4528-8AC3-109E4BF7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FABB-F9FF-4B6E-8B8D-6CC0D24B3DD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41011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3375D81-441B-46C3-8DBC-AD19818C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Python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93219FA7-8F17-4C5E-A888-A5D06350D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FABB-F9FF-4B6E-8B8D-6CC0D24B3DD6}" type="slidenum">
              <a:rPr lang="ko-KR" altLang="en-US" smtClean="0"/>
              <a:pPr/>
              <a:t>6</a:t>
            </a:fld>
            <a:r>
              <a:rPr lang="ko-KR" altLang="en-US"/>
              <a:t> </a:t>
            </a:r>
            <a:r>
              <a:rPr lang="en-US" altLang="ko-KR"/>
              <a:t>/ 43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8977BAA-1620-46AD-B33A-4E556C4930CC}"/>
              </a:ext>
            </a:extLst>
          </p:cNvPr>
          <p:cNvSpPr/>
          <p:nvPr/>
        </p:nvSpPr>
        <p:spPr>
          <a:xfrm>
            <a:off x="660350" y="1634824"/>
            <a:ext cx="10909451" cy="3482925"/>
          </a:xfrm>
          <a:prstGeom prst="rect">
            <a:avLst/>
          </a:prstGeom>
          <a:solidFill>
            <a:srgbClr val="FFFFFF">
              <a:alpha val="50196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범용 프로그래밍 언어 </a:t>
            </a:r>
            <a:r>
              <a:rPr lang="en-US" altLang="ko-KR" sz="2000" dirty="0">
                <a:solidFill>
                  <a:schemeClr val="tx1"/>
                </a:solidFill>
              </a:rPr>
              <a:t>– </a:t>
            </a:r>
            <a:r>
              <a:rPr lang="ko-KR" altLang="en-US" sz="2000" dirty="0" err="1">
                <a:solidFill>
                  <a:schemeClr val="tx1"/>
                </a:solidFill>
              </a:rPr>
              <a:t>구글</a:t>
            </a:r>
            <a:r>
              <a:rPr lang="ko-KR" altLang="en-US" sz="2000" dirty="0">
                <a:solidFill>
                  <a:schemeClr val="tx1"/>
                </a:solidFill>
              </a:rPr>
              <a:t> 검색 엔진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파일 동기화 서비스인 </a:t>
            </a:r>
            <a:r>
              <a:rPr lang="ko-KR" altLang="en-US" sz="2000" dirty="0" err="1">
                <a:solidFill>
                  <a:schemeClr val="tx1"/>
                </a:solidFill>
              </a:rPr>
              <a:t>드롭박스</a:t>
            </a:r>
            <a:r>
              <a:rPr lang="en-US" altLang="ko-KR" sz="2000" dirty="0">
                <a:solidFill>
                  <a:schemeClr val="tx1"/>
                </a:solidFill>
              </a:rPr>
              <a:t>(Dropbox), </a:t>
            </a:r>
            <a:r>
              <a:rPr lang="ko-KR" altLang="en-US" sz="2000" dirty="0">
                <a:solidFill>
                  <a:schemeClr val="tx1"/>
                </a:solidFill>
              </a:rPr>
              <a:t>쉽고 빠르게 웹 개발을 할 수 있도록 도와주는 프레임워크인 장고</a:t>
            </a:r>
            <a:r>
              <a:rPr lang="en-US" altLang="ko-KR" sz="2000" dirty="0">
                <a:solidFill>
                  <a:schemeClr val="tx1"/>
                </a:solidFill>
              </a:rPr>
              <a:t>(Django), NASA</a:t>
            </a:r>
            <a:r>
              <a:rPr lang="ko-KR" altLang="en-US" sz="2000" dirty="0">
                <a:solidFill>
                  <a:schemeClr val="tx1"/>
                </a:solidFill>
              </a:rPr>
              <a:t>의 임무수행에 필수적인 프로젝트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뉴욕 주식 거래소의 거래 처리에도 사용</a:t>
            </a:r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간결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- </a:t>
            </a:r>
            <a:r>
              <a:rPr lang="ko-KR" altLang="en-US" sz="2000" dirty="0">
                <a:solidFill>
                  <a:schemeClr val="tx1"/>
                </a:solidFill>
              </a:rPr>
              <a:t>다른 사람이 작업한 소스 코드도 한눈에 들어와 이해하기 쉽기 때문에 공동 작업과 유지 보수가 아주 쉽고 편하다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  <a:endParaRPr lang="ko-KR" altLang="en-US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인터프리터 언어 </a:t>
            </a:r>
            <a:r>
              <a:rPr lang="en-US" altLang="ko-KR" sz="2000" dirty="0">
                <a:solidFill>
                  <a:schemeClr val="tx1"/>
                </a:solidFill>
              </a:rPr>
              <a:t>– </a:t>
            </a:r>
            <a:r>
              <a:rPr lang="ko-KR" altLang="en-US" sz="2000" dirty="0">
                <a:solidFill>
                  <a:schemeClr val="tx1"/>
                </a:solidFill>
              </a:rPr>
              <a:t>한 줄씩 소스 코드를 해석해서 그때그때 실행해 결과를 바로 확인할 수 있는 언어</a:t>
            </a:r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9726BD05-804A-4A8E-BB71-D7F4D3FC3669}"/>
              </a:ext>
            </a:extLst>
          </p:cNvPr>
          <p:cNvSpPr/>
          <p:nvPr/>
        </p:nvSpPr>
        <p:spPr>
          <a:xfrm>
            <a:off x="866913" y="1327355"/>
            <a:ext cx="2664296" cy="41289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파이썬의</a:t>
            </a:r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특징</a:t>
            </a:r>
          </a:p>
        </p:txBody>
      </p:sp>
      <p:grpSp>
        <p:nvGrpSpPr>
          <p:cNvPr id="6" name="그룹 9">
            <a:extLst>
              <a:ext uri="{FF2B5EF4-FFF2-40B4-BE49-F238E27FC236}">
                <a16:creationId xmlns="" xmlns:a16="http://schemas.microsoft.com/office/drawing/2014/main" id="{0BFECA3B-068D-4D2E-B349-956563665F03}"/>
              </a:ext>
            </a:extLst>
          </p:cNvPr>
          <p:cNvGrpSpPr/>
          <p:nvPr/>
        </p:nvGrpSpPr>
        <p:grpSpPr>
          <a:xfrm>
            <a:off x="3324481" y="4709651"/>
            <a:ext cx="8207169" cy="1971367"/>
            <a:chOff x="1892709" y="2958864"/>
            <a:chExt cx="7248525" cy="2000250"/>
          </a:xfrm>
        </p:grpSpPr>
        <p:pic>
          <p:nvPicPr>
            <p:cNvPr id="7" name="그림 10">
              <a:extLst>
                <a:ext uri="{FF2B5EF4-FFF2-40B4-BE49-F238E27FC236}">
                  <a16:creationId xmlns="" xmlns:a16="http://schemas.microsoft.com/office/drawing/2014/main" id="{F8695CB4-641F-4261-8461-B7B5DBC56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892709" y="2958864"/>
              <a:ext cx="7248525" cy="2000250"/>
            </a:xfrm>
            <a:prstGeom prst="rect">
              <a:avLst/>
            </a:prstGeom>
          </p:spPr>
        </p:pic>
        <p:pic>
          <p:nvPicPr>
            <p:cNvPr id="8" name="그림 11">
              <a:extLst>
                <a:ext uri="{FF2B5EF4-FFF2-40B4-BE49-F238E27FC236}">
                  <a16:creationId xmlns="" xmlns:a16="http://schemas.microsoft.com/office/drawing/2014/main" id="{BF997F2F-A21C-4484-88D7-3961FE3CF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24169" y="3415036"/>
              <a:ext cx="1906889" cy="14359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436718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D105A52-F54B-41E7-B7C0-74BC2E49F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사용 패키지 소개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793F8503-23FD-44CB-AEF3-DD601A336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FABB-F9FF-4B6E-8B8D-6CC0D24B3DD6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r>
              <a:rPr lang="en-US" altLang="ko-KR"/>
              <a:t>/ 43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BB9F33A-B98E-414A-9A91-795FF05E9585}"/>
              </a:ext>
            </a:extLst>
          </p:cNvPr>
          <p:cNvSpPr txBox="1"/>
          <p:nvPr/>
        </p:nvSpPr>
        <p:spPr>
          <a:xfrm>
            <a:off x="533400" y="1474839"/>
            <a:ext cx="11117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기반으로 데이터 분석에 사용하는 주요 패키지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B204F25-9F1F-480B-ABC8-040BDDFE571F}"/>
              </a:ext>
            </a:extLst>
          </p:cNvPr>
          <p:cNvSpPr txBox="1"/>
          <p:nvPr/>
        </p:nvSpPr>
        <p:spPr>
          <a:xfrm>
            <a:off x="776748" y="2290915"/>
            <a:ext cx="10874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1963" indent="-461963">
              <a:buFont typeface="Wingdings" panose="05000000000000000000" pitchFamily="2" charset="2"/>
              <a:buChar char="l"/>
            </a:pPr>
            <a:r>
              <a:rPr lang="en-US" altLang="ko-KR" sz="2800" b="1" dirty="0"/>
              <a:t>Numpy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250C8BF-9CF4-4C50-825C-AC998440B25F}"/>
              </a:ext>
            </a:extLst>
          </p:cNvPr>
          <p:cNvSpPr txBox="1"/>
          <p:nvPr/>
        </p:nvSpPr>
        <p:spPr>
          <a:xfrm>
            <a:off x="1111044" y="2823967"/>
            <a:ext cx="10540181" cy="796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1963" indent="-46196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Numerical Python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줄임말로</a:t>
            </a:r>
            <a:r>
              <a:rPr lang="ko-KR" altLang="en-US" sz="2000" dirty="0"/>
              <a:t> 벡터 및 행렬 연산에 매우 편리한 기능을 제공</a:t>
            </a:r>
            <a:endParaRPr lang="en-US" altLang="ko-KR" sz="2000" dirty="0"/>
          </a:p>
          <a:p>
            <a:pPr marL="461963" indent="-46196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Array(</a:t>
            </a:r>
            <a:r>
              <a:rPr lang="ko-KR" altLang="en-US" sz="2000" dirty="0"/>
              <a:t>행렬</a:t>
            </a:r>
            <a:r>
              <a:rPr lang="en-US" altLang="ko-KR" sz="2000" dirty="0"/>
              <a:t>) </a:t>
            </a:r>
            <a:r>
              <a:rPr lang="ko-KR" altLang="en-US" sz="2000" dirty="0"/>
              <a:t>단위로 데이터를 관리하며 연산을 수행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D22843B-DFD3-4CA4-9654-36889605BA73}"/>
              </a:ext>
            </a:extLst>
          </p:cNvPr>
          <p:cNvSpPr txBox="1"/>
          <p:nvPr/>
        </p:nvSpPr>
        <p:spPr>
          <a:xfrm>
            <a:off x="776748" y="3814915"/>
            <a:ext cx="10874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1963" indent="-461963">
              <a:buFont typeface="Wingdings" panose="05000000000000000000" pitchFamily="2" charset="2"/>
              <a:buChar char="l"/>
            </a:pPr>
            <a:r>
              <a:rPr lang="en-US" altLang="ko-KR" sz="2800" b="1" dirty="0"/>
              <a:t>Pandas</a:t>
            </a:r>
            <a:endParaRPr lang="ko-KR" altLang="en-US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38DDD90-A4E7-46BB-AC62-111E98C132A5}"/>
              </a:ext>
            </a:extLst>
          </p:cNvPr>
          <p:cNvSpPr txBox="1"/>
          <p:nvPr/>
        </p:nvSpPr>
        <p:spPr>
          <a:xfrm>
            <a:off x="1111044" y="4347967"/>
            <a:ext cx="10540181" cy="1166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1963" indent="-46196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Python</a:t>
            </a:r>
            <a:r>
              <a:rPr lang="ko-KR" altLang="en-US" sz="2000" dirty="0"/>
              <a:t>에서 사용하는 데이터분석 라이브러리</a:t>
            </a:r>
            <a:endParaRPr lang="en-US" altLang="ko-KR" sz="2000" dirty="0"/>
          </a:p>
          <a:p>
            <a:pPr marL="461963" indent="-46196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행렬 데이터를 다루며 관계형 데이터베이스 연산</a:t>
            </a:r>
            <a:r>
              <a:rPr lang="en-US" altLang="ko-KR" sz="2000" dirty="0"/>
              <a:t>, </a:t>
            </a:r>
            <a:r>
              <a:rPr lang="ko-KR" altLang="en-US" sz="2000" dirty="0"/>
              <a:t>시계열 등의 데이터 분석 도구를 포함</a:t>
            </a:r>
            <a:endParaRPr lang="en-US" altLang="ko-KR" sz="2000" dirty="0"/>
          </a:p>
          <a:p>
            <a:pPr marL="461963" indent="-46196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Numpy</a:t>
            </a:r>
            <a:r>
              <a:rPr lang="ko-KR" altLang="en-US" sz="2000" dirty="0"/>
              <a:t>를 기반으로 만들어졌기 때문에 </a:t>
            </a:r>
            <a:r>
              <a:rPr lang="en-US" altLang="ko-KR" sz="2000" dirty="0"/>
              <a:t>Pandas </a:t>
            </a:r>
            <a:r>
              <a:rPr lang="ko-KR" altLang="en-US" sz="2000" dirty="0"/>
              <a:t>설치 전에 </a:t>
            </a:r>
            <a:r>
              <a:rPr lang="en-US" altLang="ko-KR" sz="2000" dirty="0"/>
              <a:t>Numpy</a:t>
            </a:r>
            <a:r>
              <a:rPr lang="ko-KR" altLang="en-US" sz="2000" dirty="0"/>
              <a:t>를 먼저 설치</a:t>
            </a:r>
          </a:p>
        </p:txBody>
      </p:sp>
    </p:spTree>
    <p:extLst>
      <p:ext uri="{BB962C8B-B14F-4D97-AF65-F5344CB8AC3E}">
        <p14:creationId xmlns:p14="http://schemas.microsoft.com/office/powerpoint/2010/main" xmlns="" val="215800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D105A52-F54B-41E7-B7C0-74BC2E49F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사용 패키지 소개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793F8503-23FD-44CB-AEF3-DD601A336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FABB-F9FF-4B6E-8B8D-6CC0D24B3DD6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r>
              <a:rPr lang="en-US" altLang="ko-KR"/>
              <a:t>/ 43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92A7C22-F489-4CA5-8FD3-B9AFE2FF83E1}"/>
              </a:ext>
            </a:extLst>
          </p:cNvPr>
          <p:cNvSpPr txBox="1"/>
          <p:nvPr/>
        </p:nvSpPr>
        <p:spPr>
          <a:xfrm>
            <a:off x="533400" y="1474839"/>
            <a:ext cx="11117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기반으로 데이터 분석에 사용하는 주요 패키지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7A2AE4A-D182-4863-854F-D860644D7F3E}"/>
              </a:ext>
            </a:extLst>
          </p:cNvPr>
          <p:cNvSpPr txBox="1"/>
          <p:nvPr/>
        </p:nvSpPr>
        <p:spPr>
          <a:xfrm>
            <a:off x="776748" y="2290915"/>
            <a:ext cx="10874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1963" indent="-461963">
              <a:buFont typeface="Wingdings" panose="05000000000000000000" pitchFamily="2" charset="2"/>
              <a:buChar char="l"/>
            </a:pPr>
            <a:r>
              <a:rPr lang="en-US" altLang="ko-KR" sz="2800" b="1" dirty="0"/>
              <a:t>matplotlib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3BC4175-DEAC-472B-B444-60EFF84EA5CE}"/>
              </a:ext>
            </a:extLst>
          </p:cNvPr>
          <p:cNvSpPr txBox="1"/>
          <p:nvPr/>
        </p:nvSpPr>
        <p:spPr>
          <a:xfrm>
            <a:off x="1111044" y="2823967"/>
            <a:ext cx="10540181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1963" indent="-46196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그래프나 </a:t>
            </a:r>
            <a:r>
              <a:rPr lang="en-US" altLang="ko-KR" sz="2000" dirty="0"/>
              <a:t>2</a:t>
            </a:r>
            <a:r>
              <a:rPr lang="ko-KR" altLang="en-US" sz="2000" dirty="0"/>
              <a:t>차원 데이터 시각화를 위한 </a:t>
            </a:r>
            <a:r>
              <a:rPr lang="ko-KR" altLang="en-US" sz="2000" dirty="0" err="1"/>
              <a:t>파이썬</a:t>
            </a:r>
            <a:r>
              <a:rPr lang="ko-KR" altLang="en-US" sz="2000" dirty="0"/>
              <a:t> 라이브러리</a:t>
            </a:r>
            <a:endParaRPr lang="en-US" altLang="ko-KR" sz="2000" dirty="0"/>
          </a:p>
          <a:p>
            <a:pPr marL="461963" indent="-46196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정형화된 차트나 플롯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선형도표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산점도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막대도표</a:t>
            </a:r>
            <a:r>
              <a:rPr lang="en-US" altLang="ko-KR" sz="2000" dirty="0"/>
              <a:t>, </a:t>
            </a:r>
            <a:r>
              <a:rPr lang="ko-KR" altLang="en-US" sz="2000" dirty="0"/>
              <a:t>히스토그램 등</a:t>
            </a:r>
            <a:r>
              <a:rPr lang="en-US" altLang="ko-KR" sz="2000" dirty="0"/>
              <a:t>) </a:t>
            </a:r>
            <a:r>
              <a:rPr lang="ko-KR" altLang="en-US" sz="2000" dirty="0"/>
              <a:t>외에도 </a:t>
            </a:r>
            <a:r>
              <a:rPr lang="ko-KR" altLang="en-US" sz="2000" dirty="0" err="1"/>
              <a:t>저수준</a:t>
            </a:r>
            <a:r>
              <a:rPr lang="ko-KR" altLang="en-US" sz="2000" dirty="0"/>
              <a:t> </a:t>
            </a:r>
            <a:r>
              <a:rPr lang="en-US" altLang="ko-KR" sz="2000" dirty="0"/>
              <a:t>API</a:t>
            </a:r>
            <a:r>
              <a:rPr lang="ko-KR" altLang="en-US" sz="2000" dirty="0"/>
              <a:t>를 사용한 다양한 시각화 기능 제공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3EF0451-2990-4F7A-BD38-6A649730CCA3}"/>
              </a:ext>
            </a:extLst>
          </p:cNvPr>
          <p:cNvSpPr txBox="1"/>
          <p:nvPr/>
        </p:nvSpPr>
        <p:spPr>
          <a:xfrm>
            <a:off x="776748" y="3991891"/>
            <a:ext cx="10874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1963" indent="-461963">
              <a:buFont typeface="Wingdings" panose="05000000000000000000" pitchFamily="2" charset="2"/>
              <a:buChar char="l"/>
            </a:pPr>
            <a:r>
              <a:rPr lang="en-US" altLang="ko-KR" sz="2800" b="1" dirty="0" err="1"/>
              <a:t>scipy</a:t>
            </a:r>
            <a:endParaRPr lang="ko-KR" altLang="en-US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451EF7D-3199-4367-841A-13280B29259C}"/>
              </a:ext>
            </a:extLst>
          </p:cNvPr>
          <p:cNvSpPr txBox="1"/>
          <p:nvPr/>
        </p:nvSpPr>
        <p:spPr>
          <a:xfrm>
            <a:off x="1111044" y="4524943"/>
            <a:ext cx="10540181" cy="172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1963" indent="-46196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과학</a:t>
            </a:r>
            <a:r>
              <a:rPr lang="en-US" altLang="ko-KR" dirty="0"/>
              <a:t>, </a:t>
            </a:r>
            <a:r>
              <a:rPr lang="ko-KR" altLang="en-US" dirty="0"/>
              <a:t>분석</a:t>
            </a:r>
            <a:r>
              <a:rPr lang="en-US" altLang="ko-KR" dirty="0"/>
              <a:t>, </a:t>
            </a:r>
            <a:r>
              <a:rPr lang="ko-KR" altLang="en-US" dirty="0"/>
              <a:t>그리고 엔지니어링을 위한 과학</a:t>
            </a:r>
            <a:r>
              <a:rPr lang="en-US" altLang="ko-KR" dirty="0"/>
              <a:t>(</a:t>
            </a:r>
            <a:r>
              <a:rPr lang="ko-KR" altLang="en-US" dirty="0"/>
              <a:t>계산</a:t>
            </a:r>
            <a:r>
              <a:rPr lang="en-US" altLang="ko-KR" dirty="0"/>
              <a:t>)</a:t>
            </a:r>
            <a:r>
              <a:rPr lang="ko-KR" altLang="en-US" dirty="0"/>
              <a:t>적 컴퓨팅 영역의 여러 기본적인 작업을 위한 라이브러리</a:t>
            </a:r>
            <a:endParaRPr lang="en-US" altLang="ko-KR" dirty="0"/>
          </a:p>
          <a:p>
            <a:pPr marL="461963" indent="-46196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기본적으로 </a:t>
            </a:r>
            <a:r>
              <a:rPr lang="en-US" altLang="ko-KR" dirty="0" err="1"/>
              <a:t>Numpy</a:t>
            </a:r>
            <a:r>
              <a:rPr lang="en-US" altLang="ko-KR" dirty="0"/>
              <a:t>, Matplotlib, pandas, </a:t>
            </a:r>
            <a:r>
              <a:rPr lang="en-US" altLang="ko-KR" dirty="0" err="1"/>
              <a:t>Sympy</a:t>
            </a:r>
            <a:r>
              <a:rPr lang="ko-KR" altLang="en-US" dirty="0"/>
              <a:t>등 과 함께 동작</a:t>
            </a:r>
            <a:endParaRPr lang="en-US" altLang="ko-KR" dirty="0"/>
          </a:p>
          <a:p>
            <a:pPr marL="461963" indent="-46196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수치적분 루틴과 미분방정식 해석기</a:t>
            </a:r>
            <a:r>
              <a:rPr lang="en-US" altLang="ko-KR" dirty="0"/>
              <a:t>, </a:t>
            </a:r>
            <a:r>
              <a:rPr lang="ko-KR" altLang="en-US" dirty="0"/>
              <a:t>방정식의 근을 구하는 알고리즘</a:t>
            </a:r>
            <a:r>
              <a:rPr lang="en-US" altLang="ko-KR" dirty="0"/>
              <a:t>, </a:t>
            </a:r>
            <a:r>
              <a:rPr lang="ko-KR" altLang="en-US" dirty="0"/>
              <a:t>표준 연속</a:t>
            </a:r>
            <a:r>
              <a:rPr lang="en-US" altLang="ko-KR" dirty="0"/>
              <a:t>/</a:t>
            </a:r>
            <a:r>
              <a:rPr lang="ko-KR" altLang="en-US" dirty="0"/>
              <a:t>이산 확률분포와 다양한 통계관련 도구 등을 제공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448460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54642AE-CEE3-4D39-8C6D-95A212023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파이썬</a:t>
            </a:r>
            <a:r>
              <a:rPr lang="ko-KR" altLang="en-US" dirty="0"/>
              <a:t> 설치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C0947957-0C88-4AB6-874E-47357AF79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5116" y="6397328"/>
            <a:ext cx="2743200" cy="365125"/>
          </a:xfrm>
        </p:spPr>
        <p:txBody>
          <a:bodyPr/>
          <a:lstStyle/>
          <a:p>
            <a:fld id="{4842FABB-F9FF-4B6E-8B8D-6CC0D24B3DD6}" type="slidenum">
              <a:rPr lang="ko-KR" altLang="en-US" smtClean="0"/>
              <a:pPr/>
              <a:t>9</a:t>
            </a:fld>
            <a:r>
              <a:rPr lang="ko-KR" altLang="en-US" dirty="0"/>
              <a:t> </a:t>
            </a:r>
            <a:r>
              <a:rPr lang="en-US" altLang="ko-KR" dirty="0"/>
              <a:t>/ 43</a:t>
            </a:r>
            <a:endParaRPr lang="ko-KR" altLang="en-US" dirty="0"/>
          </a:p>
        </p:txBody>
      </p:sp>
      <p:sp>
        <p:nvSpPr>
          <p:cNvPr id="4" name="내용 개체 틀 1">
            <a:extLst>
              <a:ext uri="{FF2B5EF4-FFF2-40B4-BE49-F238E27FC236}">
                <a16:creationId xmlns="" xmlns:a16="http://schemas.microsoft.com/office/drawing/2014/main" id="{15569959-5402-4B90-AD94-D878777FCB0D}"/>
              </a:ext>
            </a:extLst>
          </p:cNvPr>
          <p:cNvSpPr txBox="1">
            <a:spLocks/>
          </p:cNvSpPr>
          <p:nvPr/>
        </p:nvSpPr>
        <p:spPr>
          <a:xfrm>
            <a:off x="762000" y="1706540"/>
            <a:ext cx="80010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hlinkClick r:id="rId2"/>
              </a:rPr>
              <a:t>http://www.python.org/downloads/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E61AD01-C851-4613-8153-7AAB15B837B9}"/>
              </a:ext>
            </a:extLst>
          </p:cNvPr>
          <p:cNvSpPr txBox="1"/>
          <p:nvPr/>
        </p:nvSpPr>
        <p:spPr>
          <a:xfrm>
            <a:off x="687388" y="1159076"/>
            <a:ext cx="432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환경</a:t>
            </a:r>
          </a:p>
        </p:txBody>
      </p:sp>
      <p:grpSp>
        <p:nvGrpSpPr>
          <p:cNvPr id="6" name="그룹 16">
            <a:extLst>
              <a:ext uri="{FF2B5EF4-FFF2-40B4-BE49-F238E27FC236}">
                <a16:creationId xmlns="" xmlns:a16="http://schemas.microsoft.com/office/drawing/2014/main" id="{618ABAAD-9AE5-4470-877A-D9A9616343EE}"/>
              </a:ext>
            </a:extLst>
          </p:cNvPr>
          <p:cNvGrpSpPr/>
          <p:nvPr/>
        </p:nvGrpSpPr>
        <p:grpSpPr>
          <a:xfrm>
            <a:off x="7891723" y="1088838"/>
            <a:ext cx="2704993" cy="1605620"/>
            <a:chOff x="5796136" y="1340768"/>
            <a:chExt cx="2704993" cy="1605620"/>
          </a:xfrm>
        </p:grpSpPr>
        <p:pic>
          <p:nvPicPr>
            <p:cNvPr id="7" name="Picture 3" descr="C:\Program Files\Microsoft Office\MEDIA\CAGCAT10\j0301252.wmf">
              <a:extLst>
                <a:ext uri="{FF2B5EF4-FFF2-40B4-BE49-F238E27FC236}">
                  <a16:creationId xmlns="" xmlns:a16="http://schemas.microsoft.com/office/drawing/2014/main" id="{4DA28FB7-A591-4AA2-8C90-9334905A5F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334" y="1784696"/>
              <a:ext cx="1357795" cy="1161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모서리가 둥근 사각형 설명선 15">
              <a:extLst>
                <a:ext uri="{FF2B5EF4-FFF2-40B4-BE49-F238E27FC236}">
                  <a16:creationId xmlns="" xmlns:a16="http://schemas.microsoft.com/office/drawing/2014/main" id="{E971FD15-355F-426F-95FF-31E9386E7B61}"/>
                </a:ext>
              </a:extLst>
            </p:cNvPr>
            <p:cNvSpPr/>
            <p:nvPr/>
          </p:nvSpPr>
          <p:spPr>
            <a:xfrm>
              <a:off x="5796136" y="1340768"/>
              <a:ext cx="1944216" cy="720080"/>
            </a:xfrm>
            <a:prstGeom prst="wedgeRoundRectCallout">
              <a:avLst>
                <a:gd name="adj1" fmla="val 56814"/>
                <a:gd name="adj2" fmla="val 62500"/>
                <a:gd name="adj3" fmla="val 16667"/>
              </a:avLst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</a:rPr>
                <a:t>리눅스에는</a:t>
              </a:r>
              <a:r>
                <a:rPr lang="ko-KR" altLang="en-US" sz="1400" dirty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파이썬이</a:t>
              </a:r>
              <a:r>
                <a:rPr lang="ko-KR" altLang="en-US" sz="1400" dirty="0">
                  <a:solidFill>
                    <a:schemeClr val="tx1"/>
                  </a:solidFill>
                </a:rPr>
                <a:t> 기본적으로 설치되어 있어요</a:t>
              </a:r>
              <a:r>
                <a:rPr lang="en-US" altLang="ko-KR" sz="1400" dirty="0">
                  <a:solidFill>
                    <a:schemeClr val="tx1"/>
                  </a:solidFill>
                </a:rPr>
                <a:t>.</a:t>
              </a:r>
              <a:endParaRPr lang="ko-KR" altLang="en-US" sz="1400" dirty="0" err="1">
                <a:solidFill>
                  <a:schemeClr val="tx1"/>
                </a:solidFill>
              </a:endParaRPr>
            </a:p>
          </p:txBody>
        </p:sp>
      </p:grpSp>
      <p:pic>
        <p:nvPicPr>
          <p:cNvPr id="9" name="Picture 7">
            <a:extLst>
              <a:ext uri="{FF2B5EF4-FFF2-40B4-BE49-F238E27FC236}">
                <a16:creationId xmlns="" xmlns:a16="http://schemas.microsoft.com/office/drawing/2014/main" id="{44C70E92-984D-4255-9F34-A084353A20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b="12316"/>
          <a:stretch/>
        </p:blipFill>
        <p:spPr>
          <a:xfrm>
            <a:off x="1104900" y="2267343"/>
            <a:ext cx="5751871" cy="3965160"/>
          </a:xfrm>
          <a:prstGeom prst="rect">
            <a:avLst/>
          </a:prstGeom>
        </p:spPr>
      </p:pic>
      <p:sp>
        <p:nvSpPr>
          <p:cNvPr id="10" name="Rectangle: Rounded Corners 8">
            <a:extLst>
              <a:ext uri="{FF2B5EF4-FFF2-40B4-BE49-F238E27FC236}">
                <a16:creationId xmlns="" xmlns:a16="http://schemas.microsoft.com/office/drawing/2014/main" id="{56947B85-3532-4ACA-B069-8EC094C2A83E}"/>
              </a:ext>
            </a:extLst>
          </p:cNvPr>
          <p:cNvSpPr/>
          <p:nvPr/>
        </p:nvSpPr>
        <p:spPr>
          <a:xfrm>
            <a:off x="1268361" y="5024284"/>
            <a:ext cx="1651820" cy="5056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11">
            <a:extLst>
              <a:ext uri="{FF2B5EF4-FFF2-40B4-BE49-F238E27FC236}">
                <a16:creationId xmlns="" xmlns:a16="http://schemas.microsoft.com/office/drawing/2014/main" id="{BCF569CA-F7E8-451E-A6F9-506AD75964E6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77606" y="2685956"/>
            <a:ext cx="6154072" cy="3826100"/>
          </a:xfrm>
          <a:prstGeom prst="rect">
            <a:avLst/>
          </a:prstGeom>
        </p:spPr>
      </p:pic>
      <p:sp>
        <p:nvSpPr>
          <p:cNvPr id="12" name="모서리가 둥근 직사각형 7">
            <a:extLst>
              <a:ext uri="{FF2B5EF4-FFF2-40B4-BE49-F238E27FC236}">
                <a16:creationId xmlns="" xmlns:a16="http://schemas.microsoft.com/office/drawing/2014/main" id="{7F061DD9-C7BE-4648-9E04-93796D9175F7}"/>
              </a:ext>
            </a:extLst>
          </p:cNvPr>
          <p:cNvSpPr/>
          <p:nvPr/>
        </p:nvSpPr>
        <p:spPr>
          <a:xfrm>
            <a:off x="6856771" y="6259149"/>
            <a:ext cx="1785784" cy="29546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>
              <a:solidFill>
                <a:schemeClr val="tx1"/>
              </a:solidFill>
            </a:endParaRPr>
          </a:p>
        </p:txBody>
      </p:sp>
      <p:sp>
        <p:nvSpPr>
          <p:cNvPr id="13" name="모서리가 둥근 직사각형 11">
            <a:extLst>
              <a:ext uri="{FF2B5EF4-FFF2-40B4-BE49-F238E27FC236}">
                <a16:creationId xmlns="" xmlns:a16="http://schemas.microsoft.com/office/drawing/2014/main" id="{E1AE296E-382F-40EB-8CA6-3B5275557357}"/>
              </a:ext>
            </a:extLst>
          </p:cNvPr>
          <p:cNvSpPr/>
          <p:nvPr/>
        </p:nvSpPr>
        <p:spPr>
          <a:xfrm>
            <a:off x="6856771" y="5156270"/>
            <a:ext cx="3194230" cy="48986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A1EF59D-3BEE-47D1-9480-10C8917FBA83}"/>
              </a:ext>
            </a:extLst>
          </p:cNvPr>
          <p:cNvSpPr txBox="1"/>
          <p:nvPr/>
        </p:nvSpPr>
        <p:spPr>
          <a:xfrm>
            <a:off x="6450007" y="6195953"/>
            <a:ext cx="48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EF63C6E-29AE-4D59-9A24-BEBE01FD7C2B}"/>
              </a:ext>
            </a:extLst>
          </p:cNvPr>
          <p:cNvSpPr txBox="1"/>
          <p:nvPr/>
        </p:nvSpPr>
        <p:spPr>
          <a:xfrm>
            <a:off x="6449403" y="5216537"/>
            <a:ext cx="48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D67D3F-8C46-49C7-9782-69EC8F56815F}"/>
              </a:ext>
            </a:extLst>
          </p:cNvPr>
          <p:cNvSpPr txBox="1"/>
          <p:nvPr/>
        </p:nvSpPr>
        <p:spPr>
          <a:xfrm>
            <a:off x="6856771" y="5801146"/>
            <a:ext cx="3107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반드시 ①을 체크</a:t>
            </a:r>
          </a:p>
        </p:txBody>
      </p:sp>
    </p:spTree>
    <p:extLst>
      <p:ext uri="{BB962C8B-B14F-4D97-AF65-F5344CB8AC3E}">
        <p14:creationId xmlns:p14="http://schemas.microsoft.com/office/powerpoint/2010/main" xmlns="" val="1493481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121058"/>
  <p:tag name="MH_LIBRARY" val="GRAPHIC"/>
  <p:tag name="MH_ORDER" val="Oval 5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121058"/>
  <p:tag name="MH_LIBRARY" val="GRAPHIC"/>
  <p:tag name="MH_ORDER" val="Oval 6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121058"/>
  <p:tag name="MH_LIBRARY" val="GRAPHIC"/>
  <p:tag name="MH_ORDER" val="Oval 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121058"/>
  <p:tag name="MH_LIBRARY" val="GRAPHIC"/>
  <p:tag name="MH_ORDER" val="Oval 4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121058"/>
  <p:tag name="MH_LIBRARY" val="GRAPHIC"/>
  <p:tag name="MH_ORDER" val="椭圆 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121058"/>
  <p:tag name="MH_LIBRARY" val="GRAPHIC"/>
  <p:tag name="MH_ORDER" val="椭圆 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121058"/>
  <p:tag name="MH_LIBRARY" val="GRAPHIC"/>
  <p:tag name="MH_ORDER" val="Freeform 9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121058"/>
  <p:tag name="MH_LIBRARY" val="GRAPHIC"/>
  <p:tag name="MH_ORDER" val="Freeform 9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121058"/>
  <p:tag name="MH_LIBRARY" val="GRAPHIC"/>
  <p:tag name="MH_ORDER" val="Freeform 9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121058"/>
  <p:tag name="MH_LIBRARY" val="GRAPHIC"/>
  <p:tag name="MH_ORDER" val="Freeform 96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1240</Words>
  <Application>Microsoft Office PowerPoint</Application>
  <PresentationFormat>사용자 지정</PresentationFormat>
  <Paragraphs>315</Paragraphs>
  <Slides>45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6" baseType="lpstr">
      <vt:lpstr>Office 테마</vt:lpstr>
      <vt:lpstr>파이썬을 이용한 데이터 분석</vt:lpstr>
      <vt:lpstr>목 차</vt:lpstr>
      <vt:lpstr>Part 01 파이썬 소개</vt:lpstr>
      <vt:lpstr>1. Python이란?</vt:lpstr>
      <vt:lpstr>1. Python이란?</vt:lpstr>
      <vt:lpstr>1. Python이란?</vt:lpstr>
      <vt:lpstr>2. 사용 패키지 소개</vt:lpstr>
      <vt:lpstr>2. 사용 패키지 소개</vt:lpstr>
      <vt:lpstr>3. 파이썬 설치</vt:lpstr>
      <vt:lpstr>3. 파이썬 설치</vt:lpstr>
      <vt:lpstr>4. 사용 패키지 설치</vt:lpstr>
      <vt:lpstr>4. 사용 패키지 설치</vt:lpstr>
      <vt:lpstr>4. 사용 패키지 설치</vt:lpstr>
      <vt:lpstr>5. Jupyter Notebook 설치</vt:lpstr>
      <vt:lpstr>5. Jupyter Notebook 설치</vt:lpstr>
      <vt:lpstr>Part 02 라이브러리의 활용</vt:lpstr>
      <vt:lpstr>1. Jupyter Notebook  사용법</vt:lpstr>
      <vt:lpstr>1. Jupyter Notebook  사용법</vt:lpstr>
      <vt:lpstr>2. NumPy</vt:lpstr>
      <vt:lpstr>2. NumPy</vt:lpstr>
      <vt:lpstr>2. NumPy</vt:lpstr>
      <vt:lpstr>3. pandas</vt:lpstr>
      <vt:lpstr>3. pandas</vt:lpstr>
      <vt:lpstr>3. pandas</vt:lpstr>
      <vt:lpstr>3. pandas</vt:lpstr>
      <vt:lpstr>3. pandas</vt:lpstr>
      <vt:lpstr>3. pandas</vt:lpstr>
      <vt:lpstr>3. pandas</vt:lpstr>
      <vt:lpstr>3. pandas</vt:lpstr>
      <vt:lpstr>4. Matplotlib – visualization </vt:lpstr>
      <vt:lpstr>4. Matplotlib</vt:lpstr>
      <vt:lpstr>4. Matplotlib</vt:lpstr>
      <vt:lpstr>4. Matplotlib</vt:lpstr>
      <vt:lpstr>4. Matplotlib</vt:lpstr>
      <vt:lpstr>4. Matplotlib</vt:lpstr>
      <vt:lpstr>4. Matplotlib</vt:lpstr>
      <vt:lpstr>4. Matplotlib</vt:lpstr>
      <vt:lpstr>4. Matplotlib</vt:lpstr>
      <vt:lpstr>5. scipy</vt:lpstr>
      <vt:lpstr>5. scipy</vt:lpstr>
      <vt:lpstr>Part 03 공공데이터의 활용</vt:lpstr>
      <vt:lpstr>1. 공공 데이터 가져오기</vt:lpstr>
      <vt:lpstr>2. 공공 데이터 활용하기</vt:lpstr>
      <vt:lpstr>2. 공공 데이터 활용하기</vt:lpstr>
      <vt:lpstr>감사합니다.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jcshim</cp:lastModifiedBy>
  <cp:revision>15</cp:revision>
  <dcterms:created xsi:type="dcterms:W3CDTF">2019-06-10T06:11:00Z</dcterms:created>
  <dcterms:modified xsi:type="dcterms:W3CDTF">2019-06-12T23:40:29Z</dcterms:modified>
</cp:coreProperties>
</file>