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C80"/>
    <a:srgbClr val="CCFF99"/>
    <a:srgbClr val="0000FF"/>
    <a:srgbClr val="DCC5ED"/>
    <a:srgbClr val="CCA6F2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6242" autoAdjust="0"/>
  </p:normalViewPr>
  <p:slideViewPr>
    <p:cSldViewPr snapToGrid="0">
      <p:cViewPr>
        <p:scale>
          <a:sx n="129" d="100"/>
          <a:sy n="129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0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9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6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7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0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1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1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1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0250-5A71-4C6D-9FDB-B6FA73B1076C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FC6A9-BBCB-4C0C-AB1E-DB3F0F57BE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7A7EE-FF5E-4E2C-CCB7-D9990C4AA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911">
            <a:extLst>
              <a:ext uri="{FF2B5EF4-FFF2-40B4-BE49-F238E27FC236}">
                <a16:creationId xmlns:a16="http://schemas.microsoft.com/office/drawing/2014/main" id="{B7296C5A-9D5F-4A66-32A3-A8D41B2D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11" y="203020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02" name="Rectangle 2911">
            <a:extLst>
              <a:ext uri="{FF2B5EF4-FFF2-40B4-BE49-F238E27FC236}">
                <a16:creationId xmlns:a16="http://schemas.microsoft.com/office/drawing/2014/main" id="{3F252ED3-A6A8-3E76-CF7C-E9326727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11" y="305524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07" name="Rectangle 2911">
            <a:extLst>
              <a:ext uri="{FF2B5EF4-FFF2-40B4-BE49-F238E27FC236}">
                <a16:creationId xmlns:a16="http://schemas.microsoft.com/office/drawing/2014/main" id="{7D28ECAE-F55D-6A80-F34B-95881F661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11" y="562882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09" name="Rectangle 2911">
            <a:extLst>
              <a:ext uri="{FF2B5EF4-FFF2-40B4-BE49-F238E27FC236}">
                <a16:creationId xmlns:a16="http://schemas.microsoft.com/office/drawing/2014/main" id="{02ACDFE3-E381-96F3-5F7C-5AE9D076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2540646"/>
            <a:ext cx="828000" cy="37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데이터베이스</a:t>
            </a:r>
          </a:p>
        </p:txBody>
      </p:sp>
      <p:sp>
        <p:nvSpPr>
          <p:cNvPr id="210" name="Rectangle 2911">
            <a:extLst>
              <a:ext uri="{FF2B5EF4-FFF2-40B4-BE49-F238E27FC236}">
                <a16:creationId xmlns:a16="http://schemas.microsoft.com/office/drawing/2014/main" id="{D979F459-439B-B25F-C115-E2020730F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7" y="100159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/>
              <a:t>디지털</a:t>
            </a:r>
            <a:endParaRPr lang="en-US" altLang="ko-KR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/>
              <a:t>논리회로</a:t>
            </a:r>
            <a:endParaRPr lang="en-US" altLang="ko-KR" sz="800" b="1" dirty="0"/>
          </a:p>
        </p:txBody>
      </p:sp>
      <p:sp>
        <p:nvSpPr>
          <p:cNvPr id="214" name="Rectangle 2911">
            <a:extLst>
              <a:ext uri="{FF2B5EF4-FFF2-40B4-BE49-F238E27FC236}">
                <a16:creationId xmlns:a16="http://schemas.microsoft.com/office/drawing/2014/main" id="{3270F0ED-FC3B-155E-C78D-91BC0268F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1515898"/>
            <a:ext cx="828000" cy="37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/>
              <a:t>알고리즘</a:t>
            </a:r>
            <a:endParaRPr lang="en-US" altLang="ko-KR" sz="800" b="1" dirty="0"/>
          </a:p>
        </p:txBody>
      </p:sp>
      <p:sp>
        <p:nvSpPr>
          <p:cNvPr id="217" name="Rectangle 2911">
            <a:extLst>
              <a:ext uri="{FF2B5EF4-FFF2-40B4-BE49-F238E27FC236}">
                <a16:creationId xmlns:a16="http://schemas.microsoft.com/office/drawing/2014/main" id="{406DBF2D-D08B-DEFE-A041-28B26D1F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803" y="562882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디지털 설계</a:t>
            </a:r>
          </a:p>
        </p:txBody>
      </p:sp>
      <p:sp>
        <p:nvSpPr>
          <p:cNvPr id="219" name="Rectangle 2911">
            <a:extLst>
              <a:ext uri="{FF2B5EF4-FFF2-40B4-BE49-F238E27FC236}">
                <a16:creationId xmlns:a16="http://schemas.microsoft.com/office/drawing/2014/main" id="{6A763C21-87B9-2B5E-E3D3-B79DE7224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3573111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21" name="Rectangle 2911">
            <a:extLst>
              <a:ext uri="{FF2B5EF4-FFF2-40B4-BE49-F238E27FC236}">
                <a16:creationId xmlns:a16="http://schemas.microsoft.com/office/drawing/2014/main" id="{A6A04761-C649-3917-B4DD-75D5D86FC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2545462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ko-KR" sz="800" b="1" dirty="0"/>
          </a:p>
        </p:txBody>
      </p:sp>
      <p:sp>
        <p:nvSpPr>
          <p:cNvPr id="222" name="Rectangle 2911">
            <a:extLst>
              <a:ext uri="{FF2B5EF4-FFF2-40B4-BE49-F238E27FC236}">
                <a16:creationId xmlns:a16="http://schemas.microsoft.com/office/drawing/2014/main" id="{9FFC695F-CC4F-CA79-571B-61A0C0DE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511601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웹 서버</a:t>
            </a:r>
            <a:endParaRPr lang="en-US" altLang="ko-KR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프로그래밍</a:t>
            </a:r>
            <a:endParaRPr lang="en-US" altLang="ko-KR" sz="800" b="1" dirty="0"/>
          </a:p>
        </p:txBody>
      </p:sp>
      <p:sp>
        <p:nvSpPr>
          <p:cNvPr id="223" name="Rectangle 2911">
            <a:extLst>
              <a:ext uri="{FF2B5EF4-FFF2-40B4-BE49-F238E27FC236}">
                <a16:creationId xmlns:a16="http://schemas.microsoft.com/office/drawing/2014/main" id="{1E5A901B-FAFF-2D80-5903-564FE5812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460171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24" name="Rectangle 2911">
            <a:extLst>
              <a:ext uri="{FF2B5EF4-FFF2-40B4-BE49-F238E27FC236}">
                <a16:creationId xmlns:a16="http://schemas.microsoft.com/office/drawing/2014/main" id="{34C699DA-196A-B9DA-5EC8-2626848B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4087413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 err="1"/>
              <a:t>딥러닝개론</a:t>
            </a:r>
            <a:endParaRPr lang="en-US" altLang="ko-KR" sz="800" b="1" dirty="0"/>
          </a:p>
        </p:txBody>
      </p:sp>
      <p:sp>
        <p:nvSpPr>
          <p:cNvPr id="225" name="Rectangle 2911">
            <a:extLst>
              <a:ext uri="{FF2B5EF4-FFF2-40B4-BE49-F238E27FC236}">
                <a16:creationId xmlns:a16="http://schemas.microsoft.com/office/drawing/2014/main" id="{F381E9DA-1308-158A-04B5-CB17AA983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200" y="562882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26" name="Rectangle 2911">
            <a:extLst>
              <a:ext uri="{FF2B5EF4-FFF2-40B4-BE49-F238E27FC236}">
                <a16:creationId xmlns:a16="http://schemas.microsoft.com/office/drawing/2014/main" id="{A98349CB-1847-A602-E053-655608A87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200" y="511601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27" name="Rectangle 2911">
            <a:extLst>
              <a:ext uri="{FF2B5EF4-FFF2-40B4-BE49-F238E27FC236}">
                <a16:creationId xmlns:a16="http://schemas.microsoft.com/office/drawing/2014/main" id="{8DC7FD78-8287-D200-B666-905A9D0BE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200" y="460171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28" name="Rectangle 2911">
            <a:extLst>
              <a:ext uri="{FF2B5EF4-FFF2-40B4-BE49-F238E27FC236}">
                <a16:creationId xmlns:a16="http://schemas.microsoft.com/office/drawing/2014/main" id="{F00DF365-0560-6B79-F1C9-F11A90A5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200" y="4087413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29" name="Rectangle 2911">
            <a:extLst>
              <a:ext uri="{FF2B5EF4-FFF2-40B4-BE49-F238E27FC236}">
                <a16:creationId xmlns:a16="http://schemas.microsoft.com/office/drawing/2014/main" id="{7D1C3216-8816-E176-7637-69863760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200" y="3573111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30" name="Rectangle 2911">
            <a:extLst>
              <a:ext uri="{FF2B5EF4-FFF2-40B4-BE49-F238E27FC236}">
                <a16:creationId xmlns:a16="http://schemas.microsoft.com/office/drawing/2014/main" id="{A25FDBA2-C061-AA50-A431-A6786F230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200" y="203020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31" name="Rectangle 2911">
            <a:extLst>
              <a:ext uri="{FF2B5EF4-FFF2-40B4-BE49-F238E27FC236}">
                <a16:creationId xmlns:a16="http://schemas.microsoft.com/office/drawing/2014/main" id="{DE98D3B7-968F-9404-08C4-26F26B5E7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200" y="305524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10" name="Rectangle 2911">
            <a:extLst>
              <a:ext uri="{FF2B5EF4-FFF2-40B4-BE49-F238E27FC236}">
                <a16:creationId xmlns:a16="http://schemas.microsoft.com/office/drawing/2014/main" id="{463BFCC1-AB5F-F71E-6760-101CAA13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202" y="1515898"/>
            <a:ext cx="828000" cy="37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자료구조</a:t>
            </a:r>
          </a:p>
        </p:txBody>
      </p:sp>
      <p:graphicFrame>
        <p:nvGraphicFramePr>
          <p:cNvPr id="24039" name="Group 2535">
            <a:extLst>
              <a:ext uri="{FF2B5EF4-FFF2-40B4-BE49-F238E27FC236}">
                <a16:creationId xmlns:a16="http://schemas.microsoft.com/office/drawing/2014/main" id="{E6701124-4E52-143E-C1D0-4783C39EC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657983"/>
              </p:ext>
            </p:extLst>
          </p:nvPr>
        </p:nvGraphicFramePr>
        <p:xfrm>
          <a:off x="1821442" y="-2265"/>
          <a:ext cx="8545944" cy="335052"/>
        </p:xfrm>
        <a:graphic>
          <a:graphicData uri="http://schemas.openxmlformats.org/drawingml/2006/table">
            <a:tbl>
              <a:tblPr/>
              <a:tblGrid>
                <a:gridCol w="854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2025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학년도 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컴퓨터공학전공 교과목 이수체계도</a:t>
                      </a:r>
                    </a:p>
                  </a:txBody>
                  <a:tcPr marT="45606" marB="4560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8" name="Rectangle 2887">
            <a:extLst>
              <a:ext uri="{FF2B5EF4-FFF2-40B4-BE49-F238E27FC236}">
                <a16:creationId xmlns:a16="http://schemas.microsoft.com/office/drawing/2014/main" id="{4EABA0B0-C432-8E65-FA37-E6C431FA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11" y="343791"/>
            <a:ext cx="1872000" cy="29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/>
              <a:t>1</a:t>
            </a:r>
            <a:r>
              <a:rPr lang="ko-KR" altLang="en-US" sz="1200" b="1" dirty="0"/>
              <a:t>학년</a:t>
            </a:r>
          </a:p>
        </p:txBody>
      </p:sp>
      <p:sp>
        <p:nvSpPr>
          <p:cNvPr id="2065" name="Rectangle 2894">
            <a:extLst>
              <a:ext uri="{FF2B5EF4-FFF2-40B4-BE49-F238E27FC236}">
                <a16:creationId xmlns:a16="http://schemas.microsoft.com/office/drawing/2014/main" id="{E28555F7-8084-6147-D603-EAA5ACDE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11" y="641462"/>
            <a:ext cx="828000" cy="2238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2</a:t>
            </a:r>
            <a:r>
              <a:rPr lang="ko-KR" altLang="en-US" sz="800" b="1" dirty="0"/>
              <a:t>학기</a:t>
            </a:r>
          </a:p>
        </p:txBody>
      </p:sp>
      <p:sp>
        <p:nvSpPr>
          <p:cNvPr id="2064" name="Rectangle 2893">
            <a:extLst>
              <a:ext uri="{FF2B5EF4-FFF2-40B4-BE49-F238E27FC236}">
                <a16:creationId xmlns:a16="http://schemas.microsoft.com/office/drawing/2014/main" id="{865827F2-B940-FA31-06FC-195A4709A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11" y="641462"/>
            <a:ext cx="828000" cy="2238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1</a:t>
            </a:r>
            <a:r>
              <a:rPr lang="ko-KR" altLang="en-US" sz="800" b="1" dirty="0"/>
              <a:t>학기</a:t>
            </a:r>
          </a:p>
        </p:txBody>
      </p:sp>
      <p:sp>
        <p:nvSpPr>
          <p:cNvPr id="2059" name="Rectangle 2888">
            <a:extLst>
              <a:ext uri="{FF2B5EF4-FFF2-40B4-BE49-F238E27FC236}">
                <a16:creationId xmlns:a16="http://schemas.microsoft.com/office/drawing/2014/main" id="{7EEC4767-E970-6872-2E24-D4C8721B1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7" y="343791"/>
            <a:ext cx="1872000" cy="298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/>
              <a:t>2</a:t>
            </a:r>
            <a:r>
              <a:rPr lang="ko-KR" altLang="en-US" sz="1200" b="1" dirty="0"/>
              <a:t>학년</a:t>
            </a:r>
          </a:p>
        </p:txBody>
      </p:sp>
      <p:sp>
        <p:nvSpPr>
          <p:cNvPr id="2063" name="Rectangle 2892">
            <a:extLst>
              <a:ext uri="{FF2B5EF4-FFF2-40B4-BE49-F238E27FC236}">
                <a16:creationId xmlns:a16="http://schemas.microsoft.com/office/drawing/2014/main" id="{8C400FFD-56FC-A2F9-D07E-36D4DCFE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7" y="641462"/>
            <a:ext cx="828000" cy="2238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2</a:t>
            </a:r>
            <a:r>
              <a:rPr lang="ko-KR" altLang="en-US" sz="800" b="1" dirty="0"/>
              <a:t>학기</a:t>
            </a:r>
          </a:p>
        </p:txBody>
      </p:sp>
      <p:sp>
        <p:nvSpPr>
          <p:cNvPr id="2062" name="Rectangle 2891">
            <a:extLst>
              <a:ext uri="{FF2B5EF4-FFF2-40B4-BE49-F238E27FC236}">
                <a16:creationId xmlns:a16="http://schemas.microsoft.com/office/drawing/2014/main" id="{69CFD953-641D-BD5D-633E-3EE21D63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7" y="641462"/>
            <a:ext cx="828000" cy="2238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1</a:t>
            </a:r>
            <a:r>
              <a:rPr lang="ko-KR" altLang="en-US" sz="800" b="1" dirty="0"/>
              <a:t>학기</a:t>
            </a:r>
          </a:p>
        </p:txBody>
      </p:sp>
      <p:sp>
        <p:nvSpPr>
          <p:cNvPr id="2060" name="Rectangle 2889">
            <a:extLst>
              <a:ext uri="{FF2B5EF4-FFF2-40B4-BE49-F238E27FC236}">
                <a16:creationId xmlns:a16="http://schemas.microsoft.com/office/drawing/2014/main" id="{F5E86658-F8B5-BCE2-83E1-5BC3043D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343791"/>
            <a:ext cx="1872000" cy="298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/>
              <a:t>3</a:t>
            </a:r>
            <a:r>
              <a:rPr lang="ko-KR" altLang="en-US" sz="1200" b="1" dirty="0"/>
              <a:t>학년</a:t>
            </a:r>
          </a:p>
        </p:txBody>
      </p:sp>
      <p:sp>
        <p:nvSpPr>
          <p:cNvPr id="2066" name="Rectangle 2895">
            <a:extLst>
              <a:ext uri="{FF2B5EF4-FFF2-40B4-BE49-F238E27FC236}">
                <a16:creationId xmlns:a16="http://schemas.microsoft.com/office/drawing/2014/main" id="{B994FF0A-48FB-340E-6082-4BA9C7E0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641462"/>
            <a:ext cx="828000" cy="2238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1</a:t>
            </a:r>
            <a:r>
              <a:rPr lang="ko-KR" altLang="en-US" sz="800" b="1" dirty="0"/>
              <a:t>학기</a:t>
            </a:r>
          </a:p>
        </p:txBody>
      </p:sp>
      <p:sp>
        <p:nvSpPr>
          <p:cNvPr id="2067" name="Rectangle 2896">
            <a:extLst>
              <a:ext uri="{FF2B5EF4-FFF2-40B4-BE49-F238E27FC236}">
                <a16:creationId xmlns:a16="http://schemas.microsoft.com/office/drawing/2014/main" id="{D4814868-7ECA-382F-F09A-3A671E627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803" y="641462"/>
            <a:ext cx="828000" cy="2238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/>
              <a:t>2</a:t>
            </a:r>
            <a:r>
              <a:rPr lang="ko-KR" altLang="en-US" sz="800" b="1"/>
              <a:t>학기</a:t>
            </a:r>
          </a:p>
        </p:txBody>
      </p:sp>
      <p:sp>
        <p:nvSpPr>
          <p:cNvPr id="2061" name="Rectangle 2890">
            <a:extLst>
              <a:ext uri="{FF2B5EF4-FFF2-40B4-BE49-F238E27FC236}">
                <a16:creationId xmlns:a16="http://schemas.microsoft.com/office/drawing/2014/main" id="{28FBCC1D-678A-E62B-13F7-D15182B8C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343791"/>
            <a:ext cx="1872000" cy="29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/>
              <a:t>4</a:t>
            </a:r>
            <a:r>
              <a:rPr lang="ko-KR" altLang="en-US" sz="1200" b="1" dirty="0"/>
              <a:t>학년</a:t>
            </a:r>
          </a:p>
        </p:txBody>
      </p:sp>
      <p:sp>
        <p:nvSpPr>
          <p:cNvPr id="2069" name="Rectangle 2898">
            <a:extLst>
              <a:ext uri="{FF2B5EF4-FFF2-40B4-BE49-F238E27FC236}">
                <a16:creationId xmlns:a16="http://schemas.microsoft.com/office/drawing/2014/main" id="{BC67AF48-764A-FF3D-C501-F8D221F6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200" y="641462"/>
            <a:ext cx="828000" cy="2238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/>
              <a:t>2</a:t>
            </a:r>
            <a:r>
              <a:rPr lang="ko-KR" altLang="en-US" sz="800" b="1"/>
              <a:t>학기</a:t>
            </a:r>
          </a:p>
        </p:txBody>
      </p:sp>
      <p:sp>
        <p:nvSpPr>
          <p:cNvPr id="2068" name="Rectangle 2897">
            <a:extLst>
              <a:ext uri="{FF2B5EF4-FFF2-40B4-BE49-F238E27FC236}">
                <a16:creationId xmlns:a16="http://schemas.microsoft.com/office/drawing/2014/main" id="{82F915A1-C147-3609-A7F1-E6C8CA54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641462"/>
            <a:ext cx="828000" cy="223837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1</a:t>
            </a:r>
            <a:r>
              <a:rPr lang="ko-KR" altLang="en-US" sz="800" b="1" dirty="0"/>
              <a:t>학기</a:t>
            </a:r>
          </a:p>
        </p:txBody>
      </p:sp>
      <p:sp>
        <p:nvSpPr>
          <p:cNvPr id="2094" name="Rectangle 2972">
            <a:extLst>
              <a:ext uri="{FF2B5EF4-FFF2-40B4-BE49-F238E27FC236}">
                <a16:creationId xmlns:a16="http://schemas.microsoft.com/office/drawing/2014/main" id="{5F56BEF7-C546-7DD5-1698-E40F0D376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11" y="3574589"/>
            <a:ext cx="828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&lt;</a:t>
            </a:r>
            <a:r>
              <a:rPr lang="ko-KR" altLang="en-US" sz="800" b="1" dirty="0"/>
              <a:t>심화교양</a:t>
            </a:r>
            <a:r>
              <a:rPr lang="en-US" altLang="ko-KR" sz="800" b="1" dirty="0"/>
              <a:t>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*</a:t>
            </a:r>
            <a:r>
              <a:rPr lang="ko-KR" altLang="en-US" sz="800" b="1" dirty="0"/>
              <a:t>영어회화</a:t>
            </a:r>
            <a:r>
              <a:rPr lang="en-US" altLang="ko-KR" sz="800" b="1" dirty="0"/>
              <a:t>II</a:t>
            </a:r>
          </a:p>
        </p:txBody>
      </p:sp>
      <p:sp>
        <p:nvSpPr>
          <p:cNvPr id="2104" name="Rectangle 2989">
            <a:extLst>
              <a:ext uri="{FF2B5EF4-FFF2-40B4-BE49-F238E27FC236}">
                <a16:creationId xmlns:a16="http://schemas.microsoft.com/office/drawing/2014/main" id="{82B87DA2-E52E-77C1-DC7C-73C44366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11" y="5116601"/>
            <a:ext cx="828000" cy="37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800" b="1" dirty="0"/>
              <a:t>&lt;ANU</a:t>
            </a:r>
            <a:r>
              <a:rPr lang="ko-KR" altLang="en-US" sz="800" b="1" dirty="0"/>
              <a:t>핵심교양</a:t>
            </a:r>
            <a:r>
              <a:rPr lang="en-US" altLang="ko-KR" sz="800" b="1" dirty="0"/>
              <a:t>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*소프트웨어와 </a:t>
            </a:r>
            <a:endParaRPr lang="en-US" altLang="ko-KR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문제해결</a:t>
            </a:r>
            <a:endParaRPr lang="en-US" altLang="ko-KR" sz="800" b="1" dirty="0"/>
          </a:p>
        </p:txBody>
      </p:sp>
      <p:sp>
        <p:nvSpPr>
          <p:cNvPr id="93" name="Rectangle 2990">
            <a:extLst>
              <a:ext uri="{FF2B5EF4-FFF2-40B4-BE49-F238E27FC236}">
                <a16:creationId xmlns:a16="http://schemas.microsoft.com/office/drawing/2014/main" id="{8B2B8979-55C1-1300-1A69-40C7DF031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11" y="4602597"/>
            <a:ext cx="828000" cy="37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&lt;ANU</a:t>
            </a:r>
            <a:r>
              <a:rPr lang="ko-KR" altLang="en-US" sz="800" b="1" dirty="0"/>
              <a:t>핵심교양</a:t>
            </a:r>
            <a:r>
              <a:rPr lang="en-US" altLang="ko-KR" sz="800" b="1" dirty="0"/>
              <a:t>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*</a:t>
            </a:r>
            <a:r>
              <a:rPr lang="ko-KR" altLang="en-US" sz="800" b="1" dirty="0" err="1"/>
              <a:t>리더쉽</a:t>
            </a:r>
            <a:endParaRPr lang="ko-KR" altLang="en-US" sz="800" b="1" dirty="0"/>
          </a:p>
        </p:txBody>
      </p:sp>
      <p:sp>
        <p:nvSpPr>
          <p:cNvPr id="131" name="Rectangle 2972">
            <a:extLst>
              <a:ext uri="{FF2B5EF4-FFF2-40B4-BE49-F238E27FC236}">
                <a16:creationId xmlns:a16="http://schemas.microsoft.com/office/drawing/2014/main" id="{E611BCAE-D70A-72A1-979A-EA15CD8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11" y="4088593"/>
            <a:ext cx="828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&lt;</a:t>
            </a:r>
            <a:r>
              <a:rPr lang="ko-KR" altLang="en-US" sz="800" b="1" dirty="0"/>
              <a:t>심화교양</a:t>
            </a:r>
            <a:r>
              <a:rPr lang="en-US" altLang="ko-KR" sz="800" b="1" dirty="0"/>
              <a:t>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ko-KR" sz="800" b="1" dirty="0"/>
              <a:t>*</a:t>
            </a:r>
            <a:r>
              <a:rPr lang="ko-KR" altLang="en-US" sz="800" b="1" dirty="0"/>
              <a:t> 영어 </a:t>
            </a:r>
            <a:r>
              <a:rPr lang="en-US" altLang="ko-KR" sz="800" b="1" dirty="0"/>
              <a:t>II</a:t>
            </a:r>
          </a:p>
        </p:txBody>
      </p:sp>
      <p:sp>
        <p:nvSpPr>
          <p:cNvPr id="2124" name="Rectangle 2939">
            <a:extLst>
              <a:ext uri="{FF2B5EF4-FFF2-40B4-BE49-F238E27FC236}">
                <a16:creationId xmlns:a16="http://schemas.microsoft.com/office/drawing/2014/main" id="{48157088-D3E9-F577-58B1-DF34C63FE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200" y="1001601"/>
            <a:ext cx="828000" cy="378000"/>
          </a:xfrm>
          <a:prstGeom prst="rect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&lt;</a:t>
            </a:r>
            <a:r>
              <a:rPr lang="ko-KR" altLang="en-US" sz="800" b="1" dirty="0"/>
              <a:t>설계</a:t>
            </a:r>
            <a:r>
              <a:rPr lang="en-US" altLang="ko-KR" sz="800" b="1" dirty="0"/>
              <a:t>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b="1" dirty="0"/>
              <a:t>AI-ICBM </a:t>
            </a:r>
            <a:r>
              <a:rPr lang="ko-KR" altLang="en-US" sz="700" b="1" dirty="0"/>
              <a:t>기반의</a:t>
            </a:r>
            <a:endParaRPr lang="en-US" altLang="ko-KR" sz="7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700" b="1" dirty="0"/>
              <a:t>캡스톤디자인</a:t>
            </a:r>
            <a:r>
              <a:rPr lang="en-US" altLang="ko-KR" sz="700" b="1" dirty="0"/>
              <a:t>II</a:t>
            </a:r>
            <a:endParaRPr lang="ko-KR" altLang="en-US" sz="700" b="1" dirty="0"/>
          </a:p>
        </p:txBody>
      </p:sp>
      <p:sp>
        <p:nvSpPr>
          <p:cNvPr id="2128" name="Rectangle 2939">
            <a:extLst>
              <a:ext uri="{FF2B5EF4-FFF2-40B4-BE49-F238E27FC236}">
                <a16:creationId xmlns:a16="http://schemas.microsoft.com/office/drawing/2014/main" id="{D3E591E7-2EC6-7ACA-B5F9-3D5D5BF9C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200" y="1515903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ko-KR" altLang="en-US" sz="800" b="1" dirty="0"/>
          </a:p>
        </p:txBody>
      </p:sp>
      <p:sp>
        <p:nvSpPr>
          <p:cNvPr id="2087" name="Rectangle 2939">
            <a:extLst>
              <a:ext uri="{FF2B5EF4-FFF2-40B4-BE49-F238E27FC236}">
                <a16:creationId xmlns:a16="http://schemas.microsoft.com/office/drawing/2014/main" id="{85572D9A-C909-FC77-415D-7531904F8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1001601"/>
            <a:ext cx="828000" cy="378000"/>
          </a:xfrm>
          <a:prstGeom prst="rect">
            <a:avLst/>
          </a:prstGeom>
          <a:solidFill>
            <a:schemeClr val="accent4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&lt;</a:t>
            </a:r>
            <a:r>
              <a:rPr lang="ko-KR" altLang="en-US" sz="800" b="1" dirty="0"/>
              <a:t>설계</a:t>
            </a:r>
            <a:r>
              <a:rPr lang="en-US" altLang="ko-KR" sz="800" b="1" dirty="0"/>
              <a:t>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700" b="1" dirty="0"/>
              <a:t>ICBM </a:t>
            </a:r>
            <a:r>
              <a:rPr lang="ko-KR" altLang="en-US" sz="700" b="1" dirty="0"/>
              <a:t>기반의</a:t>
            </a:r>
            <a:endParaRPr lang="en-US" altLang="ko-KR" sz="7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700" b="1" dirty="0"/>
              <a:t>캡스톤디자인</a:t>
            </a:r>
            <a:r>
              <a:rPr lang="en-US" altLang="ko-KR" sz="700" b="1" dirty="0"/>
              <a:t>I</a:t>
            </a:r>
            <a:endParaRPr lang="ko-KR" altLang="en-US" sz="700" b="1" dirty="0"/>
          </a:p>
        </p:txBody>
      </p:sp>
      <p:sp>
        <p:nvSpPr>
          <p:cNvPr id="2126" name="Rectangle 2939">
            <a:extLst>
              <a:ext uri="{FF2B5EF4-FFF2-40B4-BE49-F238E27FC236}">
                <a16:creationId xmlns:a16="http://schemas.microsoft.com/office/drawing/2014/main" id="{53A51C52-3CE1-7A20-BC67-041210F32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1515903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ko-KR" sz="800" b="1" dirty="0"/>
          </a:p>
        </p:txBody>
      </p:sp>
      <p:sp>
        <p:nvSpPr>
          <p:cNvPr id="2083" name="Rectangle 2928">
            <a:extLst>
              <a:ext uri="{FF2B5EF4-FFF2-40B4-BE49-F238E27FC236}">
                <a16:creationId xmlns:a16="http://schemas.microsoft.com/office/drawing/2014/main" id="{604FF351-E7E2-2B60-E771-71025BA2D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11" y="1515903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임베디드</a:t>
            </a:r>
            <a:endParaRPr lang="en-US" altLang="ko-KR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소프트웨어</a:t>
            </a:r>
            <a:endParaRPr lang="en-US" altLang="ko-KR" sz="800" b="1" dirty="0"/>
          </a:p>
        </p:txBody>
      </p:sp>
      <p:sp>
        <p:nvSpPr>
          <p:cNvPr id="145" name="Rectangle 2928">
            <a:extLst>
              <a:ext uri="{FF2B5EF4-FFF2-40B4-BE49-F238E27FC236}">
                <a16:creationId xmlns:a16="http://schemas.microsoft.com/office/drawing/2014/main" id="{28801684-4AE4-BA64-1270-13F0A4AA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11" y="1001601"/>
            <a:ext cx="828000" cy="378000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/>
              <a:t>이산수학</a:t>
            </a:r>
            <a:endParaRPr lang="en-US" altLang="ko-KR" sz="800" b="1" dirty="0"/>
          </a:p>
        </p:txBody>
      </p:sp>
      <p:sp>
        <p:nvSpPr>
          <p:cNvPr id="2101" name="Rectangle 2985">
            <a:extLst>
              <a:ext uri="{FF2B5EF4-FFF2-40B4-BE49-F238E27FC236}">
                <a16:creationId xmlns:a16="http://schemas.microsoft.com/office/drawing/2014/main" id="{36CE6944-2A6D-2D94-F716-CF91C479E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7" y="562882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ko-KR" sz="800" b="1" dirty="0"/>
          </a:p>
        </p:txBody>
      </p:sp>
      <p:sp>
        <p:nvSpPr>
          <p:cNvPr id="2075" name="Rectangle 2904">
            <a:extLst>
              <a:ext uri="{FF2B5EF4-FFF2-40B4-BE49-F238E27FC236}">
                <a16:creationId xmlns:a16="http://schemas.microsoft.com/office/drawing/2014/main" id="{4B44028A-A73D-F35B-EC72-1336C7C1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803" y="1515903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ko-KR" altLang="en-US" sz="800" b="1" dirty="0"/>
          </a:p>
        </p:txBody>
      </p:sp>
      <p:sp>
        <p:nvSpPr>
          <p:cNvPr id="2072" name="Rectangle 2901">
            <a:extLst>
              <a:ext uri="{FF2B5EF4-FFF2-40B4-BE49-F238E27FC236}">
                <a16:creationId xmlns:a16="http://schemas.microsoft.com/office/drawing/2014/main" id="{19B36F5F-AE37-566C-6E3D-AB82AFCDD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7" y="1515903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ko-KR" altLang="en-US" sz="800" b="1" dirty="0"/>
          </a:p>
        </p:txBody>
      </p:sp>
      <p:sp>
        <p:nvSpPr>
          <p:cNvPr id="2086" name="Rectangle 2934">
            <a:extLst>
              <a:ext uri="{FF2B5EF4-FFF2-40B4-BE49-F238E27FC236}">
                <a16:creationId xmlns:a16="http://schemas.microsoft.com/office/drawing/2014/main" id="{56763B03-9B99-309B-81EA-5A9BC9D9E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6" y="4602597"/>
            <a:ext cx="828000" cy="378000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임베디드</a:t>
            </a:r>
            <a:endParaRPr lang="en-US" altLang="ko-KR" sz="8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/>
              <a:t>시스템</a:t>
            </a:r>
            <a:endParaRPr lang="ko-KR" altLang="en-US" sz="800" b="1" dirty="0"/>
          </a:p>
        </p:txBody>
      </p:sp>
      <p:sp>
        <p:nvSpPr>
          <p:cNvPr id="2085" name="Rectangle 2931">
            <a:extLst>
              <a:ext uri="{FF2B5EF4-FFF2-40B4-BE49-F238E27FC236}">
                <a16:creationId xmlns:a16="http://schemas.microsoft.com/office/drawing/2014/main" id="{46FE5CB5-313B-6F93-0891-3470F47A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4088593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컴퓨터</a:t>
            </a:r>
            <a:endParaRPr lang="en-US" altLang="ko-KR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그래픽스</a:t>
            </a:r>
          </a:p>
        </p:txBody>
      </p:sp>
      <p:sp>
        <p:nvSpPr>
          <p:cNvPr id="2099" name="Rectangle 2980">
            <a:extLst>
              <a:ext uri="{FF2B5EF4-FFF2-40B4-BE49-F238E27FC236}">
                <a16:creationId xmlns:a16="http://schemas.microsoft.com/office/drawing/2014/main" id="{94D83F09-7E50-A608-338C-4497817EE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7" y="305822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모바일 앱</a:t>
            </a:r>
            <a:endParaRPr lang="en-US" altLang="ko-KR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프로그래밍</a:t>
            </a:r>
          </a:p>
        </p:txBody>
      </p:sp>
      <p:sp>
        <p:nvSpPr>
          <p:cNvPr id="126" name="Rectangle 2960">
            <a:extLst>
              <a:ext uri="{FF2B5EF4-FFF2-40B4-BE49-F238E27FC236}">
                <a16:creationId xmlns:a16="http://schemas.microsoft.com/office/drawing/2014/main" id="{C59BB456-15FB-2C09-2F64-E89E8976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7" y="4088593"/>
            <a:ext cx="828000" cy="378000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디지털</a:t>
            </a:r>
            <a:endParaRPr lang="en-US" altLang="ko-KR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영상처리</a:t>
            </a:r>
          </a:p>
        </p:txBody>
      </p:sp>
      <p:sp>
        <p:nvSpPr>
          <p:cNvPr id="102" name="Rectangle 2914">
            <a:extLst>
              <a:ext uri="{FF2B5EF4-FFF2-40B4-BE49-F238E27FC236}">
                <a16:creationId xmlns:a16="http://schemas.microsoft.com/office/drawing/2014/main" id="{3402BE96-47C6-71DA-1F21-373A838F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7" y="4088593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800" b="1" dirty="0"/>
              <a:t>C++</a:t>
            </a:r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프로그래밍</a:t>
            </a:r>
            <a:endParaRPr lang="en-US" altLang="ko-KR" sz="800" b="1" dirty="0"/>
          </a:p>
        </p:txBody>
      </p:sp>
      <p:sp>
        <p:nvSpPr>
          <p:cNvPr id="151" name="Rectangle 2974">
            <a:extLst>
              <a:ext uri="{FF2B5EF4-FFF2-40B4-BE49-F238E27FC236}">
                <a16:creationId xmlns:a16="http://schemas.microsoft.com/office/drawing/2014/main" id="{32DC4A90-5756-94C3-E722-0CFD8503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7" y="2030205"/>
            <a:ext cx="828000" cy="378000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인터넷과</a:t>
            </a:r>
            <a:endParaRPr lang="en-US" altLang="ko-KR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멀티미디어통신</a:t>
            </a:r>
          </a:p>
        </p:txBody>
      </p:sp>
      <p:sp>
        <p:nvSpPr>
          <p:cNvPr id="157" name="Rectangle 2912">
            <a:extLst>
              <a:ext uri="{FF2B5EF4-FFF2-40B4-BE49-F238E27FC236}">
                <a16:creationId xmlns:a16="http://schemas.microsoft.com/office/drawing/2014/main" id="{0BEAF154-295F-57F6-C6FA-21D0FC1D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7" y="3575041"/>
            <a:ext cx="828000" cy="378000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소프트웨어</a:t>
            </a:r>
            <a:endParaRPr lang="en-US" altLang="ko-KR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시스템모델링</a:t>
            </a:r>
          </a:p>
        </p:txBody>
      </p:sp>
      <p:sp>
        <p:nvSpPr>
          <p:cNvPr id="2074" name="Rectangle 2903">
            <a:extLst>
              <a:ext uri="{FF2B5EF4-FFF2-40B4-BE49-F238E27FC236}">
                <a16:creationId xmlns:a16="http://schemas.microsoft.com/office/drawing/2014/main" id="{00E145BB-5DFF-AABF-71B1-C7D9DA70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7" y="1001601"/>
            <a:ext cx="828000" cy="37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컴퓨터구조</a:t>
            </a:r>
            <a:endParaRPr lang="en-US" altLang="ko-KR" sz="800" b="1" dirty="0"/>
          </a:p>
        </p:txBody>
      </p:sp>
      <p:sp>
        <p:nvSpPr>
          <p:cNvPr id="2073" name="Rectangle 2902">
            <a:extLst>
              <a:ext uri="{FF2B5EF4-FFF2-40B4-BE49-F238E27FC236}">
                <a16:creationId xmlns:a16="http://schemas.microsoft.com/office/drawing/2014/main" id="{9A2704EA-6D6B-BA47-5CCA-8D733482A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1001601"/>
            <a:ext cx="828000" cy="37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운영체제</a:t>
            </a:r>
            <a:endParaRPr lang="en-US" altLang="ko-KR" sz="800" b="1" dirty="0"/>
          </a:p>
        </p:txBody>
      </p:sp>
      <p:sp>
        <p:nvSpPr>
          <p:cNvPr id="2116" name="Rectangle 2944">
            <a:extLst>
              <a:ext uri="{FF2B5EF4-FFF2-40B4-BE49-F238E27FC236}">
                <a16:creationId xmlns:a16="http://schemas.microsoft.com/office/drawing/2014/main" id="{886D0A0B-C335-79D9-8DF1-F74D3F594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4602597"/>
            <a:ext cx="828000" cy="378000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/>
              <a:t>컴파일러</a:t>
            </a:r>
            <a:endParaRPr lang="en-US" altLang="ko-KR" sz="800" b="1" dirty="0"/>
          </a:p>
        </p:txBody>
      </p:sp>
      <p:sp>
        <p:nvSpPr>
          <p:cNvPr id="2091" name="Rectangle 2960">
            <a:extLst>
              <a:ext uri="{FF2B5EF4-FFF2-40B4-BE49-F238E27FC236}">
                <a16:creationId xmlns:a16="http://schemas.microsoft.com/office/drawing/2014/main" id="{872ABB52-62A3-91BB-806A-9C686235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7" y="2544507"/>
            <a:ext cx="828000" cy="37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인공지능</a:t>
            </a:r>
          </a:p>
        </p:txBody>
      </p:sp>
      <p:sp>
        <p:nvSpPr>
          <p:cNvPr id="116" name="Rectangle 2925">
            <a:extLst>
              <a:ext uri="{FF2B5EF4-FFF2-40B4-BE49-F238E27FC236}">
                <a16:creationId xmlns:a16="http://schemas.microsoft.com/office/drawing/2014/main" id="{D1B74665-D720-C828-6BE7-08240C79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803" y="254450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빅데이터</a:t>
            </a:r>
            <a:endParaRPr lang="en-US" altLang="ko-KR" sz="800" b="1" dirty="0"/>
          </a:p>
        </p:txBody>
      </p:sp>
      <p:sp>
        <p:nvSpPr>
          <p:cNvPr id="150" name="Rectangle 2950">
            <a:extLst>
              <a:ext uri="{FF2B5EF4-FFF2-40B4-BE49-F238E27FC236}">
                <a16:creationId xmlns:a16="http://schemas.microsoft.com/office/drawing/2014/main" id="{6FED3DFA-84B6-B56D-2B74-6008B98D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803" y="203020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정보통신보안</a:t>
            </a:r>
          </a:p>
        </p:txBody>
      </p:sp>
      <p:sp>
        <p:nvSpPr>
          <p:cNvPr id="152" name="Rectangle 2905">
            <a:extLst>
              <a:ext uri="{FF2B5EF4-FFF2-40B4-BE49-F238E27FC236}">
                <a16:creationId xmlns:a16="http://schemas.microsoft.com/office/drawing/2014/main" id="{04EB2CA3-0115-8598-31DB-BFD1EE1D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203020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네트워크</a:t>
            </a:r>
            <a:endParaRPr lang="en-US" altLang="ko-KR" sz="8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/>
              <a:t>프로그래밍</a:t>
            </a:r>
            <a:endParaRPr lang="ko-KR" altLang="en-US" sz="800" b="1" dirty="0"/>
          </a:p>
        </p:txBody>
      </p:sp>
      <p:sp>
        <p:nvSpPr>
          <p:cNvPr id="153" name="Rectangle 2962">
            <a:extLst>
              <a:ext uri="{FF2B5EF4-FFF2-40B4-BE49-F238E27FC236}">
                <a16:creationId xmlns:a16="http://schemas.microsoft.com/office/drawing/2014/main" id="{57753E35-1C96-A592-A71F-BB7BD873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305822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소프트웨어</a:t>
            </a:r>
            <a:endParaRPr lang="en-US" altLang="ko-KR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공학</a:t>
            </a:r>
          </a:p>
        </p:txBody>
      </p:sp>
      <p:sp>
        <p:nvSpPr>
          <p:cNvPr id="154" name="Rectangle 2905">
            <a:extLst>
              <a:ext uri="{FF2B5EF4-FFF2-40B4-BE49-F238E27FC236}">
                <a16:creationId xmlns:a16="http://schemas.microsoft.com/office/drawing/2014/main" id="{C6A372CC-2BE0-11EE-F287-DE8C1270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803" y="305822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프로젝트관리</a:t>
            </a:r>
          </a:p>
        </p:txBody>
      </p:sp>
      <p:sp>
        <p:nvSpPr>
          <p:cNvPr id="158" name="Rectangle 2905">
            <a:extLst>
              <a:ext uri="{FF2B5EF4-FFF2-40B4-BE49-F238E27FC236}">
                <a16:creationId xmlns:a16="http://schemas.microsoft.com/office/drawing/2014/main" id="{03593C98-469B-FEC1-C177-634D31832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3575041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객체지향</a:t>
            </a:r>
            <a:endParaRPr lang="en-US" altLang="ko-KR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분석 및 설계</a:t>
            </a:r>
          </a:p>
        </p:txBody>
      </p:sp>
      <p:sp>
        <p:nvSpPr>
          <p:cNvPr id="159" name="Rectangle 2905">
            <a:extLst>
              <a:ext uri="{FF2B5EF4-FFF2-40B4-BE49-F238E27FC236}">
                <a16:creationId xmlns:a16="http://schemas.microsoft.com/office/drawing/2014/main" id="{E482447C-E218-6C69-A5BD-EB113EB98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803" y="3575041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소프트웨어</a:t>
            </a:r>
            <a:endParaRPr lang="en-US" altLang="ko-KR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디자인패턴</a:t>
            </a:r>
          </a:p>
        </p:txBody>
      </p:sp>
      <p:sp>
        <p:nvSpPr>
          <p:cNvPr id="2115" name="Rectangle 2925">
            <a:extLst>
              <a:ext uri="{FF2B5EF4-FFF2-40B4-BE49-F238E27FC236}">
                <a16:creationId xmlns:a16="http://schemas.microsoft.com/office/drawing/2014/main" id="{33D2AF6F-919C-8490-9A5F-10B019A8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8200" y="254450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컴퓨터공학과</a:t>
            </a:r>
            <a:endParaRPr lang="en-US" altLang="ko-KR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취업준비실무</a:t>
            </a:r>
          </a:p>
        </p:txBody>
      </p:sp>
      <p:sp>
        <p:nvSpPr>
          <p:cNvPr id="117" name="Rectangle 2925">
            <a:extLst>
              <a:ext uri="{FF2B5EF4-FFF2-40B4-BE49-F238E27FC236}">
                <a16:creationId xmlns:a16="http://schemas.microsoft.com/office/drawing/2014/main" id="{CF5036E5-6F72-FC67-E3A4-ED5E2951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203020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ko-KR" sz="800" b="1" dirty="0"/>
          </a:p>
        </p:txBody>
      </p:sp>
      <p:sp>
        <p:nvSpPr>
          <p:cNvPr id="97" name="Rectangle 2954">
            <a:extLst>
              <a:ext uri="{FF2B5EF4-FFF2-40B4-BE49-F238E27FC236}">
                <a16:creationId xmlns:a16="http://schemas.microsoft.com/office/drawing/2014/main" id="{4D2DBEE5-60FF-3F0B-0DF8-7A04B6F84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562882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소프트웨어</a:t>
            </a:r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 err="1"/>
              <a:t>아키텍쳐</a:t>
            </a:r>
            <a:endParaRPr lang="en-US" altLang="ko-KR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프로젝트</a:t>
            </a:r>
            <a:endParaRPr lang="en-US" altLang="ko-KR" sz="800" b="1" dirty="0"/>
          </a:p>
        </p:txBody>
      </p:sp>
      <p:sp>
        <p:nvSpPr>
          <p:cNvPr id="2053" name="Rectangle 2929">
            <a:extLst>
              <a:ext uri="{FF2B5EF4-FFF2-40B4-BE49-F238E27FC236}">
                <a16:creationId xmlns:a16="http://schemas.microsoft.com/office/drawing/2014/main" id="{BF5BB80A-D728-1956-6197-3F6B011D2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7" y="2030205"/>
            <a:ext cx="828000" cy="378000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컴퓨터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네트워크</a:t>
            </a:r>
            <a:endParaRPr lang="en-US" altLang="ko-KR" sz="800" b="1" dirty="0"/>
          </a:p>
        </p:txBody>
      </p:sp>
      <p:sp>
        <p:nvSpPr>
          <p:cNvPr id="2118" name="Rectangle 2931">
            <a:extLst>
              <a:ext uri="{FF2B5EF4-FFF2-40B4-BE49-F238E27FC236}">
                <a16:creationId xmlns:a16="http://schemas.microsoft.com/office/drawing/2014/main" id="{EEB83315-B31E-990C-F583-CFCDB9522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7" y="305822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800" b="1" dirty="0"/>
              <a:t>JAVA</a:t>
            </a:r>
            <a:endParaRPr lang="ko-KR" altLang="en-US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프로그래밍</a:t>
            </a:r>
            <a:endParaRPr lang="en-US" altLang="ko-KR" sz="800" b="1" dirty="0"/>
          </a:p>
        </p:txBody>
      </p:sp>
      <p:sp>
        <p:nvSpPr>
          <p:cNvPr id="2107" name="Rectangle 2962">
            <a:extLst>
              <a:ext uri="{FF2B5EF4-FFF2-40B4-BE49-F238E27FC236}">
                <a16:creationId xmlns:a16="http://schemas.microsoft.com/office/drawing/2014/main" id="{2903348B-94E7-622D-2718-49FFAAA99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803" y="4088593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 err="1"/>
              <a:t>비쥬얼</a:t>
            </a:r>
            <a:endParaRPr lang="en-US" altLang="ko-KR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프로그래밍</a:t>
            </a:r>
          </a:p>
        </p:txBody>
      </p:sp>
      <p:sp>
        <p:nvSpPr>
          <p:cNvPr id="9" name="Rectangle 2962">
            <a:extLst>
              <a:ext uri="{FF2B5EF4-FFF2-40B4-BE49-F238E27FC236}">
                <a16:creationId xmlns:a16="http://schemas.microsoft.com/office/drawing/2014/main" id="{9D87FDDC-7A02-4495-1E80-D429EB8FB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7" y="254450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시스템</a:t>
            </a:r>
            <a:endParaRPr lang="en-US" altLang="ko-KR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프로그래밍</a:t>
            </a:r>
            <a:endParaRPr lang="en-US" altLang="ko-KR" sz="800" b="1" dirty="0"/>
          </a:p>
        </p:txBody>
      </p:sp>
      <p:sp>
        <p:nvSpPr>
          <p:cNvPr id="11" name="Rectangle 2911">
            <a:extLst>
              <a:ext uri="{FF2B5EF4-FFF2-40B4-BE49-F238E27FC236}">
                <a16:creationId xmlns:a16="http://schemas.microsoft.com/office/drawing/2014/main" id="{03353A3C-A36E-3BA0-8C7E-1D5148CD0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803" y="100159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ko-KR" sz="800" b="1" dirty="0"/>
          </a:p>
        </p:txBody>
      </p:sp>
      <p:sp>
        <p:nvSpPr>
          <p:cNvPr id="14" name="Rectangle 2914">
            <a:extLst>
              <a:ext uri="{FF2B5EF4-FFF2-40B4-BE49-F238E27FC236}">
                <a16:creationId xmlns:a16="http://schemas.microsoft.com/office/drawing/2014/main" id="{F58BE4C1-86FA-4914-12A9-EB12037F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7" y="4602597"/>
            <a:ext cx="828000" cy="378000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프로그래밍</a:t>
            </a:r>
            <a:endParaRPr lang="en-US" altLang="ko-KR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언어론</a:t>
            </a:r>
          </a:p>
        </p:txBody>
      </p:sp>
      <p:sp>
        <p:nvSpPr>
          <p:cNvPr id="4" name="Rectangle 2900">
            <a:extLst>
              <a:ext uri="{FF2B5EF4-FFF2-40B4-BE49-F238E27FC236}">
                <a16:creationId xmlns:a16="http://schemas.microsoft.com/office/drawing/2014/main" id="{D923775F-CE65-7A50-9534-BA62CA60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011" y="254450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프로그래밍</a:t>
            </a:r>
            <a:endParaRPr lang="en-US" altLang="ko-KR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심화</a:t>
            </a:r>
            <a:endParaRPr lang="en-US" altLang="ko-KR" sz="800" b="1" dirty="0"/>
          </a:p>
        </p:txBody>
      </p:sp>
      <p:sp>
        <p:nvSpPr>
          <p:cNvPr id="7" name="Rectangle 2911">
            <a:extLst>
              <a:ext uri="{FF2B5EF4-FFF2-40B4-BE49-F238E27FC236}">
                <a16:creationId xmlns:a16="http://schemas.microsoft.com/office/drawing/2014/main" id="{096BC8DE-F616-E66D-B155-F2037225D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803" y="460171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700" b="1" dirty="0"/>
              <a:t>웹프로그래밍 및</a:t>
            </a:r>
            <a:endParaRPr lang="en-US" altLang="ko-KR" sz="7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700" b="1" dirty="0"/>
              <a:t>데이터베이스 응용</a:t>
            </a:r>
            <a:endParaRPr lang="en-US" altLang="ko-KR" sz="7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F722EE-B043-F762-5FC5-B020C5DFC19E}"/>
              </a:ext>
            </a:extLst>
          </p:cNvPr>
          <p:cNvGrpSpPr/>
          <p:nvPr/>
        </p:nvGrpSpPr>
        <p:grpSpPr>
          <a:xfrm>
            <a:off x="10367385" y="345985"/>
            <a:ext cx="1494845" cy="2561098"/>
            <a:chOff x="10367385" y="358829"/>
            <a:chExt cx="1494845" cy="330774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F0E541-F2EE-F8E8-DCE6-434D53158248}"/>
                </a:ext>
              </a:extLst>
            </p:cNvPr>
            <p:cNvSpPr/>
            <p:nvPr/>
          </p:nvSpPr>
          <p:spPr>
            <a:xfrm>
              <a:off x="10367385" y="691189"/>
              <a:ext cx="1494845" cy="29753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1760256-ADC4-0A16-2F81-5E4C47324AC5}"/>
                </a:ext>
              </a:extLst>
            </p:cNvPr>
            <p:cNvSpPr/>
            <p:nvPr/>
          </p:nvSpPr>
          <p:spPr>
            <a:xfrm>
              <a:off x="10367385" y="358829"/>
              <a:ext cx="1494845" cy="33236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과목 분류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8F2DFE-FD38-1CCD-FF1F-FC8C07D93312}"/>
              </a:ext>
            </a:extLst>
          </p:cNvPr>
          <p:cNvGrpSpPr/>
          <p:nvPr/>
        </p:nvGrpSpPr>
        <p:grpSpPr>
          <a:xfrm>
            <a:off x="10403946" y="769072"/>
            <a:ext cx="1288981" cy="2009538"/>
            <a:chOff x="10403946" y="769072"/>
            <a:chExt cx="1288981" cy="2009538"/>
          </a:xfrm>
        </p:grpSpPr>
        <p:sp>
          <p:nvSpPr>
            <p:cNvPr id="17" name="Rectangle 2902">
              <a:extLst>
                <a:ext uri="{FF2B5EF4-FFF2-40B4-BE49-F238E27FC236}">
                  <a16:creationId xmlns:a16="http://schemas.microsoft.com/office/drawing/2014/main" id="{E6076F11-3C6F-A318-FC61-A1CF05078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946" y="769072"/>
              <a:ext cx="379742" cy="3603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800" dirty="0"/>
            </a:p>
          </p:txBody>
        </p:sp>
        <p:sp>
          <p:nvSpPr>
            <p:cNvPr id="18" name="Rectangle 2939">
              <a:extLst>
                <a:ext uri="{FF2B5EF4-FFF2-40B4-BE49-F238E27FC236}">
                  <a16:creationId xmlns:a16="http://schemas.microsoft.com/office/drawing/2014/main" id="{7F5EAFDA-083F-CE57-B8B3-9B374CE88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946" y="1582334"/>
              <a:ext cx="379743" cy="383015"/>
            </a:xfrm>
            <a:prstGeom prst="rect">
              <a:avLst/>
            </a:prstGeom>
            <a:solidFill>
              <a:schemeClr val="accent4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700" dirty="0"/>
            </a:p>
          </p:txBody>
        </p:sp>
        <p:sp>
          <p:nvSpPr>
            <p:cNvPr id="19" name="Rectangle 2972">
              <a:extLst>
                <a:ext uri="{FF2B5EF4-FFF2-40B4-BE49-F238E27FC236}">
                  <a16:creationId xmlns:a16="http://schemas.microsoft.com/office/drawing/2014/main" id="{4C4A9AAE-E38B-D8A8-618E-A00E26AA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946" y="2419835"/>
              <a:ext cx="379743" cy="3587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ko-KR" sz="800" dirty="0"/>
            </a:p>
          </p:txBody>
        </p:sp>
        <p:sp>
          <p:nvSpPr>
            <p:cNvPr id="20" name="Rectangle 3010">
              <a:extLst>
                <a:ext uri="{FF2B5EF4-FFF2-40B4-BE49-F238E27FC236}">
                  <a16:creationId xmlns:a16="http://schemas.microsoft.com/office/drawing/2014/main" id="{8B2CE8CB-915F-B92D-FF8D-546DB866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946" y="2011617"/>
              <a:ext cx="379744" cy="3619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endParaRPr lang="en-US" altLang="ko-KR" sz="800" dirty="0"/>
            </a:p>
          </p:txBody>
        </p:sp>
        <p:sp>
          <p:nvSpPr>
            <p:cNvPr id="21" name="Rectangle 2925">
              <a:extLst>
                <a:ext uri="{FF2B5EF4-FFF2-40B4-BE49-F238E27FC236}">
                  <a16:creationId xmlns:a16="http://schemas.microsoft.com/office/drawing/2014/main" id="{6E786CE3-0C99-D219-9498-921CEC8D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3946" y="1175703"/>
              <a:ext cx="379745" cy="36036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ko-KR" altLang="en-US" sz="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3B3595-4840-3A54-E3DA-8D5008260398}"/>
                </a:ext>
              </a:extLst>
            </p:cNvPr>
            <p:cNvSpPr txBox="1"/>
            <p:nvPr/>
          </p:nvSpPr>
          <p:spPr>
            <a:xfrm>
              <a:off x="10790116" y="79536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전공필수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CE6B09-6E87-0110-8728-8D8A9D63DA84}"/>
                </a:ext>
              </a:extLst>
            </p:cNvPr>
            <p:cNvSpPr txBox="1"/>
            <p:nvPr/>
          </p:nvSpPr>
          <p:spPr>
            <a:xfrm>
              <a:off x="10790116" y="120537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전공선택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9CD73B-7A05-DD4A-5019-D13F0083667B}"/>
                </a:ext>
              </a:extLst>
            </p:cNvPr>
            <p:cNvSpPr txBox="1"/>
            <p:nvPr/>
          </p:nvSpPr>
          <p:spPr>
            <a:xfrm>
              <a:off x="10790116" y="16153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설계과목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0F180A-A254-73B7-A6E5-8845DAA459AB}"/>
                </a:ext>
              </a:extLst>
            </p:cNvPr>
            <p:cNvSpPr txBox="1"/>
            <p:nvPr/>
          </p:nvSpPr>
          <p:spPr>
            <a:xfrm>
              <a:off x="10790116" y="202539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교양트랙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0586B9-4F74-885F-2284-AAFBE1605178}"/>
                </a:ext>
              </a:extLst>
            </p:cNvPr>
            <p:cNvSpPr txBox="1"/>
            <p:nvPr/>
          </p:nvSpPr>
          <p:spPr>
            <a:xfrm>
              <a:off x="10790116" y="243540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핵심교양</a:t>
              </a:r>
            </a:p>
          </p:txBody>
        </p:sp>
      </p:grpSp>
      <p:sp>
        <p:nvSpPr>
          <p:cNvPr id="28" name="Rectangle 2914">
            <a:extLst>
              <a:ext uri="{FF2B5EF4-FFF2-40B4-BE49-F238E27FC236}">
                <a16:creationId xmlns:a16="http://schemas.microsoft.com/office/drawing/2014/main" id="{0D04C945-A83D-AFA6-1142-57CA2BB34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7" y="562882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ko-KR" sz="800" b="1" dirty="0"/>
          </a:p>
        </p:txBody>
      </p:sp>
      <p:sp>
        <p:nvSpPr>
          <p:cNvPr id="33" name="Rectangle 2960">
            <a:extLst>
              <a:ext uri="{FF2B5EF4-FFF2-40B4-BE49-F238E27FC236}">
                <a16:creationId xmlns:a16="http://schemas.microsoft.com/office/drawing/2014/main" id="{B947EB0F-7EC0-B298-08EC-3F532391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406" y="511334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ko-KR" altLang="en-US" sz="800" b="1" dirty="0"/>
          </a:p>
        </p:txBody>
      </p:sp>
      <p:sp>
        <p:nvSpPr>
          <p:cNvPr id="34" name="Rectangle 2914">
            <a:extLst>
              <a:ext uri="{FF2B5EF4-FFF2-40B4-BE49-F238E27FC236}">
                <a16:creationId xmlns:a16="http://schemas.microsoft.com/office/drawing/2014/main" id="{E0FE215B-DB25-A972-AB7B-21BEB3295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6" y="511334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ko-KR" sz="800" b="1" dirty="0"/>
          </a:p>
        </p:txBody>
      </p:sp>
      <p:sp>
        <p:nvSpPr>
          <p:cNvPr id="35" name="Rectangle 2960">
            <a:extLst>
              <a:ext uri="{FF2B5EF4-FFF2-40B4-BE49-F238E27FC236}">
                <a16:creationId xmlns:a16="http://schemas.microsoft.com/office/drawing/2014/main" id="{1301E10C-727C-F19D-55B8-B03E18086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803" y="511334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모바일 그래픽스</a:t>
            </a:r>
            <a:endParaRPr lang="en-US" altLang="ko-KR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프로그래밍</a:t>
            </a:r>
            <a:endParaRPr lang="en-US" altLang="ko-KR" sz="800" b="1" dirty="0"/>
          </a:p>
        </p:txBody>
      </p:sp>
      <p:sp>
        <p:nvSpPr>
          <p:cNvPr id="36" name="Rectangle 2911">
            <a:extLst>
              <a:ext uri="{FF2B5EF4-FFF2-40B4-BE49-F238E27FC236}">
                <a16:creationId xmlns:a16="http://schemas.microsoft.com/office/drawing/2014/main" id="{926C50EF-C423-2116-82AD-DDBAFB927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305524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37" name="Rectangle 2925">
            <a:extLst>
              <a:ext uri="{FF2B5EF4-FFF2-40B4-BE49-F238E27FC236}">
                <a16:creationId xmlns:a16="http://schemas.microsoft.com/office/drawing/2014/main" id="{3B9FAB43-A2EC-A3EF-A74E-7852E600C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563031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ko-KR" sz="800" b="1" dirty="0"/>
          </a:p>
        </p:txBody>
      </p:sp>
      <p:sp>
        <p:nvSpPr>
          <p:cNvPr id="38" name="Rectangle 2911">
            <a:extLst>
              <a:ext uri="{FF2B5EF4-FFF2-40B4-BE49-F238E27FC236}">
                <a16:creationId xmlns:a16="http://schemas.microsoft.com/office/drawing/2014/main" id="{451540DB-FEBF-A182-27A3-3B2A5D88E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803" y="511601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심층신경망</a:t>
            </a:r>
            <a:endParaRPr lang="en-US" altLang="ko-KR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응용 및 실습</a:t>
            </a:r>
            <a:endParaRPr lang="en-US" altLang="ko-KR" sz="800" b="1" dirty="0"/>
          </a:p>
        </p:txBody>
      </p:sp>
      <p:sp>
        <p:nvSpPr>
          <p:cNvPr id="73" name="Rectangle 2911">
            <a:extLst>
              <a:ext uri="{FF2B5EF4-FFF2-40B4-BE49-F238E27FC236}">
                <a16:creationId xmlns:a16="http://schemas.microsoft.com/office/drawing/2014/main" id="{857B6C2A-CB68-991C-9105-3F3ECEB8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06" y="3573111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27" name="Rectangle 2911">
            <a:extLst>
              <a:ext uri="{FF2B5EF4-FFF2-40B4-BE49-F238E27FC236}">
                <a16:creationId xmlns:a16="http://schemas.microsoft.com/office/drawing/2014/main" id="{47693C4B-C828-5F8E-94A0-AFF9346A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11" y="203020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ko-KR" sz="800" b="1" dirty="0"/>
          </a:p>
        </p:txBody>
      </p:sp>
      <p:sp>
        <p:nvSpPr>
          <p:cNvPr id="31" name="Rectangle 2911">
            <a:extLst>
              <a:ext uri="{FF2B5EF4-FFF2-40B4-BE49-F238E27FC236}">
                <a16:creationId xmlns:a16="http://schemas.microsoft.com/office/drawing/2014/main" id="{FF1EEC13-6526-C951-D24D-B71DDB53F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792" y="5628829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32" name="Rectangle 2971">
            <a:extLst>
              <a:ext uri="{FF2B5EF4-FFF2-40B4-BE49-F238E27FC236}">
                <a16:creationId xmlns:a16="http://schemas.microsoft.com/office/drawing/2014/main" id="{418AB16D-39A2-3D73-1B74-DAF4E20C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11" y="4087413"/>
            <a:ext cx="828000" cy="37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&lt;ANU</a:t>
            </a:r>
            <a:r>
              <a:rPr lang="ko-KR" altLang="en-US" sz="800" b="1" dirty="0"/>
              <a:t>핵심교양</a:t>
            </a:r>
            <a:r>
              <a:rPr lang="en-US" altLang="ko-KR" sz="800" b="1" dirty="0"/>
              <a:t>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*</a:t>
            </a:r>
            <a:r>
              <a:rPr lang="ko-KR" altLang="en-US" sz="800" b="1" dirty="0"/>
              <a:t>영어회화</a:t>
            </a:r>
            <a:r>
              <a:rPr lang="en-US" altLang="ko-KR" sz="800" b="1" dirty="0"/>
              <a:t>I</a:t>
            </a:r>
          </a:p>
        </p:txBody>
      </p:sp>
      <p:sp>
        <p:nvSpPr>
          <p:cNvPr id="41" name="Rectangle 2977">
            <a:extLst>
              <a:ext uri="{FF2B5EF4-FFF2-40B4-BE49-F238E27FC236}">
                <a16:creationId xmlns:a16="http://schemas.microsoft.com/office/drawing/2014/main" id="{5D254917-3BD6-D9B3-FC42-E4CF19118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11" y="5114527"/>
            <a:ext cx="828000" cy="37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&lt;ANU</a:t>
            </a:r>
            <a:r>
              <a:rPr lang="ko-KR" altLang="en-US" sz="800" b="1" dirty="0"/>
              <a:t>핵심교양</a:t>
            </a:r>
            <a:r>
              <a:rPr lang="en-US" altLang="ko-KR" sz="800" b="1" dirty="0"/>
              <a:t>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*</a:t>
            </a:r>
            <a:r>
              <a:rPr lang="ko-KR" altLang="en-US" sz="800" b="1" dirty="0"/>
              <a:t>대학생활과</a:t>
            </a:r>
            <a:endParaRPr lang="en-US" altLang="ko-KR" sz="8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진로탐색</a:t>
            </a:r>
            <a:endParaRPr lang="en-US" altLang="ko-KR" sz="800" b="1" dirty="0"/>
          </a:p>
        </p:txBody>
      </p:sp>
      <p:sp>
        <p:nvSpPr>
          <p:cNvPr id="42" name="Rectangle 2971">
            <a:extLst>
              <a:ext uri="{FF2B5EF4-FFF2-40B4-BE49-F238E27FC236}">
                <a16:creationId xmlns:a16="http://schemas.microsoft.com/office/drawing/2014/main" id="{3A32EB0F-56F0-1610-6EF9-9BAA9A89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11" y="4601715"/>
            <a:ext cx="828000" cy="37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800" b="1" dirty="0"/>
              <a:t>&lt;ANU</a:t>
            </a:r>
            <a:r>
              <a:rPr lang="ko-KR" altLang="en-US" sz="800" b="1" dirty="0"/>
              <a:t>핵심교양</a:t>
            </a:r>
            <a:r>
              <a:rPr lang="en-US" altLang="ko-KR" sz="800" b="1" dirty="0"/>
              <a:t>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ko-KR" sz="800" b="1" dirty="0"/>
              <a:t>*</a:t>
            </a:r>
            <a:r>
              <a:rPr lang="ko-KR" altLang="en-US" sz="800" b="1" dirty="0"/>
              <a:t>영어</a:t>
            </a:r>
            <a:r>
              <a:rPr lang="en-US" altLang="ko-KR" sz="800" b="1" dirty="0"/>
              <a:t>I</a:t>
            </a:r>
            <a:endParaRPr lang="ko-KR" altLang="en-US" sz="800" b="1" dirty="0"/>
          </a:p>
        </p:txBody>
      </p:sp>
      <p:sp>
        <p:nvSpPr>
          <p:cNvPr id="43" name="Rectangle 2911">
            <a:extLst>
              <a:ext uri="{FF2B5EF4-FFF2-40B4-BE49-F238E27FC236}">
                <a16:creationId xmlns:a16="http://schemas.microsoft.com/office/drawing/2014/main" id="{0ABE39A6-61A6-F887-9E06-C31755BF4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10" y="3573111"/>
            <a:ext cx="828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1" dirty="0"/>
              <a:t>&lt;</a:t>
            </a:r>
            <a:r>
              <a:rPr lang="ko-KR" altLang="en-US" sz="800" b="1" dirty="0"/>
              <a:t>기초교양</a:t>
            </a:r>
            <a:r>
              <a:rPr lang="en-US" altLang="ko-KR" sz="800" b="1" dirty="0"/>
              <a:t>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1" dirty="0"/>
              <a:t>기초수학</a:t>
            </a:r>
            <a:endParaRPr lang="en-US" altLang="ko-KR" sz="800" b="1" dirty="0"/>
          </a:p>
        </p:txBody>
      </p:sp>
      <p:sp>
        <p:nvSpPr>
          <p:cNvPr id="44" name="Rectangle 2911">
            <a:extLst>
              <a:ext uri="{FF2B5EF4-FFF2-40B4-BE49-F238E27FC236}">
                <a16:creationId xmlns:a16="http://schemas.microsoft.com/office/drawing/2014/main" id="{4E9FAA81-8897-D827-B0BB-8D0A8B96A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11" y="3055245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ko-KR" sz="800" b="1" dirty="0"/>
          </a:p>
        </p:txBody>
      </p:sp>
      <p:sp>
        <p:nvSpPr>
          <p:cNvPr id="46" name="Rectangle 2899">
            <a:extLst>
              <a:ext uri="{FF2B5EF4-FFF2-40B4-BE49-F238E27FC236}">
                <a16:creationId xmlns:a16="http://schemas.microsoft.com/office/drawing/2014/main" id="{6C5FE79E-89B3-3C2A-CBF1-9284FA051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10" y="2544507"/>
            <a:ext cx="828000" cy="3780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ko-KR" sz="800" b="1" dirty="0"/>
          </a:p>
        </p:txBody>
      </p:sp>
      <p:sp>
        <p:nvSpPr>
          <p:cNvPr id="47" name="Rectangle 2899">
            <a:extLst>
              <a:ext uri="{FF2B5EF4-FFF2-40B4-BE49-F238E27FC236}">
                <a16:creationId xmlns:a16="http://schemas.microsoft.com/office/drawing/2014/main" id="{57E41314-8A9A-8C44-FB2B-D27B2BF8B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11" y="998534"/>
            <a:ext cx="828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800" b="1" dirty="0"/>
              <a:t>&lt;</a:t>
            </a:r>
            <a:r>
              <a:rPr lang="ko-KR" altLang="en-US" sz="800" b="1" dirty="0"/>
              <a:t>기초교양</a:t>
            </a:r>
            <a:r>
              <a:rPr lang="en-US" altLang="ko-KR" sz="800" b="1" dirty="0"/>
              <a:t>&gt;</a:t>
            </a:r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프로그래밍</a:t>
            </a:r>
            <a:endParaRPr lang="en-US" altLang="ko-KR" sz="800" b="1" dirty="0"/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첫걸음</a:t>
            </a:r>
            <a:endParaRPr lang="en-US" altLang="ko-KR" sz="800" b="1" dirty="0"/>
          </a:p>
        </p:txBody>
      </p:sp>
      <p:sp>
        <p:nvSpPr>
          <p:cNvPr id="51" name="Rectangle 2911">
            <a:extLst>
              <a:ext uri="{FF2B5EF4-FFF2-40B4-BE49-F238E27FC236}">
                <a16:creationId xmlns:a16="http://schemas.microsoft.com/office/drawing/2014/main" id="{E198B260-B5EF-2580-0697-1724FED3E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11" y="1515903"/>
            <a:ext cx="828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800" b="1" dirty="0"/>
              <a:t>&lt;</a:t>
            </a:r>
            <a:r>
              <a:rPr lang="ko-KR" altLang="en-US" sz="800" b="1" dirty="0"/>
              <a:t>기초교양</a:t>
            </a:r>
            <a:r>
              <a:rPr lang="en-US" altLang="ko-KR" sz="800" b="1" dirty="0"/>
              <a:t>&gt;</a:t>
            </a:r>
          </a:p>
          <a:p>
            <a:pPr algn="ctr">
              <a:spcBef>
                <a:spcPct val="0"/>
              </a:spcBef>
              <a:buNone/>
            </a:pPr>
            <a:r>
              <a:rPr lang="ko-KR" altLang="en-US" sz="800" b="1" dirty="0"/>
              <a:t>융합</a:t>
            </a:r>
            <a:r>
              <a:rPr lang="en-US" altLang="ko-KR" sz="800" b="1" dirty="0"/>
              <a:t>IT</a:t>
            </a:r>
            <a:r>
              <a:rPr lang="ko-KR" altLang="en-US" sz="800" b="1" dirty="0"/>
              <a:t> 기초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421378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43221</TotalTime>
  <Words>186</Words>
  <Application>Microsoft Macintosh PowerPoint</Application>
  <PresentationFormat>와이드스크린</PresentationFormat>
  <Paragraphs>112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컴퓨터공학과</dc:creator>
  <cp:lastModifiedBy>YangTaehun</cp:lastModifiedBy>
  <cp:revision>660</cp:revision>
  <cp:lastPrinted>2024-10-18T01:50:01Z</cp:lastPrinted>
  <dcterms:created xsi:type="dcterms:W3CDTF">2020-10-30T07:25:58Z</dcterms:created>
  <dcterms:modified xsi:type="dcterms:W3CDTF">2025-01-03T08:13:21Z</dcterms:modified>
</cp:coreProperties>
</file>