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1" r:id="rId7"/>
    <p:sldId id="263" r:id="rId8"/>
    <p:sldId id="260" r:id="rId9"/>
    <p:sldId id="265" r:id="rId10"/>
    <p:sldId id="266" r:id="rId11"/>
    <p:sldId id="264" r:id="rId12"/>
    <p:sldId id="268" r:id="rId13"/>
    <p:sldId id="269" r:id="rId14"/>
    <p:sldId id="267" r:id="rId15"/>
    <p:sldId id="270" r:id="rId16"/>
    <p:sldId id="272" r:id="rId17"/>
    <p:sldId id="273" r:id="rId18"/>
    <p:sldId id="271" r:id="rId19"/>
    <p:sldId id="274" r:id="rId20"/>
    <p:sldId id="276" r:id="rId21"/>
    <p:sldId id="277" r:id="rId22"/>
    <p:sldId id="275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14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E8E-C022-4200-A319-7C6D8E63856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74AF-DBF7-4461-9919-5F2BC0A14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9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E8E-C022-4200-A319-7C6D8E63856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74AF-DBF7-4461-9919-5F2BC0A14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0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E8E-C022-4200-A319-7C6D8E63856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74AF-DBF7-4461-9919-5F2BC0A14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74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455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3150"/>
            <a:ext cx="10515600" cy="51038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E8E-C022-4200-A319-7C6D8E63856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74AF-DBF7-4461-9919-5F2BC0A14B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844551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8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E8E-C022-4200-A319-7C6D8E63856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74AF-DBF7-4461-9919-5F2BC0A14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77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E8E-C022-4200-A319-7C6D8E63856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74AF-DBF7-4461-9919-5F2BC0A14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3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E8E-C022-4200-A319-7C6D8E63856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74AF-DBF7-4461-9919-5F2BC0A14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E8E-C022-4200-A319-7C6D8E63856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74AF-DBF7-4461-9919-5F2BC0A14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6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E8E-C022-4200-A319-7C6D8E63856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74AF-DBF7-4461-9919-5F2BC0A14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6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E8E-C022-4200-A319-7C6D8E63856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74AF-DBF7-4461-9919-5F2BC0A14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7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E8E-C022-4200-A319-7C6D8E63856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74AF-DBF7-4461-9919-5F2BC0A14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4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0E8E-C022-4200-A319-7C6D8E63856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74AF-DBF7-4461-9919-5F2BC0A14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3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2787033"/>
            <a:ext cx="11188698" cy="22745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8025" y="1702485"/>
            <a:ext cx="107759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저조도 이미지/비디오 향상을 위한 의미론 기반 제로</a:t>
            </a:r>
            <a:r>
              <a:rPr lang="en-US" altLang="ko-KR" sz="2800" b="1" dirty="0"/>
              <a:t>-</a:t>
            </a:r>
            <a:r>
              <a:rPr lang="ko-KR" altLang="en-US" sz="2800" b="1" dirty="0"/>
              <a:t>샷 학습</a:t>
            </a:r>
          </a:p>
        </p:txBody>
      </p:sp>
    </p:spTree>
    <p:extLst>
      <p:ext uri="{BB962C8B-B14F-4D97-AF65-F5344CB8AC3E}">
        <p14:creationId xmlns:p14="http://schemas.microsoft.com/office/powerpoint/2010/main" val="357538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073150"/>
            <a:ext cx="10956131" cy="5103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dirty="0"/>
              <a:t>2.1.3 </a:t>
            </a:r>
            <a:r>
              <a:rPr lang="ko-KR" altLang="en-US" dirty="0"/>
              <a:t>기존 방법의 한계</a:t>
            </a:r>
          </a:p>
          <a:p>
            <a:pPr fontAlgn="base"/>
            <a:r>
              <a:rPr lang="ko-KR" altLang="en-US" dirty="0"/>
              <a:t>수작업 매개변수 조정 필요</a:t>
            </a:r>
            <a:r>
              <a:rPr lang="en-US" altLang="ko-KR" dirty="0"/>
              <a:t>::</a:t>
            </a:r>
            <a:endParaRPr lang="ko-KR" altLang="en-US" dirty="0"/>
          </a:p>
          <a:p>
            <a:pPr lvl="1" fontAlgn="base"/>
            <a:r>
              <a:rPr lang="ko-KR" altLang="en-US" dirty="0"/>
              <a:t>최적의 결과를 얻기 위해 많은 시간과 노력 필요</a:t>
            </a:r>
          </a:p>
          <a:p>
            <a:pPr lvl="1" fontAlgn="base"/>
            <a:r>
              <a:rPr lang="ko-KR" altLang="en-US" dirty="0"/>
              <a:t>전문 지식 없이는 사용 어려움</a:t>
            </a:r>
          </a:p>
          <a:p>
            <a:pPr fontAlgn="base"/>
            <a:r>
              <a:rPr lang="ko-KR" altLang="en-US" dirty="0"/>
              <a:t>복잡한 최적화 과정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/>
            <a:r>
              <a:rPr lang="ko-KR" altLang="en-US" dirty="0"/>
              <a:t>느린 처리 속도</a:t>
            </a:r>
          </a:p>
          <a:p>
            <a:pPr lvl="1" fontAlgn="base"/>
            <a:r>
              <a:rPr lang="ko-KR" altLang="en-US" dirty="0"/>
              <a:t>실시간 처리 어려움</a:t>
            </a:r>
          </a:p>
          <a:p>
            <a:pPr fontAlgn="base"/>
            <a:r>
              <a:rPr lang="ko-KR" altLang="en-US" dirty="0"/>
              <a:t>낮은 일반화 능력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/>
            <a:r>
              <a:rPr lang="ko-KR" altLang="en-US" dirty="0"/>
              <a:t>특정 조명 조건에 최적화된 방법으로 다른 환경에서는 성능 저하 가능성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8118" y="221456"/>
            <a:ext cx="4383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/>
              <a:t>2.1 </a:t>
            </a:r>
            <a:r>
              <a:rPr lang="ko-KR" altLang="en-US" sz="3200" dirty="0"/>
              <a:t>기존 방법</a:t>
            </a:r>
          </a:p>
        </p:txBody>
      </p:sp>
    </p:spTree>
    <p:extLst>
      <p:ext uri="{BB962C8B-B14F-4D97-AF65-F5344CB8AC3E}">
        <p14:creationId xmlns:p14="http://schemas.microsoft.com/office/powerpoint/2010/main" val="250508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073150"/>
            <a:ext cx="11077576" cy="5103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dirty="0"/>
              <a:t>2.2.1 </a:t>
            </a:r>
            <a:r>
              <a:rPr lang="ko-KR" altLang="en-US" dirty="0"/>
              <a:t>지도 학습</a:t>
            </a:r>
          </a:p>
          <a:p>
            <a:pPr fontAlgn="base"/>
            <a:r>
              <a:rPr lang="ko-KR" altLang="en-US" dirty="0"/>
              <a:t>장점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/>
            <a:r>
              <a:rPr lang="ko-KR" altLang="en-US" dirty="0"/>
              <a:t>높은 정확도와 성능</a:t>
            </a:r>
          </a:p>
          <a:p>
            <a:pPr lvl="1" fontAlgn="base"/>
            <a:r>
              <a:rPr lang="ko-KR" altLang="en-US" dirty="0"/>
              <a:t>다양한 조명 조건에 대한 일반화 가능성</a:t>
            </a:r>
            <a:endParaRPr lang="en-US" altLang="ko-KR" dirty="0"/>
          </a:p>
          <a:p>
            <a:pPr fontAlgn="base"/>
            <a:r>
              <a:rPr lang="ko-KR" altLang="en-US" dirty="0"/>
              <a:t>단점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/>
            <a:r>
              <a:rPr lang="ko-KR" altLang="en-US" dirty="0"/>
              <a:t>쌍으로 된 저조도</a:t>
            </a:r>
            <a:r>
              <a:rPr lang="en-US" altLang="ko-KR" dirty="0"/>
              <a:t>/</a:t>
            </a:r>
            <a:r>
              <a:rPr lang="ko-KR" altLang="en-US" dirty="0"/>
              <a:t>일반 조명 이미지 데이터 확보 어려움</a:t>
            </a:r>
          </a:p>
          <a:p>
            <a:pPr lvl="1" fontAlgn="base"/>
            <a:r>
              <a:rPr lang="ko-KR" altLang="en-US" dirty="0"/>
              <a:t>실시간 처리 어려움</a:t>
            </a:r>
            <a:endParaRPr lang="en-US" altLang="ko-KR" dirty="0"/>
          </a:p>
          <a:p>
            <a:pPr fontAlgn="base"/>
            <a:r>
              <a:rPr lang="ko-KR" altLang="en-US" dirty="0"/>
              <a:t>대표적인 방법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/>
            <a:r>
              <a:rPr lang="en-US" altLang="ko-KR" dirty="0" err="1"/>
              <a:t>LLNet</a:t>
            </a:r>
            <a:r>
              <a:rPr lang="en-US" altLang="ko-KR" dirty="0"/>
              <a:t> [33]: </a:t>
            </a:r>
            <a:r>
              <a:rPr lang="ko-KR" altLang="en-US" dirty="0"/>
              <a:t>노이즈 강인 </a:t>
            </a:r>
            <a:r>
              <a:rPr lang="ko-KR" altLang="en-US" dirty="0" err="1"/>
              <a:t>오토인코더</a:t>
            </a:r>
            <a:r>
              <a:rPr lang="ko-KR" altLang="en-US" dirty="0"/>
              <a:t> 기반 방식을 이용한 저조도 영상 복원</a:t>
            </a:r>
          </a:p>
          <a:p>
            <a:pPr lvl="1" fontAlgn="base"/>
            <a:r>
              <a:rPr lang="en-US" altLang="ko-KR" dirty="0" err="1"/>
              <a:t>Retinex</a:t>
            </a:r>
            <a:r>
              <a:rPr lang="en-US" altLang="ko-KR" dirty="0"/>
              <a:t> [48]: </a:t>
            </a:r>
            <a:r>
              <a:rPr lang="ko-KR" altLang="en-US" dirty="0" err="1"/>
              <a:t>레티넥스</a:t>
            </a:r>
            <a:r>
              <a:rPr lang="ko-KR" altLang="en-US" dirty="0"/>
              <a:t> 이론 활용</a:t>
            </a:r>
            <a:r>
              <a:rPr lang="en-US" altLang="ko-KR" dirty="0"/>
              <a:t>, </a:t>
            </a:r>
            <a:r>
              <a:rPr lang="ko-KR" altLang="en-US" dirty="0"/>
              <a:t>쌍으로 된 저조도</a:t>
            </a:r>
            <a:r>
              <a:rPr lang="en-US" altLang="ko-KR" dirty="0"/>
              <a:t>/</a:t>
            </a:r>
            <a:r>
              <a:rPr lang="ko-KR" altLang="en-US" dirty="0"/>
              <a:t>일반 조명 이미지 학습</a:t>
            </a:r>
          </a:p>
          <a:p>
            <a:pPr lvl="1" fontAlgn="base"/>
            <a:r>
              <a:rPr lang="en-US" altLang="ko-KR" dirty="0" err="1"/>
              <a:t>KinD</a:t>
            </a:r>
            <a:r>
              <a:rPr lang="en-US" altLang="ko-KR" dirty="0"/>
              <a:t> [52]: </a:t>
            </a:r>
            <a:r>
              <a:rPr lang="ko-KR" altLang="en-US" dirty="0"/>
              <a:t>반사도 복원을 위한 추가적인 저하 제거 과정 수행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8118" y="221456"/>
            <a:ext cx="4383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/>
              <a:t>2.2 </a:t>
            </a:r>
            <a:r>
              <a:rPr lang="ko-KR" altLang="en-US" sz="3200" dirty="0"/>
              <a:t>딥 러닝 기반 방법</a:t>
            </a:r>
          </a:p>
        </p:txBody>
      </p:sp>
    </p:spTree>
    <p:extLst>
      <p:ext uri="{BB962C8B-B14F-4D97-AF65-F5344CB8AC3E}">
        <p14:creationId xmlns:p14="http://schemas.microsoft.com/office/powerpoint/2010/main" val="262971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073150"/>
            <a:ext cx="11077576" cy="5103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dirty="0"/>
              <a:t>2.2.2 </a:t>
            </a:r>
            <a:r>
              <a:rPr lang="ko-KR" altLang="en-US" dirty="0"/>
              <a:t>비지도 학습</a:t>
            </a:r>
          </a:p>
          <a:p>
            <a:pPr fontAlgn="base"/>
            <a:r>
              <a:rPr lang="ko-KR" altLang="en-US" dirty="0"/>
              <a:t>장점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/>
            <a:r>
              <a:rPr lang="ko-KR" altLang="en-US" dirty="0"/>
              <a:t>쌍으로 된 이미지 데이터 없이 학습 가능</a:t>
            </a:r>
          </a:p>
          <a:p>
            <a:pPr lvl="1" fontAlgn="base"/>
            <a:r>
              <a:rPr lang="ko-KR" altLang="en-US" dirty="0"/>
              <a:t>다양한 </a:t>
            </a:r>
            <a:r>
              <a:rPr lang="ko-KR" altLang="en-US" dirty="0" err="1"/>
              <a:t>데이터셋</a:t>
            </a:r>
            <a:r>
              <a:rPr lang="ko-KR" altLang="en-US" dirty="0"/>
              <a:t> 활용 가능</a:t>
            </a:r>
            <a:endParaRPr lang="en-US" altLang="ko-KR" dirty="0"/>
          </a:p>
          <a:p>
            <a:pPr fontAlgn="base"/>
            <a:r>
              <a:rPr lang="ko-KR" altLang="en-US" dirty="0"/>
              <a:t>단점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/>
            <a:r>
              <a:rPr lang="ko-KR" altLang="en-US" dirty="0"/>
              <a:t>지도 학습에 비해 낮은 정확도</a:t>
            </a:r>
          </a:p>
          <a:p>
            <a:pPr lvl="1" fontAlgn="base"/>
            <a:r>
              <a:rPr lang="ko-KR" altLang="en-US" dirty="0"/>
              <a:t>데이터 편향에 민감</a:t>
            </a:r>
            <a:endParaRPr lang="en-US" altLang="ko-KR" dirty="0"/>
          </a:p>
          <a:p>
            <a:pPr fontAlgn="base"/>
            <a:r>
              <a:rPr lang="ko-KR" altLang="en-US" dirty="0"/>
              <a:t>대표적인 방법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/>
            <a:r>
              <a:rPr lang="en-US" altLang="ko-KR" dirty="0" err="1"/>
              <a:t>EnlightenGAN</a:t>
            </a:r>
            <a:r>
              <a:rPr lang="en-US" altLang="ko-KR" dirty="0"/>
              <a:t> [20]: </a:t>
            </a:r>
            <a:r>
              <a:rPr lang="ko-KR" altLang="en-US" dirty="0"/>
              <a:t>쌍으로 된 데이터 없이 학습된 최초의 저조도 영상 복원 방법</a:t>
            </a:r>
            <a:r>
              <a:rPr lang="en-US" altLang="ko-KR" dirty="0"/>
              <a:t>, </a:t>
            </a:r>
            <a:r>
              <a:rPr lang="ko-KR" altLang="en-US" dirty="0"/>
              <a:t>멀티 스케일 </a:t>
            </a:r>
            <a:r>
              <a:rPr lang="ko-KR" altLang="en-US" dirty="0" err="1"/>
              <a:t>판별자와</a:t>
            </a:r>
            <a:r>
              <a:rPr lang="ko-KR" altLang="en-US" dirty="0"/>
              <a:t> 자체 규제 손실 함수 사용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8118" y="221456"/>
            <a:ext cx="4383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/>
              <a:t>2.2 </a:t>
            </a:r>
            <a:r>
              <a:rPr lang="ko-KR" altLang="en-US" sz="3200" dirty="0"/>
              <a:t>딥 러닝 기반 방법</a:t>
            </a:r>
          </a:p>
        </p:txBody>
      </p:sp>
    </p:spTree>
    <p:extLst>
      <p:ext uri="{BB962C8B-B14F-4D97-AF65-F5344CB8AC3E}">
        <p14:creationId xmlns:p14="http://schemas.microsoft.com/office/powerpoint/2010/main" val="352044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073150"/>
            <a:ext cx="11077576" cy="5103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dirty="0"/>
              <a:t>2.2.3 </a:t>
            </a:r>
            <a:r>
              <a:rPr lang="ko-KR" altLang="en-US" dirty="0"/>
              <a:t>제로 샷 학습</a:t>
            </a:r>
            <a:r>
              <a:rPr lang="en-US" altLang="ko-KR" dirty="0"/>
              <a:t>(</a:t>
            </a:r>
            <a:r>
              <a:rPr lang="ko-KR" altLang="en-US" dirty="0"/>
              <a:t>쉬운 예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ko-KR" altLang="en-US" b="1" dirty="0"/>
              <a:t>기존 학습</a:t>
            </a:r>
            <a:r>
              <a:rPr lang="en-US" altLang="ko-KR" b="1" dirty="0"/>
              <a:t>:</a:t>
            </a:r>
          </a:p>
          <a:p>
            <a:pPr lvl="1" fontAlgn="base"/>
            <a:r>
              <a:rPr lang="ko-KR" altLang="en-US" dirty="0"/>
              <a:t>모델은 고양이</a:t>
            </a:r>
            <a:r>
              <a:rPr lang="en-US" altLang="ko-KR" dirty="0"/>
              <a:t>, 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말 등 다양한 동물 이미지를 학습</a:t>
            </a:r>
            <a:endParaRPr lang="en-US" altLang="ko-KR" dirty="0"/>
          </a:p>
          <a:p>
            <a:pPr lvl="1" fontAlgn="base"/>
            <a:r>
              <a:rPr lang="ko-KR" altLang="en-US" dirty="0"/>
              <a:t>각 이미지에는 </a:t>
            </a:r>
            <a:r>
              <a:rPr lang="en-US" altLang="ko-KR" dirty="0"/>
              <a:t>"</a:t>
            </a:r>
            <a:r>
              <a:rPr lang="ko-KR" altLang="en-US" dirty="0"/>
              <a:t>고양이</a:t>
            </a:r>
            <a:r>
              <a:rPr lang="en-US" altLang="ko-KR" dirty="0"/>
              <a:t>", "</a:t>
            </a:r>
            <a:r>
              <a:rPr lang="ko-KR" altLang="en-US" dirty="0"/>
              <a:t>개</a:t>
            </a:r>
            <a:r>
              <a:rPr lang="en-US" altLang="ko-KR" dirty="0"/>
              <a:t>", "</a:t>
            </a:r>
            <a:r>
              <a:rPr lang="ko-KR" altLang="en-US" dirty="0"/>
              <a:t>말</a:t>
            </a:r>
            <a:r>
              <a:rPr lang="en-US" altLang="ko-KR" dirty="0"/>
              <a:t>" </a:t>
            </a:r>
            <a:r>
              <a:rPr lang="ko-KR" altLang="en-US" dirty="0"/>
              <a:t>등의 라벨이 부착되어 있음</a:t>
            </a:r>
            <a:endParaRPr lang="en-US" altLang="ko-KR" dirty="0"/>
          </a:p>
          <a:p>
            <a:pPr fontAlgn="base"/>
            <a:r>
              <a:rPr lang="ko-KR" altLang="en-US" b="1" dirty="0"/>
              <a:t>새로운 데이터 분류</a:t>
            </a:r>
            <a:r>
              <a:rPr lang="en-US" altLang="ko-KR" b="1" dirty="0"/>
              <a:t>:</a:t>
            </a:r>
          </a:p>
          <a:p>
            <a:pPr lvl="1" fontAlgn="base"/>
            <a:r>
              <a:rPr lang="ko-KR" altLang="en-US" dirty="0"/>
              <a:t>모델은 학습하지 않은 새로운 동물 이미지 </a:t>
            </a:r>
            <a:r>
              <a:rPr lang="en-US" altLang="ko-KR" dirty="0"/>
              <a:t>(</a:t>
            </a:r>
            <a:r>
              <a:rPr lang="ko-KR" altLang="en-US" dirty="0"/>
              <a:t>판다</a:t>
            </a:r>
            <a:r>
              <a:rPr lang="en-US" altLang="ko-KR" dirty="0"/>
              <a:t>)</a:t>
            </a:r>
            <a:r>
              <a:rPr lang="ko-KR" altLang="en-US" dirty="0"/>
              <a:t>를 분류해야 한다고 가정</a:t>
            </a:r>
            <a:endParaRPr lang="en-US" altLang="ko-KR" dirty="0"/>
          </a:p>
          <a:p>
            <a:pPr lvl="1" fontAlgn="base"/>
            <a:r>
              <a:rPr lang="ko-KR" altLang="en-US" dirty="0"/>
              <a:t>모델은 기존 학습된 동물 이미지의 특징 </a:t>
            </a:r>
            <a:r>
              <a:rPr lang="en-US" altLang="ko-KR" dirty="0"/>
              <a:t>(</a:t>
            </a:r>
            <a:r>
              <a:rPr lang="ko-KR" altLang="en-US" dirty="0"/>
              <a:t>털 색깔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모양 등</a:t>
            </a:r>
            <a:r>
              <a:rPr lang="en-US" altLang="ko-KR" dirty="0"/>
              <a:t>)</a:t>
            </a:r>
            <a:r>
              <a:rPr lang="ko-KR" altLang="en-US" dirty="0"/>
              <a:t>을 활용하여 판다 이미지를 </a:t>
            </a:r>
            <a:r>
              <a:rPr lang="en-US" altLang="ko-KR" dirty="0"/>
              <a:t>"</a:t>
            </a:r>
            <a:r>
              <a:rPr lang="ko-KR" altLang="en-US" dirty="0"/>
              <a:t>동물</a:t>
            </a:r>
            <a:r>
              <a:rPr lang="en-US" altLang="ko-KR" dirty="0"/>
              <a:t>" </a:t>
            </a:r>
            <a:r>
              <a:rPr lang="ko-KR" altLang="en-US" dirty="0"/>
              <a:t>카테고리로 분류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8118" y="221456"/>
            <a:ext cx="4383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/>
              <a:t>2.2 </a:t>
            </a:r>
            <a:r>
              <a:rPr lang="ko-KR" altLang="en-US" sz="3200" dirty="0"/>
              <a:t>딥 러닝 기반 방법</a:t>
            </a:r>
          </a:p>
        </p:txBody>
      </p:sp>
    </p:spTree>
    <p:extLst>
      <p:ext uri="{BB962C8B-B14F-4D97-AF65-F5344CB8AC3E}">
        <p14:creationId xmlns:p14="http://schemas.microsoft.com/office/powerpoint/2010/main" val="915432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073150"/>
            <a:ext cx="11077576" cy="5103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dirty="0"/>
              <a:t>2.2.3 </a:t>
            </a:r>
            <a:r>
              <a:rPr lang="ko-KR" altLang="en-US" dirty="0"/>
              <a:t>제로 샷 학습</a:t>
            </a:r>
          </a:p>
          <a:p>
            <a:pPr fontAlgn="base"/>
            <a:r>
              <a:rPr lang="ko-KR" altLang="en-US" dirty="0"/>
              <a:t>장점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/>
            <a:r>
              <a:rPr lang="ko-KR" altLang="en-US" dirty="0"/>
              <a:t>쌍으로 된 이미지 데이터나 라벨 데이터 없이 학습 가능</a:t>
            </a:r>
          </a:p>
          <a:p>
            <a:pPr lvl="1" fontAlgn="base"/>
            <a:r>
              <a:rPr lang="ko-KR" altLang="en-US" dirty="0"/>
              <a:t>빠른 처리 속도</a:t>
            </a:r>
            <a:endParaRPr lang="en-US" altLang="ko-KR" dirty="0"/>
          </a:p>
          <a:p>
            <a:pPr fontAlgn="base"/>
            <a:r>
              <a:rPr lang="ko-KR" altLang="en-US" dirty="0"/>
              <a:t>단점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/>
            <a:r>
              <a:rPr lang="ko-KR" altLang="en-US" dirty="0"/>
              <a:t>의미 정보 활용 부족</a:t>
            </a:r>
          </a:p>
          <a:p>
            <a:pPr lvl="1" fontAlgn="base"/>
            <a:r>
              <a:rPr lang="ko-KR" altLang="en-US" dirty="0"/>
              <a:t>성능 저하 가능성</a:t>
            </a:r>
            <a:endParaRPr lang="en-US" altLang="ko-KR" dirty="0"/>
          </a:p>
          <a:p>
            <a:pPr fontAlgn="base"/>
            <a:r>
              <a:rPr lang="ko-KR" altLang="en-US" dirty="0"/>
              <a:t>대표적인 방법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/>
            <a:r>
              <a:rPr lang="en-US" altLang="ko-KR" dirty="0"/>
              <a:t>Zero-DCE [11, 27]: </a:t>
            </a:r>
            <a:r>
              <a:rPr lang="ko-KR" altLang="en-US" dirty="0"/>
              <a:t>가벼운 네트워크를 사용하여 저조도 영상 복원을 위한 비</a:t>
            </a:r>
            <a:r>
              <a:rPr lang="en-US" altLang="ko-KR" dirty="0"/>
              <a:t>-</a:t>
            </a:r>
            <a:r>
              <a:rPr lang="ko-KR" altLang="en-US" dirty="0"/>
              <a:t>참조 손실 함수 사용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8118" y="221456"/>
            <a:ext cx="4383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/>
              <a:t>2.2 </a:t>
            </a:r>
            <a:r>
              <a:rPr lang="ko-KR" altLang="en-US" sz="3200" dirty="0"/>
              <a:t>딥 러닝 기반 방법</a:t>
            </a:r>
          </a:p>
        </p:txBody>
      </p:sp>
    </p:spTree>
    <p:extLst>
      <p:ext uri="{BB962C8B-B14F-4D97-AF65-F5344CB8AC3E}">
        <p14:creationId xmlns:p14="http://schemas.microsoft.com/office/powerpoint/2010/main" val="172278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073150"/>
            <a:ext cx="11077576" cy="60563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dirty="0"/>
              <a:t>2.3 </a:t>
            </a:r>
            <a:r>
              <a:rPr lang="ko-KR" altLang="en-US" dirty="0"/>
              <a:t>제안 방법과 기존 연구의 비교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98040"/>
              </p:ext>
            </p:extLst>
          </p:nvPr>
        </p:nvGraphicFramePr>
        <p:xfrm>
          <a:off x="1160001" y="1907380"/>
          <a:ext cx="10433972" cy="4000501"/>
        </p:xfrm>
        <a:graphic>
          <a:graphicData uri="http://schemas.openxmlformats.org/drawingml/2006/table">
            <a:tbl>
              <a:tblPr/>
              <a:tblGrid>
                <a:gridCol w="2281436">
                  <a:extLst>
                    <a:ext uri="{9D8B030D-6E8A-4147-A177-3AD203B41FA5}">
                      <a16:colId xmlns:a16="http://schemas.microsoft.com/office/drawing/2014/main" val="3989922880"/>
                    </a:ext>
                  </a:extLst>
                </a:gridCol>
                <a:gridCol w="3759533">
                  <a:extLst>
                    <a:ext uri="{9D8B030D-6E8A-4147-A177-3AD203B41FA5}">
                      <a16:colId xmlns:a16="http://schemas.microsoft.com/office/drawing/2014/main" val="3712796236"/>
                    </a:ext>
                  </a:extLst>
                </a:gridCol>
                <a:gridCol w="4393003">
                  <a:extLst>
                    <a:ext uri="{9D8B030D-6E8A-4147-A177-3AD203B41FA5}">
                      <a16:colId xmlns:a16="http://schemas.microsoft.com/office/drawing/2014/main" val="4104323871"/>
                    </a:ext>
                  </a:extLst>
                </a:gridCol>
              </a:tblGrid>
              <a:tr h="5342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방법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장점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단점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40546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기존 방법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구현 간단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빠른 처리 속도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낮은 정확도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일반화 능력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느린 처리 속도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376034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딥러닝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 기반 방법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높은 정확도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일반화 가능성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쌍으로 된 이미지 데이터 필요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느린 처리 속도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527186"/>
                  </a:ext>
                </a:extLst>
              </a:tr>
              <a:tr h="14659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제안 방법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쌍으로 된 이미지 데이터 없이 학습 가능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높은 정확도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빠른 처리 속도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265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51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Proposed Method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4" y="1447136"/>
            <a:ext cx="10923795" cy="396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84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Proposed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3150"/>
            <a:ext cx="11141869" cy="51038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3.1 Enhancement Factor Extraction Network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가벼운 </a:t>
            </a:r>
            <a:r>
              <a:rPr lang="ko-KR" altLang="en-US" dirty="0" err="1"/>
              <a:t>컨볼루션</a:t>
            </a:r>
            <a:r>
              <a:rPr lang="ko-KR" altLang="en-US" dirty="0"/>
              <a:t> 연산 </a:t>
            </a:r>
            <a:r>
              <a:rPr lang="en-US" altLang="ko-KR" dirty="0"/>
              <a:t>(</a:t>
            </a:r>
            <a:r>
              <a:rPr lang="en-US" altLang="ko-KR" dirty="0" err="1"/>
              <a:t>depthwise</a:t>
            </a:r>
            <a:r>
              <a:rPr lang="en-US" altLang="ko-KR" dirty="0"/>
              <a:t> separable convolution)</a:t>
            </a:r>
            <a:r>
              <a:rPr lang="ko-KR" altLang="en-US" dirty="0"/>
              <a:t>과 대칭 </a:t>
            </a:r>
            <a:r>
              <a:rPr lang="ko-KR" altLang="en-US" dirty="0" err="1"/>
              <a:t>스킵</a:t>
            </a:r>
            <a:r>
              <a:rPr lang="ko-KR" altLang="en-US" dirty="0"/>
              <a:t> 연결</a:t>
            </a:r>
            <a:r>
              <a:rPr lang="en-US" altLang="ko-KR" dirty="0"/>
              <a:t>(symmetric skip connections)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계산 복잡도가 낮고 처리 속도가 빠름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저조도 영상에서 픽셀 단위의 밝기 부족 정보 추출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저조도 영상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각 픽셀의 밝기 증가 요구량을 나타내는 벡터</a:t>
            </a:r>
          </a:p>
        </p:txBody>
      </p:sp>
    </p:spTree>
    <p:extLst>
      <p:ext uri="{BB962C8B-B14F-4D97-AF65-F5344CB8AC3E}">
        <p14:creationId xmlns:p14="http://schemas.microsoft.com/office/powerpoint/2010/main" val="1279632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Proposed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3150"/>
            <a:ext cx="10998994" cy="552053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3.2 Recurrent Image Enhancement Network (RIE </a:t>
            </a:r>
            <a:r>
              <a:rPr lang="ko-KR" altLang="en-US" dirty="0"/>
              <a:t>네트워크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EFE </a:t>
            </a:r>
            <a:r>
              <a:rPr lang="ko-KR" altLang="en-US" dirty="0"/>
              <a:t>네트워크 </a:t>
            </a:r>
            <a:r>
              <a:rPr lang="ko-KR" altLang="en-US" dirty="0" err="1"/>
              <a:t>출력값과</a:t>
            </a:r>
            <a:r>
              <a:rPr lang="ko-KR" altLang="en-US" dirty="0"/>
              <a:t> 저조도 영상을 입력으로 받아 반복적으로 이미지 복원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가지 </a:t>
            </a:r>
            <a:r>
              <a:rPr lang="ko-KR" altLang="en-US" dirty="0" err="1"/>
              <a:t>비참조</a:t>
            </a:r>
            <a:r>
              <a:rPr lang="ko-KR" altLang="en-US" dirty="0"/>
              <a:t> 손실 함수 사용</a:t>
            </a:r>
            <a:r>
              <a:rPr lang="en-US" altLang="ko-KR" dirty="0"/>
              <a:t>: </a:t>
            </a:r>
            <a:r>
              <a:rPr lang="ko-KR" altLang="en-US" dirty="0"/>
              <a:t>다양한 조명 조건에 대한 일반화 능력 향상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SSIM (Structural Similarity Index Measure): </a:t>
            </a:r>
            <a:r>
              <a:rPr lang="ko-KR" altLang="en-US" dirty="0"/>
              <a:t>이미지 구조 유사성 평가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L1 loss: </a:t>
            </a:r>
            <a:r>
              <a:rPr lang="ko-KR" altLang="en-US" dirty="0"/>
              <a:t>평균 절대 오차 최소화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VGG loss: VGG </a:t>
            </a:r>
            <a:r>
              <a:rPr lang="ko-KR" altLang="en-US" dirty="0"/>
              <a:t>네트워크 기반 특징 </a:t>
            </a:r>
            <a:r>
              <a:rPr lang="ko-KR" altLang="en-US" dirty="0" err="1"/>
              <a:t>일치성</a:t>
            </a:r>
            <a:r>
              <a:rPr lang="ko-KR" altLang="en-US" dirty="0"/>
              <a:t> 평가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Perceptual loss: </a:t>
            </a:r>
            <a:r>
              <a:rPr lang="ko-KR" altLang="en-US" dirty="0"/>
              <a:t>인간 시각 인지 특징 기반 평가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Total variation loss: </a:t>
            </a:r>
            <a:r>
              <a:rPr lang="ko-KR" altLang="en-US" dirty="0"/>
              <a:t>이미지 부드러움 유지</a:t>
            </a:r>
          </a:p>
        </p:txBody>
      </p:sp>
    </p:spTree>
    <p:extLst>
      <p:ext uri="{BB962C8B-B14F-4D97-AF65-F5344CB8AC3E}">
        <p14:creationId xmlns:p14="http://schemas.microsoft.com/office/powerpoint/2010/main" val="2118021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Proposed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3150"/>
            <a:ext cx="10998994" cy="55205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3.3 Unsupervised Semantic Segmentation Network (USS </a:t>
            </a:r>
            <a:r>
              <a:rPr lang="ko-KR" altLang="en-US" dirty="0"/>
              <a:t>네트워크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복원 이미지를 입력으로 받아 의미 정보 유지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라벨링</a:t>
            </a:r>
            <a:r>
              <a:rPr lang="ko-KR" altLang="en-US" dirty="0"/>
              <a:t> 데이터 없이 비지도 학습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이미지 클러스터링을 통한 의미 정보 추출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클러스터 간 경쟁 학습을 통한 의미 분할 모델 학습</a:t>
            </a:r>
          </a:p>
        </p:txBody>
      </p:sp>
    </p:spTree>
    <p:extLst>
      <p:ext uri="{BB962C8B-B14F-4D97-AF65-F5344CB8AC3E}">
        <p14:creationId xmlns:p14="http://schemas.microsoft.com/office/powerpoint/2010/main" val="24731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672" y="1073150"/>
            <a:ext cx="7238509" cy="5103813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ko-KR" altLang="en-US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쌍으로 된 이미지</a:t>
            </a:r>
            <a:r>
              <a:rPr lang="en-US" altLang="ko-KR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또는 </a:t>
            </a:r>
            <a:r>
              <a:rPr lang="ko-KR" altLang="en-US" sz="2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레이블링</a:t>
            </a:r>
            <a:r>
              <a:rPr lang="ko-KR" altLang="en-US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데이터가 없어도 저조도 영상을 복원할 수 있는 의미</a:t>
            </a:r>
            <a:r>
              <a:rPr lang="en-US" altLang="ko-KR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-</a:t>
            </a:r>
            <a:r>
              <a:rPr lang="ko-KR" altLang="en-US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유도 제로 샷</a:t>
            </a:r>
            <a:r>
              <a:rPr lang="en-US" altLang="ko-KR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네트워크 제안</a:t>
            </a:r>
            <a:endParaRPr lang="en-US" altLang="ko-KR" sz="2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ko-KR" altLang="en-US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저조도 이미지의 픽셀 별 빛 부족을 추정하기 위해 깊이 별 분리 </a:t>
            </a:r>
            <a:r>
              <a:rPr lang="ko-KR" altLang="en-US" sz="20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컨볼루션을</a:t>
            </a:r>
            <a:r>
              <a:rPr lang="ko-KR" altLang="en-US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사용하여 </a:t>
            </a:r>
            <a:r>
              <a:rPr lang="en-US" altLang="ko-KR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EFE(</a:t>
            </a:r>
            <a:r>
              <a:rPr lang="ko-KR" altLang="en-US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향상 인자 추출</a:t>
            </a:r>
            <a:r>
              <a:rPr lang="en-US" altLang="ko-KR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)</a:t>
            </a:r>
            <a:r>
              <a:rPr lang="ko-KR" altLang="en-US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네트워크를 설계</a:t>
            </a:r>
            <a:endParaRPr lang="en-US" altLang="ko-KR" sz="20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ko-KR" altLang="en-US" sz="20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저조도 이미지를 점진적으로 향상시키기 </a:t>
            </a:r>
            <a:r>
              <a:rPr lang="ko-KR" altLang="en-US" sz="20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위한여</a:t>
            </a:r>
            <a:r>
              <a:rPr lang="ko-KR" altLang="en-US" sz="20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반복적 이미지 향상 네트워크를 제안</a:t>
            </a:r>
            <a:endParaRPr lang="en-US" altLang="ko-KR" sz="20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ko-KR" altLang="en-US" sz="2000" dirty="0">
                <a:effectLst>
                  <a:glow rad="101600">
                    <a:srgbClr val="F699D1">
                      <a:alpha val="60000"/>
                    </a:srgbClr>
                  </a:glow>
                </a:effectLst>
              </a:rPr>
              <a:t>이미지 향상 과정에서 의미 정보를 보존하기 위하여 </a:t>
            </a:r>
            <a:r>
              <a:rPr lang="en-US" altLang="ko-KR" sz="2000" dirty="0">
                <a:effectLst>
                  <a:glow rad="101600">
                    <a:srgbClr val="F699D1">
                      <a:alpha val="60000"/>
                    </a:srgbClr>
                  </a:glow>
                </a:effectLst>
              </a:rPr>
              <a:t>USS(</a:t>
            </a:r>
            <a:r>
              <a:rPr lang="ko-KR" altLang="en-US" sz="2000" dirty="0">
                <a:effectLst>
                  <a:glow rad="101600">
                    <a:srgbClr val="F699D1">
                      <a:alpha val="60000"/>
                    </a:srgbClr>
                  </a:glow>
                </a:effectLst>
              </a:rPr>
              <a:t>비지도 의미 분할</a:t>
            </a:r>
            <a:r>
              <a:rPr lang="en-US" altLang="ko-KR" sz="2000" dirty="0">
                <a:effectLst>
                  <a:glow rad="101600">
                    <a:srgbClr val="F699D1">
                      <a:alpha val="60000"/>
                    </a:srgbClr>
                  </a:glow>
                </a:effectLst>
              </a:rPr>
              <a:t>) </a:t>
            </a:r>
            <a:r>
              <a:rPr lang="ko-KR" altLang="en-US" sz="2000" dirty="0">
                <a:effectLst>
                  <a:glow rad="101600">
                    <a:srgbClr val="F699D1">
                      <a:alpha val="60000"/>
                    </a:srgbClr>
                  </a:glow>
                </a:effectLst>
              </a:rPr>
              <a:t>네트워크를 소개</a:t>
            </a:r>
            <a:endParaRPr lang="en-US" altLang="ko-KR" sz="2000" dirty="0">
              <a:effectLst>
                <a:glow rad="101600">
                  <a:srgbClr val="F699D1">
                    <a:alpha val="60000"/>
                  </a:srgbClr>
                </a:glow>
              </a:effectLst>
            </a:endParaRPr>
          </a:p>
          <a:p>
            <a:r>
              <a:rPr lang="ko-KR" altLang="en-US" sz="20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이전의 첨단 기술들보다 성능이 우수하더라</a:t>
            </a:r>
            <a:r>
              <a:rPr lang="en-US" altLang="ko-KR" sz="20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r>
              <a:rPr lang="ko-KR" altLang="en-US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저조도 영상에서 감지</a:t>
            </a:r>
            <a:r>
              <a:rPr lang="en-US" altLang="ko-KR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(detection)</a:t>
            </a:r>
            <a:r>
              <a:rPr lang="ko-KR" altLang="en-US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이나 분할</a:t>
            </a:r>
            <a:r>
              <a:rPr lang="en-US" altLang="ko-KR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(segmentation)</a:t>
            </a:r>
            <a:r>
              <a:rPr lang="ko-KR" altLang="en-US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에 대해서도 논의하겠다</a:t>
            </a:r>
            <a:r>
              <a:rPr lang="en-US" altLang="ko-KR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r>
              <a:rPr lang="ko-KR" altLang="en-US" sz="20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코드는 </a:t>
            </a:r>
            <a:r>
              <a:rPr lang="en-US" altLang="ko-KR" sz="20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~~~~~</a:t>
            </a:r>
            <a:r>
              <a:rPr lang="ko-KR" altLang="en-US" sz="20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에 있다</a:t>
            </a:r>
            <a:r>
              <a:rPr lang="en-US" altLang="ko-KR" sz="20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 </a:t>
            </a:r>
            <a:endParaRPr lang="ko-KR" altLang="en-US" sz="20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180" y="901569"/>
            <a:ext cx="4542755" cy="552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8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858" y="1519493"/>
            <a:ext cx="5869543" cy="37311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Proposed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3150"/>
            <a:ext cx="10998994" cy="55205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3.4 Loss Function(</a:t>
            </a:r>
            <a:r>
              <a:rPr lang="ko-KR" altLang="en-US" dirty="0" err="1"/>
              <a:t>손실함수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Spatial Consistency Loss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62" y="3958707"/>
            <a:ext cx="5584920" cy="16735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756" y="2743200"/>
            <a:ext cx="5897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영상 향상 중에 이웃 픽셀과의 차이를 보존하여 저조도 이미지와 향상된 이미지 사이의 공간적 일관성을 유지하기 위하여 </a:t>
            </a:r>
            <a:r>
              <a:rPr lang="ko-KR" altLang="en-US"/>
              <a:t>사용하는 </a:t>
            </a:r>
            <a:r>
              <a:rPr lang="ko-KR" altLang="en-US" dirty="0" err="1"/>
              <a:t>손실함수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566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Proposed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3150"/>
            <a:ext cx="10998994" cy="55205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3.4 Loss Function(</a:t>
            </a:r>
            <a:r>
              <a:rPr lang="ko-KR" altLang="en-US" dirty="0" err="1"/>
              <a:t>손실함수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RGB Loss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756" y="2693330"/>
            <a:ext cx="1047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 </a:t>
            </a:r>
            <a:r>
              <a:rPr lang="ko-KR" altLang="en-US" dirty="0"/>
              <a:t>색상 채널 사이의 관계를 고려하여 향상된 영상의 색상 </a:t>
            </a:r>
            <a:r>
              <a:rPr lang="ko-KR" altLang="en-US" dirty="0" err="1"/>
              <a:t>부정확성을</a:t>
            </a:r>
            <a:r>
              <a:rPr lang="ko-KR" altLang="en-US" dirty="0"/>
              <a:t> 예방하기 위한 </a:t>
            </a:r>
            <a:r>
              <a:rPr lang="ko-KR" altLang="en-US" dirty="0" err="1"/>
              <a:t>손실함수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446" y="3202894"/>
            <a:ext cx="5907239" cy="17548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57612" y="5221724"/>
            <a:ext cx="6699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ε</a:t>
            </a:r>
            <a:r>
              <a:rPr lang="en-US" altLang="ko-KR" dirty="0"/>
              <a:t>:</a:t>
            </a:r>
            <a:r>
              <a:rPr lang="ko-KR" altLang="en-US" dirty="0"/>
              <a:t> 훈련 안정성을 위해 경험적으로 10</a:t>
            </a:r>
            <a:r>
              <a:rPr lang="ko-KR" altLang="en-US" baseline="30000" dirty="0"/>
              <a:t>−6</a:t>
            </a:r>
            <a:r>
              <a:rPr lang="ko-KR" altLang="en-US" dirty="0"/>
              <a:t>으로 설정된 페널티 항</a:t>
            </a:r>
          </a:p>
        </p:txBody>
      </p:sp>
    </p:spTree>
    <p:extLst>
      <p:ext uri="{BB962C8B-B14F-4D97-AF65-F5344CB8AC3E}">
        <p14:creationId xmlns:p14="http://schemas.microsoft.com/office/powerpoint/2010/main" val="1115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Proposed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3150"/>
            <a:ext cx="10998994" cy="55205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3.4 Loss Function(</a:t>
            </a:r>
            <a:r>
              <a:rPr lang="ko-KR" altLang="en-US" dirty="0" err="1"/>
              <a:t>손실함수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Brightness Loss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756" y="2693330"/>
            <a:ext cx="1047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이미지의 노출 부족</a:t>
            </a:r>
            <a:r>
              <a:rPr lang="en-US" altLang="ko-KR" dirty="0"/>
              <a:t>/</a:t>
            </a:r>
            <a:r>
              <a:rPr lang="ko-KR" altLang="en-US" dirty="0"/>
              <a:t>과다를 제한하기 위하여 설계한 </a:t>
            </a:r>
            <a:r>
              <a:rPr lang="ko-KR" altLang="en-US" dirty="0" err="1"/>
              <a:t>손실함수</a:t>
            </a:r>
            <a:endParaRPr lang="en-US" altLang="ko-KR" dirty="0"/>
          </a:p>
          <a:p>
            <a:r>
              <a:rPr lang="ko-KR" altLang="en-US" dirty="0"/>
              <a:t>손실은 특정 영역의 평균 픽셀 값과 미리 정의된 노출 수준 </a:t>
            </a:r>
            <a:r>
              <a:rPr lang="en-US" altLang="ko-KR" dirty="0"/>
              <a:t>E </a:t>
            </a:r>
            <a:r>
              <a:rPr lang="ko-KR" altLang="en-US" dirty="0"/>
              <a:t>사이의 </a:t>
            </a:r>
            <a:r>
              <a:rPr lang="en-US" altLang="ko-KR" dirty="0"/>
              <a:t>L1 </a:t>
            </a:r>
            <a:r>
              <a:rPr lang="ko-KR" altLang="en-US" dirty="0"/>
              <a:t>차이를 측정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57612" y="5221724"/>
            <a:ext cx="6699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E:</a:t>
            </a:r>
            <a:r>
              <a:rPr lang="ko-KR" altLang="en-US" dirty="0"/>
              <a:t> </a:t>
            </a:r>
            <a:r>
              <a:rPr lang="en-US" altLang="ko-KR" dirty="0"/>
              <a:t>0.6</a:t>
            </a:r>
            <a:r>
              <a:rPr lang="ko-KR" altLang="en-US" dirty="0"/>
              <a:t>으로 설정된 이상적인 이미지 노출 수준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52" y="3439673"/>
            <a:ext cx="4125209" cy="143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92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Proposed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3150"/>
            <a:ext cx="10998994" cy="55205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3.4 Loss Function(</a:t>
            </a:r>
            <a:r>
              <a:rPr lang="ko-KR" altLang="en-US" dirty="0" err="1"/>
              <a:t>손실함수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Total Variation Loss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755" y="2693330"/>
            <a:ext cx="10660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노이즈를 줄이고 이미지의 부드러움을 높이기 위해 총 변형 손실을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이미지에서 인접한 픽셀 간의 차이를 측정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저조도 이미지 향상 작업과 달리</a:t>
            </a:r>
            <a:r>
              <a:rPr lang="en-US" altLang="ko-KR" dirty="0"/>
              <a:t> </a:t>
            </a:r>
            <a:r>
              <a:rPr lang="ko-KR" altLang="en-US" dirty="0" err="1"/>
              <a:t>손실함수</a:t>
            </a:r>
            <a:r>
              <a:rPr lang="ko-KR" altLang="en-US" dirty="0"/>
              <a:t> 계산에서 채널 간</a:t>
            </a:r>
            <a:r>
              <a:rPr lang="en-US" altLang="ko-KR" dirty="0"/>
              <a:t>(R, G, B) </a:t>
            </a:r>
            <a:r>
              <a:rPr lang="ko-KR" altLang="en-US" dirty="0"/>
              <a:t>관계를 추가로 고려하여 색 밝기를 향상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952" y="4318668"/>
            <a:ext cx="8649010" cy="128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7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Proposed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3150"/>
            <a:ext cx="10998994" cy="55205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3.4 Loss Function(</a:t>
            </a:r>
            <a:r>
              <a:rPr lang="ko-KR" altLang="en-US" dirty="0" err="1"/>
              <a:t>손실함수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Semantic Loss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755" y="2693330"/>
            <a:ext cx="1066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영상 향상 과정에서 이미지의 의미 정보를 사용하기 위한 손실 함수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75" y="3155530"/>
            <a:ext cx="7574223" cy="13987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89731" y="4894540"/>
            <a:ext cx="5990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p: </a:t>
            </a:r>
            <a:r>
              <a:rPr lang="ko-KR" altLang="en-US" dirty="0"/>
              <a:t>픽셀에 대한 분할 네트워크의 추정 클래스 확률</a:t>
            </a:r>
            <a:endParaRPr lang="en-US" altLang="ko-KR" dirty="0"/>
          </a:p>
          <a:p>
            <a:r>
              <a:rPr lang="en-US" altLang="ko-KR" dirty="0">
                <a:sym typeface="Symbol" panose="05050102010706020507" pitchFamily="18" charset="2"/>
              </a:rPr>
              <a:t></a:t>
            </a:r>
            <a:r>
              <a:rPr lang="en-US" altLang="ko-KR" dirty="0"/>
              <a:t>= 1, </a:t>
            </a:r>
            <a:r>
              <a:rPr lang="en-US" altLang="ko-KR" dirty="0">
                <a:sym typeface="Symbol" panose="05050102010706020507" pitchFamily="18" charset="2"/>
              </a:rPr>
              <a:t>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9801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Proposed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3150"/>
            <a:ext cx="10998994" cy="55205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3.4 Loss Function(</a:t>
            </a:r>
            <a:r>
              <a:rPr lang="ko-KR" altLang="en-US" dirty="0" err="1"/>
              <a:t>손실함수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Total Loss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5806" y="4902022"/>
            <a:ext cx="387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실제 코드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37963" y="6051430"/>
            <a:ext cx="11150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https://github.com/ShenZheng2000/Semantic-Guided-Low-Light-Image-Enhancement/blob/main/train.py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703932" y="2494106"/>
            <a:ext cx="8618787" cy="2123103"/>
            <a:chOff x="1703932" y="2494106"/>
            <a:chExt cx="8618787" cy="212310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3932" y="2494106"/>
              <a:ext cx="8618787" cy="212310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4" name="직사각형 13"/>
            <p:cNvSpPr/>
            <p:nvPr/>
          </p:nvSpPr>
          <p:spPr>
            <a:xfrm>
              <a:off x="9572625" y="2778919"/>
              <a:ext cx="500063" cy="42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669256" y="5325625"/>
            <a:ext cx="9032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loss</a:t>
            </a:r>
            <a:r>
              <a:rPr lang="ko-KR" altLang="en-US" b="1" dirty="0"/>
              <a:t> = </a:t>
            </a:r>
            <a:r>
              <a:rPr lang="ko-KR" altLang="en-US" b="1" dirty="0" err="1"/>
              <a:t>Loss_TV</a:t>
            </a:r>
            <a:r>
              <a:rPr lang="ko-KR" altLang="en-US" b="1" dirty="0"/>
              <a:t> + </a:t>
            </a:r>
            <a:r>
              <a:rPr lang="ko-KR" altLang="en-US" b="1" dirty="0" err="1"/>
              <a:t>loss_spa</a:t>
            </a:r>
            <a:r>
              <a:rPr lang="ko-KR" altLang="en-US" b="1" dirty="0"/>
              <a:t> + </a:t>
            </a:r>
            <a:r>
              <a:rPr lang="ko-KR" altLang="en-US" b="1" dirty="0" err="1"/>
              <a:t>loss_col</a:t>
            </a:r>
            <a:r>
              <a:rPr lang="ko-KR" altLang="en-US" b="1" dirty="0"/>
              <a:t> + </a:t>
            </a:r>
            <a:r>
              <a:rPr lang="ko-KR" altLang="en-US" b="1" dirty="0" err="1"/>
              <a:t>loss_exp</a:t>
            </a:r>
            <a:r>
              <a:rPr lang="ko-KR" altLang="en-US" b="1" dirty="0"/>
              <a:t> + 0.1 * </a:t>
            </a:r>
            <a:r>
              <a:rPr lang="ko-KR" altLang="en-US" b="1" dirty="0" err="1"/>
              <a:t>loss_seg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816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5150" y="1073151"/>
            <a:ext cx="11061700" cy="528954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lang="ko-KR" altLang="en-US" dirty="0"/>
              <a:t>저조도 영상</a:t>
            </a:r>
            <a:r>
              <a:rPr lang="en-US" altLang="ko-KR" dirty="0"/>
              <a:t>/</a:t>
            </a:r>
            <a:r>
              <a:rPr lang="ko-KR" altLang="en-US" dirty="0"/>
              <a:t>이미지 향상을 위한 새로운 방법을 제시</a:t>
            </a:r>
            <a:endParaRPr lang="en-US" altLang="ko-KR" dirty="0"/>
          </a:p>
          <a:p>
            <a:pPr>
              <a:lnSpc>
                <a:spcPct val="140000"/>
              </a:lnSpc>
            </a:pPr>
            <a:r>
              <a:rPr lang="ko-KR" altLang="en-US" dirty="0"/>
              <a:t>기존 방법들은 훈련 데이터에 대한 의존도가 높거나 쌍으로 된 이미지</a:t>
            </a:r>
            <a:r>
              <a:rPr lang="en-US" altLang="ko-KR" dirty="0"/>
              <a:t>(paired images)</a:t>
            </a:r>
            <a:r>
              <a:rPr lang="ko-KR" altLang="en-US" dirty="0"/>
              <a:t>가 필요</a:t>
            </a:r>
            <a:endParaRPr lang="en-US" altLang="ko-KR" dirty="0"/>
          </a:p>
          <a:p>
            <a:pPr>
              <a:lnSpc>
                <a:spcPct val="140000"/>
              </a:lnSpc>
            </a:pPr>
            <a:r>
              <a:rPr lang="ko-KR" altLang="en-US" dirty="0"/>
              <a:t>제안 방법은 의미론 정보</a:t>
            </a:r>
            <a:r>
              <a:rPr lang="en-US" altLang="ko-KR" dirty="0"/>
              <a:t>(semantic information)</a:t>
            </a:r>
            <a:r>
              <a:rPr lang="ko-KR" altLang="en-US" dirty="0"/>
              <a:t>만 활용하여 학습하기 때문에 훈련 데이터에 대한 의존도를 낮추고 쌍으로 된 이미지 없이도 작동 가능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b="1" dirty="0"/>
              <a:t>주요 기여</a:t>
            </a:r>
            <a:r>
              <a:rPr lang="en-US" altLang="ko-KR" b="1" dirty="0"/>
              <a:t>: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쌍으로 된 이미지</a:t>
            </a:r>
            <a:r>
              <a:rPr lang="en-US" altLang="ko-KR" dirty="0"/>
              <a:t>, </a:t>
            </a:r>
            <a:r>
              <a:rPr lang="ko-KR" altLang="en-US" dirty="0"/>
              <a:t>쌍이 없는 데이터 세트</a:t>
            </a:r>
            <a:r>
              <a:rPr lang="en-US" altLang="ko-KR" dirty="0"/>
              <a:t>, </a:t>
            </a:r>
            <a:r>
              <a:rPr lang="ko-KR" altLang="en-US" dirty="0"/>
              <a:t>세분화 주석 없이도 저조도 영상</a:t>
            </a:r>
            <a:r>
              <a:rPr lang="en-US" altLang="ko-KR" dirty="0"/>
              <a:t>/</a:t>
            </a:r>
            <a:r>
              <a:rPr lang="ko-KR" altLang="en-US" dirty="0"/>
              <a:t>이미지 향상을 수행하는 새로운 방법 제시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의미론 정보를 활용하여 저조도 영상</a:t>
            </a:r>
            <a:r>
              <a:rPr lang="en-US" altLang="ko-KR" dirty="0"/>
              <a:t>/</a:t>
            </a:r>
            <a:r>
              <a:rPr lang="ko-KR" altLang="en-US" dirty="0"/>
              <a:t>이미지의 밝기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디테일을 효과적으로 향상시키는 모델 설계</a:t>
            </a:r>
          </a:p>
          <a:p>
            <a:pPr>
              <a:lnSpc>
                <a:spcPct val="14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14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저조도 영상의 문제점</a:t>
            </a:r>
          </a:p>
          <a:p>
            <a:pPr>
              <a:lnSpc>
                <a:spcPct val="120000"/>
              </a:lnSpc>
            </a:pPr>
            <a:r>
              <a:rPr lang="ko-KR" altLang="en-US" b="1" dirty="0"/>
              <a:t>노출 부족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조명 부족으로 인해 이미지 전체 또는 일부 영역이 어둡게 나타남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특징 정보 손실</a:t>
            </a:r>
            <a:r>
              <a:rPr lang="en-US" altLang="ko-KR" dirty="0"/>
              <a:t>, </a:t>
            </a:r>
            <a:r>
              <a:rPr lang="ko-KR" altLang="en-US" dirty="0" err="1"/>
              <a:t>명암비</a:t>
            </a:r>
            <a:r>
              <a:rPr lang="ko-KR" altLang="en-US" dirty="0"/>
              <a:t> 감소</a:t>
            </a:r>
            <a:r>
              <a:rPr lang="en-US" altLang="ko-KR" dirty="0"/>
              <a:t>, </a:t>
            </a:r>
            <a:r>
              <a:rPr lang="ko-KR" altLang="en-US" dirty="0"/>
              <a:t>컴퓨터 비전 알고리즘 성능 저하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야간 촬영</a:t>
            </a:r>
            <a:r>
              <a:rPr lang="en-US" altLang="ko-KR" dirty="0"/>
              <a:t>, </a:t>
            </a:r>
            <a:r>
              <a:rPr lang="ko-KR" altLang="en-US" dirty="0"/>
              <a:t>실내 촬영</a:t>
            </a:r>
            <a:r>
              <a:rPr lang="en-US" altLang="ko-KR" dirty="0"/>
              <a:t>, </a:t>
            </a:r>
            <a:r>
              <a:rPr lang="ko-KR" altLang="en-US" dirty="0"/>
              <a:t>어두운 환경에서 촬영된 사진 또는 영상</a:t>
            </a:r>
          </a:p>
          <a:p>
            <a:pPr>
              <a:lnSpc>
                <a:spcPct val="120000"/>
              </a:lnSpc>
            </a:pPr>
            <a:r>
              <a:rPr lang="ko-KR" altLang="en-US" b="1" dirty="0"/>
              <a:t>노이즈 증가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낮은 조명 조건에서 높은 </a:t>
            </a:r>
            <a:r>
              <a:rPr lang="en-US" altLang="ko-KR" dirty="0"/>
              <a:t>ISO </a:t>
            </a:r>
            <a:r>
              <a:rPr lang="ko-KR" altLang="en-US" dirty="0"/>
              <a:t>사용으로 인해 발생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이미지 품질 저하</a:t>
            </a:r>
            <a:r>
              <a:rPr lang="en-US" altLang="ko-KR" dirty="0"/>
              <a:t>, </a:t>
            </a:r>
            <a:r>
              <a:rPr lang="ko-KR" altLang="en-US" dirty="0"/>
              <a:t>디테일 손실</a:t>
            </a:r>
            <a:r>
              <a:rPr lang="en-US" altLang="ko-KR" dirty="0"/>
              <a:t>, </a:t>
            </a:r>
            <a:r>
              <a:rPr lang="ko-KR" altLang="en-US" dirty="0"/>
              <a:t>인공적인 간섭 발생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야간 사진의 노이즈</a:t>
            </a:r>
            <a:r>
              <a:rPr lang="en-US" altLang="ko-KR" dirty="0"/>
              <a:t>, </a:t>
            </a:r>
            <a:r>
              <a:rPr lang="ko-KR" altLang="en-US" dirty="0"/>
              <a:t>저조도 영상의 </a:t>
            </a:r>
            <a:r>
              <a:rPr lang="ko-KR" altLang="en-US" dirty="0" err="1"/>
              <a:t>블러</a:t>
            </a:r>
            <a:r>
              <a:rPr lang="ko-KR" altLang="en-US" dirty="0"/>
              <a:t> 효과</a:t>
            </a:r>
          </a:p>
        </p:txBody>
      </p:sp>
    </p:spTree>
    <p:extLst>
      <p:ext uri="{BB962C8B-B14F-4D97-AF65-F5344CB8AC3E}">
        <p14:creationId xmlns:p14="http://schemas.microsoft.com/office/powerpoint/2010/main" val="302746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저조도 영상 복원의 중요성</a:t>
            </a:r>
          </a:p>
          <a:p>
            <a:r>
              <a:rPr lang="ko-KR" altLang="en-US" dirty="0"/>
              <a:t>저조도 영상의 문제점 해결을 통한 화질 향상</a:t>
            </a:r>
          </a:p>
          <a:p>
            <a:r>
              <a:rPr lang="ko-KR" altLang="en-US" dirty="0"/>
              <a:t>컴퓨터 비전 알고리즘 성능 향상</a:t>
            </a:r>
          </a:p>
          <a:p>
            <a:pPr lvl="1"/>
            <a:r>
              <a:rPr lang="ko-KR" altLang="en-US" dirty="0"/>
              <a:t>객체 인식</a:t>
            </a:r>
            <a:r>
              <a:rPr lang="en-US" altLang="ko-KR" dirty="0"/>
              <a:t>, </a:t>
            </a:r>
            <a:r>
              <a:rPr lang="ko-KR" altLang="en-US" dirty="0"/>
              <a:t>특징 추출</a:t>
            </a:r>
            <a:r>
              <a:rPr lang="en-US" altLang="ko-KR" dirty="0"/>
              <a:t>, </a:t>
            </a:r>
            <a:r>
              <a:rPr lang="ko-KR" altLang="en-US" dirty="0"/>
              <a:t>이미지 분류 등 다양한 작업에 활용</a:t>
            </a:r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자율주행</a:t>
            </a:r>
            <a:r>
              <a:rPr lang="en-US" altLang="ko-KR" dirty="0"/>
              <a:t>, </a:t>
            </a:r>
            <a:r>
              <a:rPr lang="ko-KR" altLang="en-US" dirty="0"/>
              <a:t>보안 시스템</a:t>
            </a:r>
            <a:r>
              <a:rPr lang="en-US" altLang="ko-KR" dirty="0"/>
              <a:t>, </a:t>
            </a:r>
            <a:r>
              <a:rPr lang="ko-KR" altLang="en-US" dirty="0"/>
              <a:t>의료 영상 분석</a:t>
            </a:r>
          </a:p>
          <a:p>
            <a:r>
              <a:rPr lang="ko-KR" altLang="en-US" dirty="0"/>
              <a:t>다양한 분야에서의 응용 가능성</a:t>
            </a:r>
          </a:p>
          <a:p>
            <a:pPr lvl="1"/>
            <a:r>
              <a:rPr lang="ko-KR" altLang="en-US" dirty="0"/>
              <a:t>사진 촬영</a:t>
            </a:r>
            <a:r>
              <a:rPr lang="en-US" altLang="ko-KR" dirty="0"/>
              <a:t>, </a:t>
            </a:r>
            <a:r>
              <a:rPr lang="ko-KR" altLang="en-US" dirty="0"/>
              <a:t>영상 촬영</a:t>
            </a:r>
            <a:r>
              <a:rPr lang="en-US" altLang="ko-KR" dirty="0"/>
              <a:t>, </a:t>
            </a:r>
            <a:r>
              <a:rPr lang="ko-KR" altLang="en-US" dirty="0"/>
              <a:t>감시 시스템</a:t>
            </a:r>
            <a:r>
              <a:rPr lang="en-US" altLang="ko-KR" dirty="0"/>
              <a:t>, </a:t>
            </a:r>
            <a:r>
              <a:rPr lang="ko-KR" altLang="en-US" dirty="0"/>
              <a:t>의료 영상</a:t>
            </a:r>
            <a:r>
              <a:rPr lang="en-US" altLang="ko-KR" dirty="0"/>
              <a:t>, </a:t>
            </a:r>
            <a:r>
              <a:rPr lang="ko-KR" altLang="en-US" dirty="0"/>
              <a:t>과학 연구 등</a:t>
            </a:r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야간 사진 촬영</a:t>
            </a:r>
            <a:r>
              <a:rPr lang="en-US" altLang="ko-KR" dirty="0"/>
              <a:t>, </a:t>
            </a:r>
            <a:r>
              <a:rPr lang="ko-KR" altLang="en-US" dirty="0"/>
              <a:t>저조도 환경에서의 </a:t>
            </a:r>
            <a:r>
              <a:rPr lang="en-US" altLang="ko-KR" dirty="0"/>
              <a:t>CCTV </a:t>
            </a:r>
            <a:r>
              <a:rPr lang="ko-KR" altLang="en-US" dirty="0"/>
              <a:t>촬영</a:t>
            </a:r>
            <a:r>
              <a:rPr lang="en-US" altLang="ko-KR" dirty="0"/>
              <a:t>, </a:t>
            </a:r>
            <a:r>
              <a:rPr lang="ko-KR" altLang="en-US" dirty="0"/>
              <a:t>의료 영상 분석</a:t>
            </a:r>
          </a:p>
        </p:txBody>
      </p:sp>
    </p:spTree>
    <p:extLst>
      <p:ext uri="{BB962C8B-B14F-4D97-AF65-F5344CB8AC3E}">
        <p14:creationId xmlns:p14="http://schemas.microsoft.com/office/powerpoint/2010/main" val="254060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기존 연구의 한계</a:t>
            </a:r>
          </a:p>
          <a:p>
            <a:r>
              <a:rPr lang="ko-KR" altLang="en-US" b="1" dirty="0"/>
              <a:t>수작업 튜닝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ko-KR" altLang="en-US" dirty="0"/>
              <a:t>히스토그램 </a:t>
            </a:r>
            <a:r>
              <a:rPr lang="ko-KR" altLang="en-US" dirty="0" err="1"/>
              <a:t>평활화</a:t>
            </a:r>
            <a:r>
              <a:rPr lang="en-US" altLang="ko-KR" dirty="0"/>
              <a:t>, </a:t>
            </a:r>
            <a:r>
              <a:rPr lang="ko-KR" altLang="en-US" dirty="0" err="1"/>
              <a:t>레티넥스</a:t>
            </a:r>
            <a:r>
              <a:rPr lang="ko-KR" altLang="en-US" dirty="0"/>
              <a:t> 이론 등 기존 방법은 수동으로 조정해야 함</a:t>
            </a:r>
          </a:p>
          <a:p>
            <a:pPr lvl="1"/>
            <a:r>
              <a:rPr lang="ko-KR" altLang="en-US" dirty="0"/>
              <a:t>시간 소모</a:t>
            </a:r>
            <a:r>
              <a:rPr lang="en-US" altLang="ko-KR" dirty="0"/>
              <a:t>, </a:t>
            </a:r>
            <a:r>
              <a:rPr lang="ko-KR" altLang="en-US" dirty="0"/>
              <a:t>전문 지식 필요</a:t>
            </a:r>
            <a:r>
              <a:rPr lang="en-US" altLang="ko-KR" dirty="0"/>
              <a:t>, </a:t>
            </a:r>
            <a:r>
              <a:rPr lang="ko-KR" altLang="en-US" dirty="0"/>
              <a:t>최적화 어려움</a:t>
            </a:r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특정 조명 조건에 맞춰 매개변수를 수동으로 조정해야 함</a:t>
            </a:r>
          </a:p>
          <a:p>
            <a:r>
              <a:rPr lang="ko-KR" altLang="en-US" b="1" dirty="0"/>
              <a:t>쌍으로 된 이미지 필요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ko-KR" altLang="en-US" dirty="0"/>
              <a:t>지도 학습 기반 방법은 학습에 쌍으로 된 이미지 </a:t>
            </a:r>
            <a:r>
              <a:rPr lang="en-US" altLang="ko-KR" dirty="0"/>
              <a:t>(</a:t>
            </a:r>
            <a:r>
              <a:rPr lang="ko-KR" altLang="en-US" dirty="0"/>
              <a:t>저조도</a:t>
            </a:r>
            <a:r>
              <a:rPr lang="en-US" altLang="ko-KR" dirty="0"/>
              <a:t>/</a:t>
            </a:r>
            <a:r>
              <a:rPr lang="ko-KR" altLang="en-US" dirty="0"/>
              <a:t>일반 조도</a:t>
            </a:r>
            <a:r>
              <a:rPr lang="en-US" altLang="ko-KR" dirty="0"/>
              <a:t>) </a:t>
            </a:r>
            <a:r>
              <a:rPr lang="ko-KR" altLang="en-US" dirty="0"/>
              <a:t>필요</a:t>
            </a:r>
          </a:p>
          <a:p>
            <a:pPr lvl="1"/>
            <a:r>
              <a:rPr lang="ko-KR" altLang="en-US" dirty="0"/>
              <a:t>데이터 확보 어려움</a:t>
            </a:r>
            <a:r>
              <a:rPr lang="en-US" altLang="ko-KR" dirty="0"/>
              <a:t>, </a:t>
            </a:r>
            <a:r>
              <a:rPr lang="ko-KR" altLang="en-US" dirty="0"/>
              <a:t>비용 발생</a:t>
            </a:r>
            <a:r>
              <a:rPr lang="en-US" altLang="ko-KR" dirty="0"/>
              <a:t>, </a:t>
            </a:r>
            <a:r>
              <a:rPr lang="ko-KR" altLang="en-US" dirty="0"/>
              <a:t>실시간 처리 불가능</a:t>
            </a:r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동일한 장면의 저조도 및 일반 조도 이미지 획득 어려움</a:t>
            </a:r>
          </a:p>
          <a:p>
            <a:r>
              <a:rPr lang="ko-KR" altLang="en-US" b="1" dirty="0"/>
              <a:t>느린 처리 속도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ko-KR" altLang="en-US" dirty="0"/>
              <a:t>기존 방법은 복잡한 최적화 과정 필요</a:t>
            </a:r>
          </a:p>
          <a:p>
            <a:pPr lvl="1"/>
            <a:r>
              <a:rPr lang="ko-KR" altLang="en-US" dirty="0"/>
              <a:t>실시간 처리 어려움</a:t>
            </a:r>
            <a:r>
              <a:rPr lang="en-US" altLang="ko-KR" dirty="0"/>
              <a:t>, </a:t>
            </a:r>
            <a:r>
              <a:rPr lang="ko-KR" altLang="en-US" dirty="0"/>
              <a:t>실용성 떨어짐</a:t>
            </a:r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고해상도 영상 처리 시 시간 지연 발생</a:t>
            </a:r>
          </a:p>
        </p:txBody>
      </p:sp>
    </p:spTree>
    <p:extLst>
      <p:ext uri="{BB962C8B-B14F-4D97-AF65-F5344CB8AC3E}">
        <p14:creationId xmlns:p14="http://schemas.microsoft.com/office/powerpoint/2010/main" val="196227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3150"/>
            <a:ext cx="10763250" cy="51038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4. </a:t>
            </a:r>
            <a:r>
              <a:rPr lang="ko-KR" altLang="en-US" b="1" dirty="0"/>
              <a:t>제안 방법 소개 </a:t>
            </a:r>
            <a:r>
              <a:rPr lang="en-US" altLang="ko-KR" b="1" dirty="0"/>
              <a:t>(</a:t>
            </a:r>
            <a:r>
              <a:rPr lang="ko-KR" altLang="en-US" b="1" dirty="0"/>
              <a:t>의미</a:t>
            </a:r>
            <a:r>
              <a:rPr lang="en-US" altLang="ko-KR" b="1" dirty="0"/>
              <a:t>-</a:t>
            </a:r>
            <a:r>
              <a:rPr lang="ko-KR" altLang="en-US" b="1" dirty="0"/>
              <a:t>유도 </a:t>
            </a:r>
            <a:r>
              <a:rPr lang="ko-KR" altLang="en-US" b="1" dirty="0" err="1"/>
              <a:t>제로샷</a:t>
            </a:r>
            <a:r>
              <a:rPr lang="ko-KR" altLang="en-US" b="1" dirty="0"/>
              <a:t> 프레임워크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새로운 </a:t>
            </a:r>
            <a:r>
              <a:rPr lang="ko-KR" altLang="en-US" b="1" dirty="0" err="1"/>
              <a:t>시멘틱</a:t>
            </a:r>
            <a:r>
              <a:rPr lang="en-US" altLang="ko-KR" b="1" dirty="0"/>
              <a:t>-</a:t>
            </a:r>
            <a:r>
              <a:rPr lang="ko-KR" altLang="en-US" b="1" dirty="0"/>
              <a:t>유도 제로 샷 저조도 이미지 향상 네트워크 제안</a:t>
            </a:r>
            <a:endParaRPr lang="en-US" altLang="ko-KR" b="1" dirty="0"/>
          </a:p>
          <a:p>
            <a:r>
              <a:rPr lang="ko-KR" altLang="en-US" b="1" dirty="0"/>
              <a:t>쌍을 이룬 이미지</a:t>
            </a:r>
            <a:r>
              <a:rPr lang="en-US" altLang="ko-KR" b="1" dirty="0"/>
              <a:t>, </a:t>
            </a:r>
            <a:r>
              <a:rPr lang="ko-KR" altLang="en-US" b="1" dirty="0"/>
              <a:t>쌍을 이루지 않은 데이터 세트 또는 분할 레이블이 없는 상태에서 의미 정보를 저조도 이미지 향상에 융합한 최초의 연구</a:t>
            </a:r>
            <a:endParaRPr lang="en-US" altLang="ko-KR" b="1" dirty="0"/>
          </a:p>
          <a:p>
            <a:r>
              <a:rPr lang="ko-KR" altLang="en-US" b="1" dirty="0"/>
              <a:t>저조도 이미지의 픽셀 별 빛 부족을 의미하는 </a:t>
            </a:r>
            <a:r>
              <a:rPr lang="en-US" altLang="ko-KR" b="1" dirty="0"/>
              <a:t>Enhancement Factor</a:t>
            </a:r>
            <a:r>
              <a:rPr lang="ko-KR" altLang="en-US" b="1" dirty="0"/>
              <a:t>를 자동으로 추출할</a:t>
            </a:r>
            <a:r>
              <a:rPr lang="en-US" altLang="ko-KR" b="1" dirty="0"/>
              <a:t> </a:t>
            </a:r>
            <a:r>
              <a:rPr lang="ko-KR" altLang="en-US" b="1" dirty="0"/>
              <a:t>수 있는 경량 </a:t>
            </a:r>
            <a:r>
              <a:rPr lang="ko-KR" altLang="en-US" b="1" dirty="0" err="1"/>
              <a:t>컨벌루션</a:t>
            </a:r>
            <a:r>
              <a:rPr lang="ko-KR" altLang="en-US" b="1" dirty="0"/>
              <a:t> 신경망을 개발</a:t>
            </a:r>
            <a:endParaRPr lang="en-US" altLang="ko-KR" b="1" dirty="0"/>
          </a:p>
          <a:p>
            <a:r>
              <a:rPr lang="ko-KR" altLang="en-US" b="1" dirty="0"/>
              <a:t>다양한 조명 조건의 이미지에 대한 모델의 일반화 능력을 높이기 위해 </a:t>
            </a:r>
            <a:r>
              <a:rPr lang="en-US" altLang="ko-KR" b="1" dirty="0"/>
              <a:t>5</a:t>
            </a:r>
            <a:r>
              <a:rPr lang="ko-KR" altLang="en-US" b="1" dirty="0"/>
              <a:t>가지 </a:t>
            </a:r>
            <a:r>
              <a:rPr lang="ko-KR" altLang="en-US" b="1" dirty="0" err="1"/>
              <a:t>비참조</a:t>
            </a:r>
            <a:r>
              <a:rPr lang="ko-KR" altLang="en-US" b="1" dirty="0"/>
              <a:t> 손실 함수를 사용하여 반복적인 이미지 향상 전략을 설계</a:t>
            </a:r>
            <a:endParaRPr lang="en-US" altLang="ko-KR" b="1" dirty="0"/>
          </a:p>
          <a:p>
            <a:r>
              <a:rPr lang="ko-KR" altLang="en-US" b="1" dirty="0"/>
              <a:t>뛰어난 성능과 빠른 처리 속도</a:t>
            </a:r>
            <a:r>
              <a:rPr lang="en-US" altLang="ko-KR" b="1" dirty="0"/>
              <a:t>:</a:t>
            </a:r>
            <a:r>
              <a:rPr lang="ko-KR" altLang="en-US" dirty="0"/>
              <a:t> </a:t>
            </a:r>
            <a:r>
              <a:rPr lang="en-US" altLang="ko-KR" dirty="0"/>
              <a:t>1</a:t>
            </a:r>
            <a:r>
              <a:rPr lang="ko-KR" altLang="en-US" dirty="0"/>
              <a:t>초 안에 </a:t>
            </a:r>
            <a:r>
              <a:rPr lang="en-US" altLang="ko-KR" dirty="0"/>
              <a:t>1200x900 </a:t>
            </a:r>
            <a:r>
              <a:rPr lang="ko-KR" altLang="en-US" dirty="0"/>
              <a:t>크기 </a:t>
            </a:r>
            <a:r>
              <a:rPr lang="en-US" altLang="ko-KR" dirty="0"/>
              <a:t>1000</a:t>
            </a:r>
            <a:r>
              <a:rPr lang="ko-KR" altLang="en-US" dirty="0"/>
              <a:t>장 영상 처리</a:t>
            </a:r>
          </a:p>
        </p:txBody>
      </p:sp>
    </p:spTree>
    <p:extLst>
      <p:ext uri="{BB962C8B-B14F-4D97-AF65-F5344CB8AC3E}">
        <p14:creationId xmlns:p14="http://schemas.microsoft.com/office/powerpoint/2010/main" val="222897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073150"/>
            <a:ext cx="10956131" cy="5103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dirty="0"/>
              <a:t>2.1.1 </a:t>
            </a:r>
            <a:r>
              <a:rPr lang="ko-KR" altLang="en-US" dirty="0"/>
              <a:t>히스토그램 </a:t>
            </a:r>
            <a:r>
              <a:rPr lang="ko-KR" altLang="en-US" dirty="0" err="1"/>
              <a:t>평활화</a:t>
            </a:r>
            <a:r>
              <a:rPr lang="ko-KR" altLang="en-US" dirty="0"/>
              <a:t> </a:t>
            </a:r>
            <a:r>
              <a:rPr lang="en-US" altLang="ko-KR" dirty="0"/>
              <a:t>(HE) </a:t>
            </a:r>
            <a:r>
              <a:rPr lang="ko-KR" altLang="en-US" dirty="0"/>
              <a:t>기반 방법</a:t>
            </a:r>
          </a:p>
          <a:p>
            <a:pPr fontAlgn="base"/>
            <a:r>
              <a:rPr lang="ko-KR" altLang="en-US" dirty="0"/>
              <a:t>장점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/>
            <a:r>
              <a:rPr lang="ko-KR" altLang="en-US" dirty="0"/>
              <a:t>구현이 간단하고 빠르게 처리 가능</a:t>
            </a:r>
          </a:p>
          <a:p>
            <a:pPr lvl="1" fontAlgn="base"/>
            <a:r>
              <a:rPr lang="ko-KR" altLang="en-US" dirty="0"/>
              <a:t>이미지 전체적인 </a:t>
            </a:r>
            <a:r>
              <a:rPr lang="ko-KR" altLang="en-US" dirty="0" err="1"/>
              <a:t>명암비</a:t>
            </a:r>
            <a:r>
              <a:rPr lang="ko-KR" altLang="en-US" dirty="0"/>
              <a:t> 개선</a:t>
            </a:r>
          </a:p>
          <a:p>
            <a:pPr fontAlgn="base"/>
            <a:r>
              <a:rPr lang="ko-KR" altLang="en-US" dirty="0"/>
              <a:t>단점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/>
            <a:r>
              <a:rPr lang="ko-KR" altLang="en-US" dirty="0"/>
              <a:t>이미지 노이즈 증폭 가능성</a:t>
            </a:r>
          </a:p>
          <a:p>
            <a:pPr lvl="1" fontAlgn="base"/>
            <a:r>
              <a:rPr lang="ko-KR" altLang="en-US" dirty="0"/>
              <a:t>국부적인 </a:t>
            </a:r>
            <a:r>
              <a:rPr lang="ko-KR" altLang="en-US" dirty="0" err="1"/>
              <a:t>명암비</a:t>
            </a:r>
            <a:r>
              <a:rPr lang="ko-KR" altLang="en-US" dirty="0"/>
              <a:t> 변화 무시</a:t>
            </a:r>
          </a:p>
          <a:p>
            <a:pPr lvl="1" fontAlgn="base"/>
            <a:r>
              <a:rPr lang="ko-KR" altLang="en-US" dirty="0"/>
              <a:t>과도한 </a:t>
            </a:r>
            <a:r>
              <a:rPr lang="ko-KR" altLang="en-US" dirty="0" err="1"/>
              <a:t>평활화로</a:t>
            </a:r>
            <a:r>
              <a:rPr lang="ko-KR" altLang="en-US" dirty="0"/>
              <a:t> 인해 이미지 디테일 손실 가능성</a:t>
            </a:r>
          </a:p>
          <a:p>
            <a:pPr fontAlgn="base"/>
            <a:r>
              <a:rPr lang="ko-KR" altLang="en-US" dirty="0"/>
              <a:t>대표적인 방법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/>
            <a:r>
              <a:rPr lang="en-US" altLang="ko-KR" dirty="0"/>
              <a:t>BPDHE [17]: </a:t>
            </a:r>
            <a:r>
              <a:rPr lang="ko-KR" altLang="en-US" dirty="0"/>
              <a:t>평균 광도 유지를 위한 동적 히스토그램 </a:t>
            </a:r>
            <a:r>
              <a:rPr lang="ko-KR" altLang="en-US" dirty="0" err="1"/>
              <a:t>평활화</a:t>
            </a:r>
            <a:r>
              <a:rPr lang="ko-KR" altLang="en-US" dirty="0"/>
              <a:t> 방법</a:t>
            </a:r>
          </a:p>
          <a:p>
            <a:pPr lvl="1" fontAlgn="base"/>
            <a:r>
              <a:rPr lang="en-US" altLang="ko-KR" dirty="0"/>
              <a:t>WTHE [44]: </a:t>
            </a:r>
            <a:r>
              <a:rPr lang="ko-KR" altLang="en-US" dirty="0"/>
              <a:t>히스토그램 </a:t>
            </a:r>
            <a:r>
              <a:rPr lang="ko-KR" altLang="en-US" dirty="0" err="1"/>
              <a:t>평활화</a:t>
            </a:r>
            <a:r>
              <a:rPr lang="ko-KR" altLang="en-US" dirty="0"/>
              <a:t> 전 가중치와 </a:t>
            </a:r>
            <a:r>
              <a:rPr lang="ko-KR" altLang="en-US" dirty="0" err="1"/>
              <a:t>임계값을</a:t>
            </a:r>
            <a:r>
              <a:rPr lang="ko-KR" altLang="en-US" dirty="0"/>
              <a:t> 이용한 </a:t>
            </a:r>
            <a:r>
              <a:rPr lang="ko-KR" altLang="en-US" dirty="0" err="1"/>
              <a:t>명암비</a:t>
            </a:r>
            <a:r>
              <a:rPr lang="ko-KR" altLang="en-US" dirty="0"/>
              <a:t> 강조 방법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8118" y="221456"/>
            <a:ext cx="4383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/>
              <a:t>2.1 </a:t>
            </a:r>
            <a:r>
              <a:rPr lang="ko-KR" altLang="en-US" sz="3200" dirty="0"/>
              <a:t>기존 방법</a:t>
            </a:r>
          </a:p>
        </p:txBody>
      </p:sp>
    </p:spTree>
    <p:extLst>
      <p:ext uri="{BB962C8B-B14F-4D97-AF65-F5344CB8AC3E}">
        <p14:creationId xmlns:p14="http://schemas.microsoft.com/office/powerpoint/2010/main" val="64223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073150"/>
            <a:ext cx="10956131" cy="5103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dirty="0"/>
              <a:t>2.1.2 </a:t>
            </a:r>
            <a:r>
              <a:rPr lang="ko-KR" altLang="en-US" dirty="0" err="1"/>
              <a:t>레티넥스</a:t>
            </a:r>
            <a:r>
              <a:rPr lang="ko-KR" altLang="en-US" dirty="0"/>
              <a:t> 기반 방법</a:t>
            </a:r>
          </a:p>
          <a:p>
            <a:pPr fontAlgn="base"/>
            <a:r>
              <a:rPr lang="ko-KR" altLang="en-US" dirty="0"/>
              <a:t>장점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/>
            <a:r>
              <a:rPr lang="ko-KR" altLang="en-US" dirty="0"/>
              <a:t>이미지 자연스러움 유지에 효과적</a:t>
            </a:r>
          </a:p>
          <a:p>
            <a:pPr lvl="1" fontAlgn="base"/>
            <a:r>
              <a:rPr lang="ko-KR" altLang="en-US" dirty="0"/>
              <a:t>밝기와 반사도 분리 기반 이미지 복원</a:t>
            </a:r>
          </a:p>
          <a:p>
            <a:pPr fontAlgn="base"/>
            <a:r>
              <a:rPr lang="ko-KR" altLang="en-US" dirty="0"/>
              <a:t>단점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/>
            <a:r>
              <a:rPr lang="ko-KR" altLang="en-US" dirty="0"/>
              <a:t>계산 과정이 복잡하고 느린 처리 속도</a:t>
            </a:r>
          </a:p>
          <a:p>
            <a:pPr lvl="1" fontAlgn="base"/>
            <a:r>
              <a:rPr lang="ko-KR" altLang="en-US" dirty="0"/>
              <a:t>매개변수 조정에 민감</a:t>
            </a:r>
          </a:p>
          <a:p>
            <a:pPr fontAlgn="base"/>
            <a:r>
              <a:rPr lang="ko-KR" altLang="en-US" dirty="0"/>
              <a:t>대표적인 방법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/>
            <a:r>
              <a:rPr lang="en-US" altLang="ko-KR" dirty="0"/>
              <a:t>NPE [47]: </a:t>
            </a:r>
            <a:r>
              <a:rPr lang="ko-KR" altLang="en-US" dirty="0"/>
              <a:t>자연스러움 유지를 위한 </a:t>
            </a:r>
            <a:r>
              <a:rPr lang="ko-KR" altLang="en-US" dirty="0" err="1"/>
              <a:t>비균일</a:t>
            </a:r>
            <a:r>
              <a:rPr lang="ko-KR" altLang="en-US" dirty="0"/>
              <a:t> 이미지 복원 방법</a:t>
            </a:r>
          </a:p>
          <a:p>
            <a:pPr lvl="1" fontAlgn="base"/>
            <a:r>
              <a:rPr lang="en-US" altLang="ko-KR" dirty="0"/>
              <a:t>PIE [8]: </a:t>
            </a:r>
            <a:r>
              <a:rPr lang="ko-KR" altLang="en-US" dirty="0"/>
              <a:t>확률적 복원 방법 </a:t>
            </a:r>
            <a:r>
              <a:rPr lang="en-US" altLang="ko-KR" dirty="0"/>
              <a:t>(illumination &amp; reflectance </a:t>
            </a:r>
            <a:r>
              <a:rPr lang="ko-KR" altLang="en-US" dirty="0"/>
              <a:t>추정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dirty="0"/>
              <a:t>LIME [13]: </a:t>
            </a:r>
            <a:r>
              <a:rPr lang="ko-KR" altLang="en-US" dirty="0"/>
              <a:t>조명 분포 추정 및 구조 정보 활용한 복원 방법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8118" y="221456"/>
            <a:ext cx="4383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/>
              <a:t>2.1 </a:t>
            </a:r>
            <a:r>
              <a:rPr lang="ko-KR" altLang="en-US" sz="3200" dirty="0"/>
              <a:t>기존 방법</a:t>
            </a:r>
          </a:p>
        </p:txBody>
      </p:sp>
    </p:spTree>
    <p:extLst>
      <p:ext uri="{BB962C8B-B14F-4D97-AF65-F5344CB8AC3E}">
        <p14:creationId xmlns:p14="http://schemas.microsoft.com/office/powerpoint/2010/main" val="371077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1548</Words>
  <Application>Microsoft Office PowerPoint</Application>
  <PresentationFormat>와이드스크린</PresentationFormat>
  <Paragraphs>206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Abstract</vt:lpstr>
      <vt:lpstr>Abstract</vt:lpstr>
      <vt:lpstr>1. Instruction</vt:lpstr>
      <vt:lpstr>1. Instruction</vt:lpstr>
      <vt:lpstr>1. Instruction</vt:lpstr>
      <vt:lpstr>1. Instruction</vt:lpstr>
      <vt:lpstr>2. Related Work</vt:lpstr>
      <vt:lpstr>2. Related Work</vt:lpstr>
      <vt:lpstr>2. Related Work</vt:lpstr>
      <vt:lpstr>2. Related Work</vt:lpstr>
      <vt:lpstr>2. Related Work</vt:lpstr>
      <vt:lpstr>2. Related Work</vt:lpstr>
      <vt:lpstr>2. Related Work</vt:lpstr>
      <vt:lpstr>2. Related Work</vt:lpstr>
      <vt:lpstr>3. Proposed Method</vt:lpstr>
      <vt:lpstr>3. Proposed Method</vt:lpstr>
      <vt:lpstr>3. Proposed Method</vt:lpstr>
      <vt:lpstr>3. Proposed Method</vt:lpstr>
      <vt:lpstr>3. Proposed Method</vt:lpstr>
      <vt:lpstr>3. Proposed Method</vt:lpstr>
      <vt:lpstr>3. Proposed Method</vt:lpstr>
      <vt:lpstr>3. Proposed Method</vt:lpstr>
      <vt:lpstr>3. Proposed Method</vt:lpstr>
      <vt:lpstr>3. Proposed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</dc:creator>
  <cp:lastModifiedBy>심재창</cp:lastModifiedBy>
  <cp:revision>21</cp:revision>
  <dcterms:created xsi:type="dcterms:W3CDTF">2024-03-25T04:24:14Z</dcterms:created>
  <dcterms:modified xsi:type="dcterms:W3CDTF">2024-03-26T23:45:08Z</dcterms:modified>
</cp:coreProperties>
</file>