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4" r:id="rId4"/>
    <p:sldId id="258" r:id="rId5"/>
    <p:sldId id="259" r:id="rId6"/>
    <p:sldId id="262" r:id="rId7"/>
    <p:sldId id="261" r:id="rId8"/>
    <p:sldId id="260" r:id="rId9"/>
    <p:sldId id="265"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EB2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8" autoAdjust="0"/>
    <p:restoredTop sz="94618" autoAdjust="0"/>
  </p:normalViewPr>
  <p:slideViewPr>
    <p:cSldViewPr>
      <p:cViewPr varScale="1">
        <p:scale>
          <a:sx n="96" d="100"/>
          <a:sy n="96" d="100"/>
        </p:scale>
        <p:origin x="-1024" y="-104"/>
      </p:cViewPr>
      <p:guideLst>
        <p:guide orient="horz" pos="2160"/>
        <p:guide pos="2880"/>
      </p:guideLst>
    </p:cSldViewPr>
  </p:slideViewPr>
  <p:outlineViewPr>
    <p:cViewPr>
      <p:scale>
        <a:sx n="33" d="100"/>
        <a:sy n="33" d="100"/>
      </p:scale>
      <p:origin x="36"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113C6A8-63CD-49FC-8780-2BB34967F268}" type="datetimeFigureOut">
              <a:rPr lang="en-US" smtClean="0"/>
              <a:pPr/>
              <a:t>3/9/11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50993E3-6592-416E-8B5E-6DAB7D42A9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13C6A8-63CD-49FC-8780-2BB34967F268}" type="datetimeFigureOut">
              <a:rPr lang="en-US" smtClean="0"/>
              <a:pPr/>
              <a:t>3/9/11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13C6A8-63CD-49FC-8780-2BB34967F268}" type="datetimeFigureOut">
              <a:rPr lang="en-US" smtClean="0"/>
              <a:pPr/>
              <a:t>3/9/11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113C6A8-63CD-49FC-8780-2BB34967F268}" type="datetimeFigureOut">
              <a:rPr lang="en-US" smtClean="0"/>
              <a:pPr/>
              <a:t>3/9/11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113C6A8-63CD-49FC-8780-2BB34967F268}" type="datetimeFigureOut">
              <a:rPr lang="en-US" smtClean="0"/>
              <a:pPr/>
              <a:t>3/9/11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0993E3-6592-416E-8B5E-6DAB7D42A90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13C6A8-63CD-49FC-8780-2BB34967F268}" type="datetimeFigureOut">
              <a:rPr lang="en-US" smtClean="0"/>
              <a:pPr/>
              <a:t>3/9/11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113C6A8-63CD-49FC-8780-2BB34967F268}" type="datetimeFigureOut">
              <a:rPr lang="en-US" smtClean="0"/>
              <a:pPr/>
              <a:t>3/9/11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113C6A8-63CD-49FC-8780-2BB34967F268}" type="datetimeFigureOut">
              <a:rPr lang="en-US" smtClean="0"/>
              <a:pPr/>
              <a:t>3/9/11</a:t>
            </a:fld>
            <a:endParaRPr lang="en-US"/>
          </a:p>
        </p:txBody>
      </p:sp>
      <p:sp>
        <p:nvSpPr>
          <p:cNvPr id="8" name="Slide Number Placeholder 7"/>
          <p:cNvSpPr>
            <a:spLocks noGrp="1"/>
          </p:cNvSpPr>
          <p:nvPr>
            <p:ph type="sldNum" sz="quarter" idx="11"/>
          </p:nvPr>
        </p:nvSpPr>
        <p:spPr/>
        <p:txBody>
          <a:bodyPr/>
          <a:lstStyle/>
          <a:p>
            <a:fld id="{550993E3-6592-416E-8B5E-6DAB7D42A90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13C6A8-63CD-49FC-8780-2BB34967F268}" type="datetimeFigureOut">
              <a:rPr lang="en-US" smtClean="0"/>
              <a:pPr/>
              <a:t>3/9/11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113C6A8-63CD-49FC-8780-2BB34967F268}" type="datetimeFigureOut">
              <a:rPr lang="en-US" smtClean="0"/>
              <a:pPr/>
              <a:t>3/9/11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550993E3-6592-416E-8B5E-6DAB7D42A9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0113C6A8-63CD-49FC-8780-2BB34967F268}" type="datetimeFigureOut">
              <a:rPr lang="en-US" smtClean="0"/>
              <a:pPr/>
              <a:t>3/9/11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0993E3-6592-416E-8B5E-6DAB7D42A9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113C6A8-63CD-49FC-8780-2BB34967F268}" type="datetimeFigureOut">
              <a:rPr lang="en-US" smtClean="0"/>
              <a:pPr/>
              <a:t>3/9/11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550993E3-6592-416E-8B5E-6DAB7D42A90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springloops.com/v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1143000"/>
          </a:xfrm>
        </p:spPr>
        <p:txBody>
          <a:bodyPr/>
          <a:lstStyle/>
          <a:p>
            <a:r>
              <a:rPr lang="en-US" dirty="0" smtClean="0"/>
              <a:t>ZZZZZZZZZZZZ: </a:t>
            </a:r>
            <a:r>
              <a:rPr lang="en-US" dirty="0" smtClean="0">
                <a:solidFill>
                  <a:srgbClr val="FF0000"/>
                </a:solidFill>
              </a:rPr>
              <a:t>Murder</a:t>
            </a:r>
            <a:endParaRPr lang="en-US" dirty="0">
              <a:solidFill>
                <a:srgbClr val="FF0000"/>
              </a:solidFill>
            </a:endParaRPr>
          </a:p>
        </p:txBody>
      </p:sp>
      <p:sp>
        <p:nvSpPr>
          <p:cNvPr id="3" name="Subtitle 2"/>
          <p:cNvSpPr>
            <a:spLocks noGrp="1"/>
          </p:cNvSpPr>
          <p:nvPr>
            <p:ph type="subTitle" idx="1"/>
          </p:nvPr>
        </p:nvSpPr>
        <p:spPr>
          <a:xfrm>
            <a:off x="609600" y="1600200"/>
            <a:ext cx="8001000" cy="4724400"/>
          </a:xfrm>
        </p:spPr>
        <p:txBody>
          <a:bodyPr>
            <a:normAutofit/>
          </a:bodyPr>
          <a:lstStyle/>
          <a:p>
            <a:pPr algn="ctr"/>
            <a:r>
              <a:rPr lang="en-US" sz="2800" dirty="0" smtClean="0"/>
              <a:t>Are you sitting at work bored out of your skull.</a:t>
            </a:r>
          </a:p>
          <a:p>
            <a:pPr algn="ctr"/>
            <a:r>
              <a:rPr lang="en-US" sz="2800" dirty="0" smtClean="0"/>
              <a:t>Have an extra ten minutes with nothing to do.</a:t>
            </a:r>
          </a:p>
          <a:p>
            <a:pPr algn="ctr"/>
            <a:r>
              <a:rPr lang="en-US" sz="2800" dirty="0" smtClean="0"/>
              <a:t>No energy and need something to amp you up?</a:t>
            </a:r>
          </a:p>
          <a:p>
            <a:pPr algn="ctr"/>
            <a:r>
              <a:rPr lang="en-US" sz="2800" dirty="0" smtClean="0">
                <a:solidFill>
                  <a:srgbClr val="00B0F0"/>
                </a:solidFill>
              </a:rPr>
              <a:t>THEN</a:t>
            </a:r>
            <a:r>
              <a:rPr lang="en-US" sz="2800" b="1" dirty="0" smtClean="0">
                <a:solidFill>
                  <a:srgbClr val="00B0F0"/>
                </a:solidFill>
              </a:rPr>
              <a:t>…</a:t>
            </a:r>
          </a:p>
          <a:p>
            <a:pPr algn="ctr"/>
            <a:r>
              <a:rPr lang="en-US" sz="2400" dirty="0" smtClean="0"/>
              <a:t>We’ve got just the game for you.</a:t>
            </a:r>
          </a:p>
          <a:p>
            <a:pPr algn="ctr"/>
            <a:r>
              <a:rPr lang="en-US" sz="2400" dirty="0" smtClean="0"/>
              <a:t>A simple, addictive, fast-paced game that has just enough frustration thrown in to make you want to </a:t>
            </a:r>
          </a:p>
          <a:p>
            <a:pPr algn="ctr"/>
            <a:r>
              <a:rPr lang="en-US" sz="2400" dirty="0" smtClean="0"/>
              <a:t>restart the game time and time again…</a:t>
            </a:r>
          </a:p>
          <a:p>
            <a:pPr algn="ct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1066800"/>
            <a:ext cx="7772400" cy="5632311"/>
          </a:xfrm>
          <a:prstGeom prst="rect">
            <a:avLst/>
          </a:prstGeom>
          <a:noFill/>
        </p:spPr>
        <p:txBody>
          <a:bodyPr wrap="square" rtlCol="0">
            <a:spAutoFit/>
          </a:bodyPr>
          <a:lstStyle/>
          <a:p>
            <a:r>
              <a:rPr lang="en-US" sz="2000" dirty="0" smtClean="0"/>
              <a:t>Challenges:  One of the more difficult parts to code was the issue of how to reverse gravity on command and to work that in with the other  key presses  and events that happen while the character is falling. </a:t>
            </a:r>
          </a:p>
          <a:p>
            <a:r>
              <a:rPr lang="en-US" sz="2000" dirty="0" smtClean="0"/>
              <a:t>The solution was to use different functions, to process the movement keys, gravity direction, characters next location checking, and the system timers that drove those events.</a:t>
            </a:r>
          </a:p>
          <a:p>
            <a:endParaRPr lang="en-US" sz="2000" dirty="0" smtClean="0"/>
          </a:p>
          <a:p>
            <a:r>
              <a:rPr lang="en-US" sz="2000" dirty="0" smtClean="0"/>
              <a:t>This was a collaborative effort with each of us picking tasks that we were suited for. Our group had varying levels of programming experience in C. With the use of the </a:t>
            </a:r>
            <a:r>
              <a:rPr lang="en-US" sz="2000" dirty="0" err="1" smtClean="0"/>
              <a:t>ncurses</a:t>
            </a:r>
            <a:r>
              <a:rPr lang="en-US" sz="2000" dirty="0" smtClean="0"/>
              <a:t> library, and being exposed to more complex coding styles each of us has expanded our programming horizons. </a:t>
            </a:r>
          </a:p>
          <a:p>
            <a:endParaRPr lang="en-US" sz="2000" dirty="0" smtClean="0"/>
          </a:p>
          <a:p>
            <a:r>
              <a:rPr lang="en-US" sz="2000" dirty="0" smtClean="0"/>
              <a:t>Thanks …</a:t>
            </a:r>
          </a:p>
          <a:p>
            <a:endParaRPr lang="en-US" sz="2000" dirty="0" smtClean="0"/>
          </a:p>
          <a:p>
            <a:r>
              <a:rPr lang="en-US" sz="2000" dirty="0" smtClean="0"/>
              <a:t>Now lets get that Live Demo started…</a:t>
            </a:r>
          </a:p>
          <a:p>
            <a:endParaRPr lang="en-US" sz="2000" dirty="0"/>
          </a:p>
        </p:txBody>
      </p:sp>
      <p:sp>
        <p:nvSpPr>
          <p:cNvPr id="3" name="TextBox 2"/>
          <p:cNvSpPr txBox="1"/>
          <p:nvPr/>
        </p:nvSpPr>
        <p:spPr>
          <a:xfrm>
            <a:off x="2971800" y="457200"/>
            <a:ext cx="2971800" cy="400110"/>
          </a:xfrm>
          <a:prstGeom prst="rect">
            <a:avLst/>
          </a:prstGeom>
          <a:noFill/>
        </p:spPr>
        <p:txBody>
          <a:bodyPr wrap="square" rtlCol="0">
            <a:spAutoFit/>
          </a:bodyPr>
          <a:lstStyle/>
          <a:p>
            <a:pPr algn="ctr"/>
            <a:r>
              <a:rPr lang="en-US" sz="2000" dirty="0" smtClean="0">
                <a:solidFill>
                  <a:srgbClr val="FF0000"/>
                </a:solidFill>
              </a:rPr>
              <a:t>Follow Up:</a:t>
            </a:r>
            <a:endParaRPr lang="en-US" sz="2000"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838200"/>
            <a:ext cx="7391400" cy="5632311"/>
          </a:xfrm>
          <a:prstGeom prst="rect">
            <a:avLst/>
          </a:prstGeom>
          <a:noFill/>
        </p:spPr>
        <p:txBody>
          <a:bodyPr wrap="square" rtlCol="0">
            <a:spAutoFit/>
          </a:bodyPr>
          <a:lstStyle/>
          <a:p>
            <a:r>
              <a:rPr lang="en-US" sz="2000" dirty="0" smtClean="0"/>
              <a:t>“</a:t>
            </a:r>
            <a:r>
              <a:rPr lang="en-US" sz="2000" dirty="0" smtClean="0">
                <a:solidFill>
                  <a:srgbClr val="00B0F0"/>
                </a:solidFill>
              </a:rPr>
              <a:t>ZZZZZZZZZZZZZZ</a:t>
            </a:r>
            <a:r>
              <a:rPr lang="en-US" sz="2000" dirty="0" smtClean="0"/>
              <a:t>” is our take on the Flash game “</a:t>
            </a:r>
            <a:r>
              <a:rPr lang="en-US" sz="2000" dirty="0" smtClean="0">
                <a:solidFill>
                  <a:srgbClr val="FF0066"/>
                </a:solidFill>
              </a:rPr>
              <a:t>VVVVV</a:t>
            </a:r>
            <a:r>
              <a:rPr lang="en-US" sz="2000" dirty="0" smtClean="0"/>
              <a:t>”</a:t>
            </a:r>
          </a:p>
          <a:p>
            <a:endParaRPr lang="en-US" sz="2000" dirty="0"/>
          </a:p>
          <a:p>
            <a:r>
              <a:rPr lang="en-US" sz="2000" dirty="0" smtClean="0"/>
              <a:t>This is a side-</a:t>
            </a:r>
            <a:r>
              <a:rPr lang="en-US" sz="2000" dirty="0" err="1" smtClean="0"/>
              <a:t>scroller</a:t>
            </a:r>
            <a:r>
              <a:rPr lang="en-US" sz="2000" dirty="0" smtClean="0"/>
              <a:t> game, with three simple commands. </a:t>
            </a:r>
          </a:p>
          <a:p>
            <a:r>
              <a:rPr lang="en-US" sz="2000" dirty="0" smtClean="0"/>
              <a:t>The ‘</a:t>
            </a:r>
            <a:r>
              <a:rPr lang="en-US" sz="2000" dirty="0" smtClean="0">
                <a:solidFill>
                  <a:srgbClr val="0FEB29"/>
                </a:solidFill>
              </a:rPr>
              <a:t>left arrow</a:t>
            </a:r>
            <a:r>
              <a:rPr lang="en-US" sz="2000" dirty="0" smtClean="0"/>
              <a:t>’</a:t>
            </a:r>
            <a:r>
              <a:rPr lang="en-US" sz="2000" dirty="0" smtClean="0">
                <a:solidFill>
                  <a:srgbClr val="0FEB29"/>
                </a:solidFill>
              </a:rPr>
              <a:t> </a:t>
            </a:r>
            <a:r>
              <a:rPr lang="en-US" sz="2000" dirty="0" smtClean="0"/>
              <a:t>key will move your character to the left.</a:t>
            </a:r>
          </a:p>
          <a:p>
            <a:r>
              <a:rPr lang="en-US" sz="2000" dirty="0" smtClean="0"/>
              <a:t>The ‘</a:t>
            </a:r>
            <a:r>
              <a:rPr lang="en-US" sz="2000" dirty="0" smtClean="0">
                <a:solidFill>
                  <a:srgbClr val="0FEB29"/>
                </a:solidFill>
              </a:rPr>
              <a:t>right arrow</a:t>
            </a:r>
            <a:r>
              <a:rPr lang="en-US" sz="2000" dirty="0" smtClean="0"/>
              <a:t>’</a:t>
            </a:r>
            <a:r>
              <a:rPr lang="en-US" sz="2000" dirty="0" smtClean="0">
                <a:solidFill>
                  <a:srgbClr val="0FEB29"/>
                </a:solidFill>
              </a:rPr>
              <a:t> </a:t>
            </a:r>
            <a:r>
              <a:rPr lang="en-US" sz="2000" dirty="0" smtClean="0"/>
              <a:t>key will move your character to the right.</a:t>
            </a:r>
          </a:p>
          <a:p>
            <a:r>
              <a:rPr lang="en-US" sz="2000" dirty="0" smtClean="0"/>
              <a:t>The ‘</a:t>
            </a:r>
            <a:r>
              <a:rPr lang="en-US" sz="2000" dirty="0" smtClean="0">
                <a:solidFill>
                  <a:srgbClr val="0FEB29"/>
                </a:solidFill>
              </a:rPr>
              <a:t>z</a:t>
            </a:r>
            <a:r>
              <a:rPr lang="en-US" sz="2000" dirty="0" smtClean="0"/>
              <a:t>’ key allows you  to reverse gravity which sends your character from the floor to the ceiling or ceiling to floor in order to avoid the many obstacles throughout the maze. </a:t>
            </a:r>
          </a:p>
          <a:p>
            <a:endParaRPr lang="en-US" sz="2000" dirty="0" smtClean="0"/>
          </a:p>
          <a:p>
            <a:r>
              <a:rPr lang="en-US" sz="2000" dirty="0" smtClean="0"/>
              <a:t>There are six levels or maps that you must navigate your character through. As you move through the game the levels get progressively more difficult. To add to the frustration level there are ‘</a:t>
            </a:r>
            <a:r>
              <a:rPr lang="en-US" sz="2000" dirty="0" smtClean="0">
                <a:solidFill>
                  <a:srgbClr val="FF0000"/>
                </a:solidFill>
              </a:rPr>
              <a:t>Death-Zone Spikes</a:t>
            </a:r>
            <a:r>
              <a:rPr lang="en-US" sz="2000" dirty="0" smtClean="0"/>
              <a:t>’ in each room that will take you out of the game in an instant.</a:t>
            </a:r>
          </a:p>
          <a:p>
            <a:endParaRPr lang="en-US" sz="2000" dirty="0" smtClean="0"/>
          </a:p>
          <a:p>
            <a:r>
              <a:rPr lang="en-US" sz="2000" dirty="0" smtClean="0"/>
              <a:t>Our targeted audience is the Action/Adventure gamer and anyone who has at least three functioning fingers and a </a:t>
            </a:r>
          </a:p>
          <a:p>
            <a:r>
              <a:rPr lang="en-US" sz="2000" dirty="0" smtClean="0"/>
              <a:t>good bit of patience. </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ap01.png"/>
          <p:cNvPicPr>
            <a:picLocks noChangeAspect="1"/>
          </p:cNvPicPr>
          <p:nvPr/>
        </p:nvPicPr>
        <p:blipFill>
          <a:blip r:embed="rId2" cstate="print"/>
          <a:stretch>
            <a:fillRect/>
          </a:stretch>
        </p:blipFill>
        <p:spPr>
          <a:xfrm>
            <a:off x="206095" y="228600"/>
            <a:ext cx="8785505" cy="4607615"/>
          </a:xfrm>
          <a:prstGeom prst="rect">
            <a:avLst/>
          </a:prstGeom>
        </p:spPr>
      </p:pic>
      <p:sp>
        <p:nvSpPr>
          <p:cNvPr id="5" name="TextBox 4"/>
          <p:cNvSpPr txBox="1"/>
          <p:nvPr/>
        </p:nvSpPr>
        <p:spPr>
          <a:xfrm>
            <a:off x="533401" y="5029200"/>
            <a:ext cx="8001000" cy="1200329"/>
          </a:xfrm>
          <a:prstGeom prst="rect">
            <a:avLst/>
          </a:prstGeom>
          <a:noFill/>
        </p:spPr>
        <p:txBody>
          <a:bodyPr wrap="square" rtlCol="0">
            <a:spAutoFit/>
          </a:bodyPr>
          <a:lstStyle/>
          <a:p>
            <a:r>
              <a:rPr lang="en-US" dirty="0" smtClean="0"/>
              <a:t>The first map in our maze, the character is the </a:t>
            </a:r>
            <a:r>
              <a:rPr lang="en-US" dirty="0" smtClean="0">
                <a:solidFill>
                  <a:srgbClr val="0FEB29"/>
                </a:solidFill>
              </a:rPr>
              <a:t>green W</a:t>
            </a:r>
            <a:r>
              <a:rPr lang="en-US" dirty="0" smtClean="0"/>
              <a:t>, the </a:t>
            </a:r>
            <a:r>
              <a:rPr lang="en-US" dirty="0" smtClean="0">
                <a:solidFill>
                  <a:srgbClr val="FFFF00"/>
                </a:solidFill>
              </a:rPr>
              <a:t>yellow @</a:t>
            </a:r>
            <a:r>
              <a:rPr lang="en-US" dirty="0" smtClean="0"/>
              <a:t> is a goal spot for extra points, the </a:t>
            </a:r>
            <a:r>
              <a:rPr lang="en-US" dirty="0" smtClean="0">
                <a:solidFill>
                  <a:srgbClr val="00B0F0"/>
                </a:solidFill>
              </a:rPr>
              <a:t>blue lines</a:t>
            </a:r>
            <a:r>
              <a:rPr lang="en-US" dirty="0" smtClean="0"/>
              <a:t> are gravity reversers, and the </a:t>
            </a:r>
            <a:r>
              <a:rPr lang="en-US" dirty="0" smtClean="0">
                <a:solidFill>
                  <a:srgbClr val="FF0000"/>
                </a:solidFill>
              </a:rPr>
              <a:t>red spikes</a:t>
            </a:r>
            <a:r>
              <a:rPr lang="en-US" dirty="0" smtClean="0"/>
              <a:t> are  not good for you. Your job is to try and navigate your character through the maze, earning points and not dying.</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95400"/>
            <a:ext cx="8001000" cy="3477875"/>
          </a:xfrm>
          <a:prstGeom prst="rect">
            <a:avLst/>
          </a:prstGeom>
          <a:noFill/>
        </p:spPr>
        <p:txBody>
          <a:bodyPr wrap="square" rtlCol="0">
            <a:spAutoFit/>
          </a:bodyPr>
          <a:lstStyle/>
          <a:p>
            <a:r>
              <a:rPr lang="en-US" sz="2000" dirty="0" smtClean="0"/>
              <a:t>The benefits of our code lies within it’s coding style and organization.</a:t>
            </a:r>
          </a:p>
          <a:p>
            <a:endParaRPr lang="en-US" sz="2000" dirty="0" smtClean="0"/>
          </a:p>
          <a:p>
            <a:r>
              <a:rPr lang="en-US" sz="2000" dirty="0" smtClean="0"/>
              <a:t>It is robust, modular, easy to follow, and can be modified fairly easily.</a:t>
            </a:r>
          </a:p>
          <a:p>
            <a:r>
              <a:rPr lang="en-US" sz="2000" dirty="0" smtClean="0"/>
              <a:t>This modularity adds to the games robustness. </a:t>
            </a:r>
          </a:p>
          <a:p>
            <a:r>
              <a:rPr lang="en-US" sz="2000" dirty="0" smtClean="0"/>
              <a:t>It is coded in four separate modules, each of which handles different aspects of the game.  This separation of code allows for easier debugging and quick modifications to the overall game.  </a:t>
            </a:r>
          </a:p>
          <a:p>
            <a:r>
              <a:rPr lang="en-US" sz="2000" dirty="0" smtClean="0"/>
              <a:t>Details of this modularity will follow on the next slide.</a:t>
            </a:r>
          </a:p>
          <a:p>
            <a:endParaRPr lang="en-US" sz="2000" dirty="0"/>
          </a:p>
          <a:p>
            <a:r>
              <a:rPr lang="en-US" sz="2000" dirty="0" smtClean="0"/>
              <a:t>At this point in time we are in the Beta testing phase and are “ready to go” on game improvements and other add-ins as requested. </a:t>
            </a:r>
            <a:endParaRPr lang="en-US" sz="2000" dirty="0"/>
          </a:p>
        </p:txBody>
      </p:sp>
      <p:sp>
        <p:nvSpPr>
          <p:cNvPr id="3" name="TextBox 2"/>
          <p:cNvSpPr txBox="1"/>
          <p:nvPr/>
        </p:nvSpPr>
        <p:spPr>
          <a:xfrm>
            <a:off x="2971800" y="457200"/>
            <a:ext cx="3048000" cy="400110"/>
          </a:xfrm>
          <a:prstGeom prst="rect">
            <a:avLst/>
          </a:prstGeom>
          <a:noFill/>
        </p:spPr>
        <p:txBody>
          <a:bodyPr wrap="square" rtlCol="0">
            <a:spAutoFit/>
          </a:bodyPr>
          <a:lstStyle/>
          <a:p>
            <a:pPr algn="ctr"/>
            <a:r>
              <a:rPr lang="en-US" sz="2000" dirty="0" smtClean="0">
                <a:solidFill>
                  <a:srgbClr val="FF0000"/>
                </a:solidFill>
              </a:rPr>
              <a:t>Benefits of our code:</a:t>
            </a:r>
            <a:endParaRPr lang="en-US" sz="2000" dirty="0">
              <a:solidFill>
                <a:srgbClr val="FF0000"/>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381000"/>
            <a:ext cx="3048000" cy="400110"/>
          </a:xfrm>
          <a:prstGeom prst="rect">
            <a:avLst/>
          </a:prstGeom>
          <a:noFill/>
        </p:spPr>
        <p:txBody>
          <a:bodyPr wrap="square" rtlCol="0">
            <a:spAutoFit/>
          </a:bodyPr>
          <a:lstStyle/>
          <a:p>
            <a:pPr algn="ctr"/>
            <a:r>
              <a:rPr lang="en-US" sz="2000" dirty="0" smtClean="0">
                <a:solidFill>
                  <a:srgbClr val="FF0000"/>
                </a:solidFill>
              </a:rPr>
              <a:t>Technical Details: </a:t>
            </a:r>
            <a:endParaRPr lang="en-US" sz="2000"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217544005"/>
              </p:ext>
            </p:extLst>
          </p:nvPr>
        </p:nvGraphicFramePr>
        <p:xfrm>
          <a:off x="381000" y="990600"/>
          <a:ext cx="8458198" cy="4115901"/>
        </p:xfrm>
        <a:graphic>
          <a:graphicData uri="http://schemas.openxmlformats.org/drawingml/2006/table">
            <a:tbl>
              <a:tblPr firstRow="1" bandRow="1">
                <a:tableStyleId>{3C2FFA5D-87B4-456A-9821-1D502468CF0F}</a:tableStyleId>
              </a:tblPr>
              <a:tblGrid>
                <a:gridCol w="1163972"/>
                <a:gridCol w="1163972"/>
                <a:gridCol w="1474365"/>
                <a:gridCol w="1629561"/>
                <a:gridCol w="1396767"/>
                <a:gridCol w="1629561"/>
              </a:tblGrid>
              <a:tr h="767250">
                <a:tc>
                  <a:txBody>
                    <a:bodyPr/>
                    <a:lstStyle/>
                    <a:p>
                      <a:r>
                        <a:rPr lang="en-US" sz="1600" dirty="0" smtClean="0"/>
                        <a:t>File name</a:t>
                      </a:r>
                    </a:p>
                    <a:p>
                      <a:r>
                        <a:rPr lang="en-US" sz="1600" dirty="0" smtClean="0"/>
                        <a:t>and</a:t>
                      </a:r>
                      <a:r>
                        <a:rPr lang="en-US" sz="1600" baseline="0" dirty="0" smtClean="0"/>
                        <a:t> type</a:t>
                      </a:r>
                      <a:endParaRPr lang="en-US" sz="1600" dirty="0"/>
                    </a:p>
                  </a:txBody>
                  <a:tcPr/>
                </a:tc>
                <a:tc>
                  <a:txBody>
                    <a:bodyPr/>
                    <a:lstStyle/>
                    <a:p>
                      <a:pPr algn="ctr"/>
                      <a:r>
                        <a:rPr lang="en-US" dirty="0" err="1" smtClean="0"/>
                        <a:t>def.h</a:t>
                      </a:r>
                      <a:endParaRPr lang="en-US" dirty="0"/>
                    </a:p>
                  </a:txBody>
                  <a:tcPr/>
                </a:tc>
                <a:tc>
                  <a:txBody>
                    <a:bodyPr/>
                    <a:lstStyle/>
                    <a:p>
                      <a:pPr algn="ctr"/>
                      <a:r>
                        <a:rPr lang="en-US" dirty="0" err="1" smtClean="0"/>
                        <a:t>engine.h</a:t>
                      </a:r>
                      <a:endParaRPr lang="en-US" dirty="0" smtClean="0"/>
                    </a:p>
                    <a:p>
                      <a:pPr algn="ctr"/>
                      <a:r>
                        <a:rPr lang="en-US" dirty="0" err="1" smtClean="0"/>
                        <a:t>engine.c</a:t>
                      </a:r>
                      <a:endParaRPr lang="en-US" dirty="0"/>
                    </a:p>
                  </a:txBody>
                  <a:tcPr/>
                </a:tc>
                <a:tc>
                  <a:txBody>
                    <a:bodyPr/>
                    <a:lstStyle/>
                    <a:p>
                      <a:pPr algn="ctr"/>
                      <a:r>
                        <a:rPr lang="en-US" dirty="0" err="1" smtClean="0"/>
                        <a:t>game.h</a:t>
                      </a:r>
                      <a:endParaRPr lang="en-US" dirty="0" smtClean="0"/>
                    </a:p>
                    <a:p>
                      <a:pPr algn="ctr"/>
                      <a:r>
                        <a:rPr lang="en-US" dirty="0" err="1" smtClean="0"/>
                        <a:t>game.c</a:t>
                      </a:r>
                      <a:endParaRPr lang="en-US" dirty="0"/>
                    </a:p>
                  </a:txBody>
                  <a:tcPr/>
                </a:tc>
                <a:tc>
                  <a:txBody>
                    <a:bodyPr/>
                    <a:lstStyle/>
                    <a:p>
                      <a:pPr algn="ctr"/>
                      <a:r>
                        <a:rPr lang="en-US" dirty="0" err="1" smtClean="0"/>
                        <a:t>map.h</a:t>
                      </a:r>
                      <a:endParaRPr lang="en-US" dirty="0" smtClean="0"/>
                    </a:p>
                    <a:p>
                      <a:pPr algn="ctr"/>
                      <a:r>
                        <a:rPr lang="en-US" dirty="0" err="1" smtClean="0"/>
                        <a:t>map.c</a:t>
                      </a:r>
                      <a:endParaRPr lang="en-US" dirty="0"/>
                    </a:p>
                  </a:txBody>
                  <a:tcPr/>
                </a:tc>
                <a:tc>
                  <a:txBody>
                    <a:bodyPr/>
                    <a:lstStyle/>
                    <a:p>
                      <a:pPr algn="ctr"/>
                      <a:r>
                        <a:rPr lang="en-US" dirty="0" err="1" smtClean="0"/>
                        <a:t>high_score.h</a:t>
                      </a:r>
                      <a:endParaRPr lang="en-US" dirty="0" smtClean="0"/>
                    </a:p>
                    <a:p>
                      <a:pPr algn="ctr"/>
                      <a:r>
                        <a:rPr lang="en-US" dirty="0" err="1" smtClean="0"/>
                        <a:t>high_score.c</a:t>
                      </a:r>
                      <a:endParaRPr lang="en-US" dirty="0"/>
                    </a:p>
                  </a:txBody>
                  <a:tcPr/>
                </a:tc>
              </a:tr>
              <a:tr h="2581401">
                <a:tc>
                  <a:txBody>
                    <a:bodyPr/>
                    <a:lstStyle/>
                    <a:p>
                      <a:r>
                        <a:rPr lang="en-US" dirty="0" smtClean="0"/>
                        <a:t>Purpose</a:t>
                      </a:r>
                    </a:p>
                    <a:p>
                      <a:endParaRPr lang="en-US" dirty="0"/>
                    </a:p>
                  </a:txBody>
                  <a:tcPr/>
                </a:tc>
                <a:tc>
                  <a:txBody>
                    <a:bodyPr/>
                    <a:lstStyle/>
                    <a:p>
                      <a:pPr algn="l"/>
                      <a:r>
                        <a:rPr lang="en-US" sz="1400" dirty="0" smtClean="0"/>
                        <a:t>The </a:t>
                      </a:r>
                      <a:r>
                        <a:rPr lang="en-US" sz="1400" dirty="0" err="1" smtClean="0"/>
                        <a:t>def.h</a:t>
                      </a:r>
                      <a:r>
                        <a:rPr lang="en-US" sz="1400" dirty="0" smtClean="0"/>
                        <a:t> file contains</a:t>
                      </a:r>
                      <a:r>
                        <a:rPr lang="en-US" sz="1400" baseline="0" dirty="0" smtClean="0"/>
                        <a:t> the global definitions that are shared across files. </a:t>
                      </a:r>
                      <a:endParaRPr lang="en-US" sz="1400" dirty="0"/>
                    </a:p>
                  </a:txBody>
                  <a:tcPr/>
                </a:tc>
                <a:tc>
                  <a:txBody>
                    <a:bodyPr/>
                    <a:lstStyle/>
                    <a:p>
                      <a:r>
                        <a:rPr lang="en-US" sz="1400" dirty="0" smtClean="0"/>
                        <a:t>The engine is the main part of the code.</a:t>
                      </a:r>
                      <a:r>
                        <a:rPr lang="en-US" sz="1400" baseline="0" dirty="0" smtClean="0"/>
                        <a:t> </a:t>
                      </a:r>
                    </a:p>
                    <a:p>
                      <a:r>
                        <a:rPr lang="en-US" sz="1400" baseline="0" dirty="0" smtClean="0"/>
                        <a:t>It controls the various timers, character movement,  character status, and the pause menu within the game. </a:t>
                      </a:r>
                      <a:endParaRPr lang="en-US" sz="1400" dirty="0"/>
                    </a:p>
                  </a:txBody>
                  <a:tcPr/>
                </a:tc>
                <a:tc>
                  <a:txBody>
                    <a:bodyPr/>
                    <a:lstStyle/>
                    <a:p>
                      <a:r>
                        <a:rPr lang="en-US" sz="1400" dirty="0" smtClean="0"/>
                        <a:t>This is the</a:t>
                      </a:r>
                      <a:r>
                        <a:rPr lang="en-US" sz="1400" baseline="0" dirty="0" smtClean="0"/>
                        <a:t> main() section of the code. </a:t>
                      </a:r>
                    </a:p>
                    <a:p>
                      <a:r>
                        <a:rPr lang="en-US" sz="1400" baseline="0" dirty="0" smtClean="0"/>
                        <a:t>It initializes the </a:t>
                      </a:r>
                      <a:r>
                        <a:rPr lang="en-US" sz="1400" baseline="0" dirty="0" err="1" smtClean="0"/>
                        <a:t>ncurses</a:t>
                      </a:r>
                      <a:r>
                        <a:rPr lang="en-US" sz="1400" baseline="0" dirty="0" smtClean="0"/>
                        <a:t> functions deals with memory management, and sets the initial conditions for the game.</a:t>
                      </a:r>
                      <a:endParaRPr lang="en-US" sz="1400" dirty="0"/>
                    </a:p>
                  </a:txBody>
                  <a:tcPr/>
                </a:tc>
                <a:tc>
                  <a:txBody>
                    <a:bodyPr/>
                    <a:lstStyle/>
                    <a:p>
                      <a:r>
                        <a:rPr lang="en-US" sz="1400" dirty="0" smtClean="0"/>
                        <a:t>Here is the code that is responsible for reading</a:t>
                      </a:r>
                      <a:r>
                        <a:rPr lang="en-US" sz="1400" baseline="0" dirty="0" smtClean="0"/>
                        <a:t> and deciphering the six maps used to construct the world for this game. </a:t>
                      </a:r>
                      <a:endParaRPr lang="en-US" sz="1400" dirty="0"/>
                    </a:p>
                  </a:txBody>
                  <a:tcPr/>
                </a:tc>
                <a:tc>
                  <a:txBody>
                    <a:bodyPr/>
                    <a:lstStyle/>
                    <a:p>
                      <a:r>
                        <a:rPr lang="en-US" sz="1400" dirty="0" smtClean="0"/>
                        <a:t>This is where the scoring functions live. </a:t>
                      </a:r>
                    </a:p>
                    <a:p>
                      <a:r>
                        <a:rPr lang="en-US" sz="1400" dirty="0" smtClean="0"/>
                        <a:t>We</a:t>
                      </a:r>
                      <a:r>
                        <a:rPr lang="en-US" sz="1400" baseline="0" dirty="0" smtClean="0"/>
                        <a:t> read and write to a permanent file that contains the top ten high scores. </a:t>
                      </a:r>
                    </a:p>
                    <a:p>
                      <a:r>
                        <a:rPr lang="en-US" sz="1400" baseline="0" dirty="0" smtClean="0"/>
                        <a:t>This file is created when the </a:t>
                      </a:r>
                      <a:r>
                        <a:rPr lang="en-US" sz="1400" baseline="0" dirty="0" err="1" smtClean="0"/>
                        <a:t>makefile</a:t>
                      </a:r>
                      <a:r>
                        <a:rPr lang="en-US" sz="1400" baseline="0" dirty="0" smtClean="0"/>
                        <a:t> is run. </a:t>
                      </a:r>
                      <a:endParaRPr lang="en-US" sz="1400" dirty="0"/>
                    </a:p>
                  </a:txBody>
                  <a:tcPr/>
                </a:tc>
              </a:tr>
              <a:tr h="767250">
                <a:tc>
                  <a:txBody>
                    <a:bodyPr/>
                    <a:lstStyle/>
                    <a:p>
                      <a:r>
                        <a:rPr lang="en-US" dirty="0" smtClean="0"/>
                        <a:t>Lines of Code</a:t>
                      </a:r>
                      <a:endParaRPr lang="en-US" dirty="0"/>
                    </a:p>
                  </a:txBody>
                  <a:tcPr/>
                </a:tc>
                <a:tc>
                  <a:txBody>
                    <a:bodyPr/>
                    <a:lstStyle/>
                    <a:p>
                      <a:r>
                        <a:rPr lang="en-US" sz="1400" dirty="0" smtClean="0"/>
                        <a:t>header=</a:t>
                      </a:r>
                      <a:r>
                        <a:rPr lang="en-US" dirty="0" smtClean="0"/>
                        <a:t>67</a:t>
                      </a:r>
                      <a:endParaRPr lang="en-US" dirty="0"/>
                    </a:p>
                  </a:txBody>
                  <a:tcPr/>
                </a:tc>
                <a:tc>
                  <a:txBody>
                    <a:bodyPr/>
                    <a:lstStyle/>
                    <a:p>
                      <a:r>
                        <a:rPr lang="en-US" sz="1400" dirty="0" smtClean="0"/>
                        <a:t>header</a:t>
                      </a:r>
                      <a:r>
                        <a:rPr lang="en-US" sz="1800" dirty="0" smtClean="0"/>
                        <a:t> = </a:t>
                      </a:r>
                      <a:r>
                        <a:rPr lang="en-US" dirty="0" smtClean="0"/>
                        <a:t>45</a:t>
                      </a:r>
                    </a:p>
                    <a:p>
                      <a:r>
                        <a:rPr lang="en-US" sz="1400" dirty="0" smtClean="0"/>
                        <a:t>source = </a:t>
                      </a:r>
                      <a:r>
                        <a:rPr lang="en-US" dirty="0" smtClean="0"/>
                        <a:t>304</a:t>
                      </a:r>
                      <a:endParaRPr lang="en-US" dirty="0"/>
                    </a:p>
                  </a:txBody>
                  <a:tcPr/>
                </a:tc>
                <a:tc>
                  <a:txBody>
                    <a:bodyPr/>
                    <a:lstStyle/>
                    <a:p>
                      <a:r>
                        <a:rPr lang="en-US" sz="1400" dirty="0" smtClean="0"/>
                        <a:t>header</a:t>
                      </a:r>
                      <a:r>
                        <a:rPr lang="en-US" sz="1800" dirty="0" smtClean="0"/>
                        <a:t> = </a:t>
                      </a:r>
                      <a:r>
                        <a:rPr lang="en-US" dirty="0" smtClean="0"/>
                        <a:t>30</a:t>
                      </a:r>
                    </a:p>
                    <a:p>
                      <a:r>
                        <a:rPr lang="en-US" sz="1400" dirty="0" smtClean="0"/>
                        <a:t>source</a:t>
                      </a:r>
                      <a:r>
                        <a:rPr lang="en-US" sz="1800" dirty="0" smtClean="0"/>
                        <a:t> = </a:t>
                      </a:r>
                      <a:r>
                        <a:rPr lang="en-US" dirty="0" smtClean="0"/>
                        <a:t>235</a:t>
                      </a:r>
                      <a:endParaRPr lang="en-US" dirty="0"/>
                    </a:p>
                  </a:txBody>
                  <a:tcPr/>
                </a:tc>
                <a:tc>
                  <a:txBody>
                    <a:bodyPr/>
                    <a:lstStyle/>
                    <a:p>
                      <a:r>
                        <a:rPr lang="en-US" sz="1400" dirty="0" smtClean="0"/>
                        <a:t>header</a:t>
                      </a:r>
                      <a:r>
                        <a:rPr lang="en-US" sz="1800" dirty="0" smtClean="0"/>
                        <a:t> = </a:t>
                      </a:r>
                      <a:r>
                        <a:rPr lang="en-US" dirty="0" smtClean="0"/>
                        <a:t>53</a:t>
                      </a:r>
                    </a:p>
                    <a:p>
                      <a:r>
                        <a:rPr lang="en-US" sz="1400" dirty="0" smtClean="0"/>
                        <a:t>source</a:t>
                      </a:r>
                      <a:r>
                        <a:rPr lang="en-US" sz="1800" dirty="0" smtClean="0"/>
                        <a:t> = </a:t>
                      </a:r>
                      <a:r>
                        <a:rPr lang="en-US" dirty="0" smtClean="0"/>
                        <a:t>125</a:t>
                      </a:r>
                      <a:endParaRPr lang="en-US" dirty="0"/>
                    </a:p>
                  </a:txBody>
                  <a:tcPr/>
                </a:tc>
                <a:tc>
                  <a:txBody>
                    <a:bodyPr/>
                    <a:lstStyle/>
                    <a:p>
                      <a:r>
                        <a:rPr lang="en-US" sz="1400" dirty="0" smtClean="0"/>
                        <a:t>header</a:t>
                      </a:r>
                      <a:r>
                        <a:rPr lang="en-US" sz="1800" dirty="0" smtClean="0"/>
                        <a:t> = </a:t>
                      </a:r>
                      <a:r>
                        <a:rPr lang="en-US" dirty="0" smtClean="0"/>
                        <a:t>31</a:t>
                      </a:r>
                    </a:p>
                    <a:p>
                      <a:r>
                        <a:rPr lang="en-US" sz="1400" dirty="0" smtClean="0"/>
                        <a:t>source </a:t>
                      </a:r>
                      <a:r>
                        <a:rPr lang="en-US" sz="1800" dirty="0" smtClean="0"/>
                        <a:t>= </a:t>
                      </a:r>
                      <a:r>
                        <a:rPr lang="en-US" dirty="0" smtClean="0"/>
                        <a:t>125</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24200" y="457200"/>
            <a:ext cx="2590800" cy="400110"/>
          </a:xfrm>
          <a:prstGeom prst="rect">
            <a:avLst/>
          </a:prstGeom>
          <a:noFill/>
        </p:spPr>
        <p:txBody>
          <a:bodyPr wrap="square" rtlCol="0">
            <a:spAutoFit/>
          </a:bodyPr>
          <a:lstStyle/>
          <a:p>
            <a:pPr algn="ctr"/>
            <a:r>
              <a:rPr lang="en-US" sz="2000" dirty="0" smtClean="0">
                <a:solidFill>
                  <a:srgbClr val="FF0000"/>
                </a:solidFill>
              </a:rPr>
              <a:t>Future Development:</a:t>
            </a:r>
            <a:endParaRPr lang="en-US" sz="2000" dirty="0">
              <a:solidFill>
                <a:srgbClr val="FF0000"/>
              </a:solidFill>
            </a:endParaRPr>
          </a:p>
        </p:txBody>
      </p:sp>
      <p:sp>
        <p:nvSpPr>
          <p:cNvPr id="3" name="TextBox 2"/>
          <p:cNvSpPr txBox="1"/>
          <p:nvPr/>
        </p:nvSpPr>
        <p:spPr>
          <a:xfrm>
            <a:off x="762000" y="1371600"/>
            <a:ext cx="7696200" cy="3477875"/>
          </a:xfrm>
          <a:prstGeom prst="rect">
            <a:avLst/>
          </a:prstGeom>
          <a:noFill/>
        </p:spPr>
        <p:txBody>
          <a:bodyPr wrap="square" rtlCol="0">
            <a:spAutoFit/>
          </a:bodyPr>
          <a:lstStyle/>
          <a:p>
            <a:r>
              <a:rPr lang="en-US" sz="2000" dirty="0" smtClean="0"/>
              <a:t>Given the means, we would plan on adding the following list of items to the current version of the game. </a:t>
            </a:r>
          </a:p>
          <a:p>
            <a:r>
              <a:rPr lang="en-US" sz="2000" dirty="0" smtClean="0"/>
              <a:t>List not in any particular order.</a:t>
            </a:r>
          </a:p>
          <a:p>
            <a:endParaRPr lang="en-US" sz="2000" dirty="0" smtClean="0"/>
          </a:p>
          <a:p>
            <a:pPr marL="342900" indent="-342900">
              <a:buFont typeface="Arial"/>
              <a:buChar char="•"/>
            </a:pPr>
            <a:r>
              <a:rPr lang="en-US" sz="2000" dirty="0" smtClean="0"/>
              <a:t>Expand </a:t>
            </a:r>
            <a:r>
              <a:rPr lang="en-US" sz="2000" dirty="0" smtClean="0"/>
              <a:t>the world with more maps.</a:t>
            </a:r>
          </a:p>
          <a:p>
            <a:pPr marL="342900" indent="-342900">
              <a:buFont typeface="Arial"/>
              <a:buChar char="•"/>
            </a:pPr>
            <a:r>
              <a:rPr lang="en-US" sz="2000" dirty="0" smtClean="0"/>
              <a:t>Add </a:t>
            </a:r>
            <a:r>
              <a:rPr lang="en-US" sz="2000" dirty="0" smtClean="0"/>
              <a:t>more color to the maps.</a:t>
            </a:r>
          </a:p>
          <a:p>
            <a:pPr marL="342900" indent="-342900">
              <a:buFont typeface="Arial"/>
              <a:buChar char="•"/>
            </a:pPr>
            <a:r>
              <a:rPr lang="en-US" sz="2000" dirty="0" smtClean="0"/>
              <a:t>Add </a:t>
            </a:r>
            <a:r>
              <a:rPr lang="en-US" sz="2000" dirty="0" smtClean="0"/>
              <a:t>the BLINK effect to the Death-</a:t>
            </a:r>
            <a:r>
              <a:rPr lang="en-US" sz="2000" dirty="0" smtClean="0"/>
              <a:t>Zones (dependent on terminal capabilities).</a:t>
            </a:r>
            <a:endParaRPr lang="en-US" sz="2000" dirty="0" smtClean="0"/>
          </a:p>
          <a:p>
            <a:pPr marL="342900" indent="-342900">
              <a:buFont typeface="Arial"/>
              <a:buChar char="•"/>
            </a:pPr>
            <a:r>
              <a:rPr lang="en-US" sz="2000" dirty="0" smtClean="0"/>
              <a:t>Change </a:t>
            </a:r>
            <a:r>
              <a:rPr lang="en-US" sz="2000" dirty="0" smtClean="0"/>
              <a:t>the character </a:t>
            </a:r>
            <a:r>
              <a:rPr lang="en-US" sz="2000" dirty="0" smtClean="0"/>
              <a:t>to </a:t>
            </a:r>
            <a:r>
              <a:rPr lang="en-US" sz="2000" dirty="0" smtClean="0"/>
              <a:t>a more human-like form.</a:t>
            </a:r>
          </a:p>
          <a:p>
            <a:pPr marL="342900" indent="-342900">
              <a:buFont typeface="Arial"/>
              <a:buChar char="•"/>
            </a:pPr>
            <a:r>
              <a:rPr lang="en-US" sz="2000" dirty="0" smtClean="0"/>
              <a:t>Animate </a:t>
            </a:r>
            <a:r>
              <a:rPr lang="en-US" sz="2000" dirty="0" smtClean="0"/>
              <a:t>parts of the maze and </a:t>
            </a:r>
            <a:r>
              <a:rPr lang="en-US" sz="2000" dirty="0" smtClean="0"/>
              <a:t>obstacles.</a:t>
            </a:r>
          </a:p>
          <a:p>
            <a:pPr marL="342900" indent="-342900">
              <a:buFont typeface="Arial"/>
              <a:buChar char="•"/>
            </a:pPr>
            <a:r>
              <a:rPr lang="en-US" sz="2000" dirty="0" smtClean="0"/>
              <a:t>Continual </a:t>
            </a:r>
            <a:r>
              <a:rPr lang="en-US" sz="2000" dirty="0" smtClean="0"/>
              <a:t>play instead of quitting after five lives</a:t>
            </a:r>
            <a:r>
              <a:rPr lang="en-US" sz="2000" dirty="0" smtClean="0"/>
              <a:t>.</a:t>
            </a:r>
            <a:endParaRPr lang="en-US" sz="2000"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457200"/>
            <a:ext cx="2971800" cy="400110"/>
          </a:xfrm>
          <a:prstGeom prst="rect">
            <a:avLst/>
          </a:prstGeom>
          <a:noFill/>
        </p:spPr>
        <p:txBody>
          <a:bodyPr wrap="square" rtlCol="0">
            <a:spAutoFit/>
          </a:bodyPr>
          <a:lstStyle/>
          <a:p>
            <a:pPr algn="ctr"/>
            <a:r>
              <a:rPr lang="en-US" sz="2000" dirty="0" smtClean="0">
                <a:solidFill>
                  <a:srgbClr val="FF0000"/>
                </a:solidFill>
              </a:rPr>
              <a:t>Who are </a:t>
            </a:r>
            <a:r>
              <a:rPr lang="en-US" sz="2000" dirty="0" smtClean="0">
                <a:solidFill>
                  <a:srgbClr val="FF0000"/>
                </a:solidFill>
              </a:rPr>
              <a:t>we?</a:t>
            </a:r>
            <a:endParaRPr lang="en-US" sz="2000" dirty="0">
              <a:solidFill>
                <a:srgbClr val="FF0000"/>
              </a:solidFill>
            </a:endParaRPr>
          </a:p>
        </p:txBody>
      </p:sp>
      <p:sp>
        <p:nvSpPr>
          <p:cNvPr id="3" name="TextBox 2"/>
          <p:cNvSpPr txBox="1"/>
          <p:nvPr/>
        </p:nvSpPr>
        <p:spPr>
          <a:xfrm>
            <a:off x="762000" y="917912"/>
            <a:ext cx="7391400" cy="4093428"/>
          </a:xfrm>
          <a:prstGeom prst="rect">
            <a:avLst/>
          </a:prstGeom>
          <a:noFill/>
        </p:spPr>
        <p:txBody>
          <a:bodyPr wrap="square" rtlCol="0">
            <a:spAutoFit/>
          </a:bodyPr>
          <a:lstStyle/>
          <a:p>
            <a:r>
              <a:rPr lang="en-US" sz="2000" dirty="0" smtClean="0"/>
              <a:t>Team </a:t>
            </a:r>
            <a:r>
              <a:rPr lang="en-US" sz="2000" dirty="0" err="1" smtClean="0"/>
              <a:t>RamRod</a:t>
            </a:r>
            <a:r>
              <a:rPr lang="en-US" sz="2000" dirty="0" smtClean="0"/>
              <a:t> consists of:</a:t>
            </a:r>
          </a:p>
          <a:p>
            <a:r>
              <a:rPr lang="en-US" sz="2000" dirty="0" smtClean="0"/>
              <a:t>Chris Sims</a:t>
            </a:r>
          </a:p>
          <a:p>
            <a:r>
              <a:rPr lang="en-US" sz="2000" dirty="0" smtClean="0"/>
              <a:t>Ryan Winter</a:t>
            </a:r>
          </a:p>
          <a:p>
            <a:r>
              <a:rPr lang="en-US" sz="2000" dirty="0" smtClean="0"/>
              <a:t>Tanya </a:t>
            </a:r>
            <a:r>
              <a:rPr lang="en-US" sz="2000" dirty="0" err="1" smtClean="0"/>
              <a:t>Burmeister</a:t>
            </a:r>
            <a:r>
              <a:rPr lang="en-US" sz="2000" dirty="0" smtClean="0"/>
              <a:t> </a:t>
            </a:r>
          </a:p>
          <a:p>
            <a:r>
              <a:rPr lang="en-US" sz="2000" dirty="0" smtClean="0"/>
              <a:t>Steve </a:t>
            </a:r>
            <a:r>
              <a:rPr lang="en-US" sz="2000" dirty="0" err="1" smtClean="0"/>
              <a:t>Monette</a:t>
            </a:r>
            <a:endParaRPr lang="en-US" sz="2000" dirty="0" smtClean="0"/>
          </a:p>
          <a:p>
            <a:endParaRPr lang="en-US" sz="2000" dirty="0"/>
          </a:p>
          <a:p>
            <a:r>
              <a:rPr lang="en-US" sz="2000" dirty="0" smtClean="0"/>
              <a:t>We utilized the </a:t>
            </a:r>
            <a:r>
              <a:rPr lang="en-US" sz="2000" dirty="0" err="1" smtClean="0"/>
              <a:t>SpringLoops</a:t>
            </a:r>
            <a:r>
              <a:rPr lang="en-US" sz="2000" dirty="0" smtClean="0"/>
              <a:t> system for version control which allowed us to enter tickets regarding issues, assign tasks,  and to maintain the current version of the software.  </a:t>
            </a:r>
          </a:p>
          <a:p>
            <a:r>
              <a:rPr lang="en-US" sz="2000" dirty="0" err="1" smtClean="0"/>
              <a:t>SpringLoops</a:t>
            </a:r>
            <a:r>
              <a:rPr lang="en-US" sz="2000" dirty="0" smtClean="0"/>
              <a:t> uses </a:t>
            </a:r>
            <a:r>
              <a:rPr lang="en-US" sz="2000" dirty="0" err="1" smtClean="0"/>
              <a:t>git</a:t>
            </a:r>
            <a:r>
              <a:rPr lang="en-US" sz="2000" dirty="0" smtClean="0"/>
              <a:t> commands on the command line to push changes to the code.  </a:t>
            </a:r>
          </a:p>
          <a:p>
            <a:r>
              <a:rPr lang="en-US" sz="2000" dirty="0" smtClean="0"/>
              <a:t>Once learned, it made cooperation on this project very easy.</a:t>
            </a:r>
          </a:p>
          <a:p>
            <a:r>
              <a:rPr lang="en-US" sz="2000" dirty="0" smtClean="0">
                <a:hlinkClick r:id="rId2"/>
              </a:rPr>
              <a:t>http://www.springloops.com/v2/</a:t>
            </a:r>
            <a:endParaRPr lang="en-US" sz="2000"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pngLoop.png"/>
          <p:cNvPicPr>
            <a:picLocks noChangeAspect="1"/>
          </p:cNvPicPr>
          <p:nvPr/>
        </p:nvPicPr>
        <p:blipFill>
          <a:blip r:embed="rId2" cstate="print"/>
          <a:stretch>
            <a:fillRect/>
          </a:stretch>
        </p:blipFill>
        <p:spPr>
          <a:xfrm>
            <a:off x="180234" y="381000"/>
            <a:ext cx="8811366" cy="601839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ckets.png"/>
          <p:cNvPicPr>
            <a:picLocks noChangeAspect="1"/>
          </p:cNvPicPr>
          <p:nvPr/>
        </p:nvPicPr>
        <p:blipFill>
          <a:blip r:embed="rId2" cstate="print"/>
          <a:stretch>
            <a:fillRect/>
          </a:stretch>
        </p:blipFill>
        <p:spPr>
          <a:xfrm>
            <a:off x="0" y="736288"/>
            <a:ext cx="9144000" cy="5385423"/>
          </a:xfrm>
          <a:prstGeom prst="rect">
            <a:avLst/>
          </a:prstGeom>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1217</TotalTime>
  <Words>908</Words>
  <Application>Microsoft Macintosh PowerPoint</Application>
  <PresentationFormat>On-screen Show (4:3)</PresentationFormat>
  <Paragraphs>91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Technic</vt:lpstr>
      <vt:lpstr>ZZZZZZZZZZZZ: Murder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ZZZZZZZZZZZZ: Murder</dc:title>
  <dc:creator>Steve (laptop)</dc:creator>
  <cp:lastModifiedBy>Chris</cp:lastModifiedBy>
  <cp:revision>48</cp:revision>
  <dcterms:created xsi:type="dcterms:W3CDTF">2011-03-07T19:13:08Z</dcterms:created>
  <dcterms:modified xsi:type="dcterms:W3CDTF">2011-03-10T01:07:57Z</dcterms:modified>
</cp:coreProperties>
</file>