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9c324458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9c324458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9c324458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9c324458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c324458b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c324458b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c32445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c32445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c324458b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c324458b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c324458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c324458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c324458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324458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49345c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49345c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c324458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c324458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Mortality Rates by Selected Causes from 1980-2014</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Jonathan Stumpf | Maddie Warndorf | Olivia Zarroli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727650" y="58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Conclusions</a:t>
            </a:r>
            <a:endParaRPr/>
          </a:p>
        </p:txBody>
      </p:sp>
      <p:sp>
        <p:nvSpPr>
          <p:cNvPr id="162" name="Google Shape;162;p22"/>
          <p:cNvSpPr txBox="1"/>
          <p:nvPr>
            <p:ph idx="1" type="body"/>
          </p:nvPr>
        </p:nvSpPr>
        <p:spPr>
          <a:xfrm>
            <a:off x="729450" y="1584275"/>
            <a:ext cx="7688700" cy="333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Visual analysis (geo-location) of rate of mortality change by disease suggest that neurological disorders could be linked to nutritional deficiencies.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Visual analysis also suggests that substance abuse is increasing the most in a tight geo-centric location (Indiana/Kentucky/West Virginia/Ohio</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Though the time series graph showed changes from 1980 to 2014, </a:t>
            </a:r>
            <a:r>
              <a:rPr lang="en">
                <a:solidFill>
                  <a:srgbClr val="000000"/>
                </a:solidFill>
              </a:rPr>
              <a:t>it is hard to create a model or draw statistically significant conclusions without more years included or the data being broken down by MM-YYYY.</a:t>
            </a:r>
            <a:endParaRPr b="1">
              <a:solidFill>
                <a:srgbClr val="000000"/>
              </a:solidFill>
            </a:endParaRPr>
          </a:p>
          <a:p>
            <a:pPr indent="-311150" lvl="0" marL="457200" marR="0" rtl="0" algn="l">
              <a:lnSpc>
                <a:spcPct val="115000"/>
              </a:lnSpc>
              <a:spcBef>
                <a:spcPts val="0"/>
              </a:spcBef>
              <a:spcAft>
                <a:spcPts val="0"/>
              </a:spcAft>
              <a:buClr>
                <a:srgbClr val="000000"/>
              </a:buClr>
              <a:buSzPts val="1300"/>
              <a:buFont typeface="Lato"/>
              <a:buChar char="●"/>
            </a:pPr>
            <a:r>
              <a:rPr lang="en">
                <a:solidFill>
                  <a:srgbClr val="000000"/>
                </a:solidFill>
              </a:rPr>
              <a:t>We discovered that deaths as a result of mental and substance abuse disorders were the most correlated over time, and neurological diseases were not correlated at all.</a:t>
            </a:r>
            <a:endParaRPr b="1">
              <a:solidFill>
                <a:srgbClr val="000000"/>
              </a:solidFill>
            </a:endParaRPr>
          </a:p>
          <a:p>
            <a:pPr indent="-311150" lvl="0" marL="457200" marR="0" rtl="0" algn="l">
              <a:lnSpc>
                <a:spcPct val="115000"/>
              </a:lnSpc>
              <a:spcBef>
                <a:spcPts val="0"/>
              </a:spcBef>
              <a:spcAft>
                <a:spcPts val="0"/>
              </a:spcAft>
              <a:buClr>
                <a:srgbClr val="000000"/>
              </a:buClr>
              <a:buSzPts val="1300"/>
              <a:buChar char="●"/>
            </a:pPr>
            <a:r>
              <a:rPr lang="en">
                <a:solidFill>
                  <a:srgbClr val="000000"/>
                </a:solidFill>
              </a:rPr>
              <a:t>Throughout the entire country,  deaths as a result of mental and substance use disorders were most correlated. Self-harm and interpersonal violence was the least correlated cause of death among states.</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52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and Introduction to Dataset</a:t>
            </a:r>
            <a:endParaRPr/>
          </a:p>
        </p:txBody>
      </p:sp>
      <p:sp>
        <p:nvSpPr>
          <p:cNvPr id="93" name="Google Shape;93;p14"/>
          <p:cNvSpPr txBox="1"/>
          <p:nvPr>
            <p:ph idx="1" type="body"/>
          </p:nvPr>
        </p:nvSpPr>
        <p:spPr>
          <a:xfrm>
            <a:off x="729450" y="1157325"/>
            <a:ext cx="7688700" cy="318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dataset: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United States Mortality Rates by County 1980-2014</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Downloaded from: https://www.kaggle.com/IHME/us-countylevel-mortality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Dataset cleaning:</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The resolution of the dataset was very high, and offered at a county level for each State. To ensure that each datapoint was statistically significant (avoids counties with small populations), we  chose to perform out analysis on a </a:t>
            </a:r>
            <a:r>
              <a:rPr lang="en">
                <a:solidFill>
                  <a:srgbClr val="000000"/>
                </a:solidFill>
              </a:rPr>
              <a:t>statewide</a:t>
            </a:r>
            <a:r>
              <a:rPr lang="en">
                <a:solidFill>
                  <a:srgbClr val="000000"/>
                </a:solidFill>
              </a:rPr>
              <a:t> level.</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The raw dataset also offered metrics on 21 causes of mortality. Four causes were chosen for this analysis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Objective:</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Analyze the following causes (neurological disorders, mental and substance use disorders, nutritional deficiencies, and self-harm and interpersonal violence) to see if the mortality rates are </a:t>
            </a:r>
            <a:r>
              <a:rPr lang="en">
                <a:solidFill>
                  <a:srgbClr val="000000"/>
                </a:solidFill>
              </a:rPr>
              <a:t>correlated</a:t>
            </a:r>
            <a:r>
              <a:rPr lang="en">
                <a:solidFill>
                  <a:srgbClr val="000000"/>
                </a:solidFill>
              </a:rPr>
              <a:t> across the United States as well as from 1980-2014. </a:t>
            </a:r>
            <a:endParaRPr>
              <a:solidFill>
                <a:srgbClr val="000000"/>
              </a:solidFill>
            </a:endParaRPr>
          </a:p>
        </p:txBody>
      </p:sp>
      <p:pic>
        <p:nvPicPr>
          <p:cNvPr id="94" name="Google Shape;94;p14"/>
          <p:cNvPicPr preferRelativeResize="0"/>
          <p:nvPr/>
        </p:nvPicPr>
        <p:blipFill>
          <a:blip r:embed="rId3">
            <a:alphaModFix/>
          </a:blip>
          <a:stretch>
            <a:fillRect/>
          </a:stretch>
        </p:blipFill>
        <p:spPr>
          <a:xfrm>
            <a:off x="1686000" y="2890625"/>
            <a:ext cx="5429174" cy="1449100"/>
          </a:xfrm>
          <a:prstGeom prst="rect">
            <a:avLst/>
          </a:prstGeom>
          <a:noFill/>
          <a:ln cap="flat" cmpd="sng" w="9525">
            <a:solidFill>
              <a:srgbClr val="000000"/>
            </a:solidFill>
            <a:prstDash val="solid"/>
            <a:round/>
            <a:headEnd len="sm" w="sm" type="none"/>
            <a:tailEnd len="sm" w="sm" type="none"/>
          </a:ln>
        </p:spPr>
      </p:pic>
      <p:sp>
        <p:nvSpPr>
          <p:cNvPr id="95" name="Google Shape;95;p14"/>
          <p:cNvSpPr txBox="1"/>
          <p:nvPr/>
        </p:nvSpPr>
        <p:spPr>
          <a:xfrm>
            <a:off x="7381950" y="3319500"/>
            <a:ext cx="14382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Raw Dataset snippet</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68325" y="1219550"/>
            <a:ext cx="3432126" cy="1915525"/>
          </a:xfrm>
          <a:prstGeom prst="rect">
            <a:avLst/>
          </a:prstGeom>
          <a:noFill/>
          <a:ln>
            <a:noFill/>
          </a:ln>
        </p:spPr>
      </p:pic>
      <p:pic>
        <p:nvPicPr>
          <p:cNvPr id="101" name="Google Shape;101;p15"/>
          <p:cNvPicPr preferRelativeResize="0"/>
          <p:nvPr/>
        </p:nvPicPr>
        <p:blipFill>
          <a:blip r:embed="rId4">
            <a:alphaModFix/>
          </a:blip>
          <a:stretch>
            <a:fillRect/>
          </a:stretch>
        </p:blipFill>
        <p:spPr>
          <a:xfrm>
            <a:off x="0" y="3185380"/>
            <a:ext cx="3500450" cy="1958121"/>
          </a:xfrm>
          <a:prstGeom prst="rect">
            <a:avLst/>
          </a:prstGeom>
          <a:noFill/>
          <a:ln>
            <a:noFill/>
          </a:ln>
        </p:spPr>
      </p:pic>
      <p:sp>
        <p:nvSpPr>
          <p:cNvPr id="102" name="Google Shape;102;p15"/>
          <p:cNvSpPr txBox="1"/>
          <p:nvPr>
            <p:ph type="title"/>
          </p:nvPr>
        </p:nvSpPr>
        <p:spPr>
          <a:xfrm>
            <a:off x="265475" y="634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Neuro Disorder vs Mental and Substance Disorder Rate of Change</a:t>
            </a:r>
            <a:endParaRPr sz="1800"/>
          </a:p>
        </p:txBody>
      </p:sp>
      <p:sp>
        <p:nvSpPr>
          <p:cNvPr id="103" name="Google Shape;103;p15"/>
          <p:cNvSpPr txBox="1"/>
          <p:nvPr>
            <p:ph idx="1" type="body"/>
          </p:nvPr>
        </p:nvSpPr>
        <p:spPr>
          <a:xfrm>
            <a:off x="3848100" y="1219550"/>
            <a:ext cx="5162700" cy="385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top figure is a geo-plot showing the rate of change of mortality caused by Neurological Disorders between 1980-2014</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The heat map (with respect to the color-scale) shows deaths by neurological disorders increasing in the midwest / southern regions.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 bottom figure is a geo-plot showing the rate of change of mortality caused by Mental and Substance Use Disorders between 1980-2014</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The heat map (with respect to the color-scale) shows all states with increased deaths due to mental and substance abuse. Specifically, a pocket of severe increase can be seen between Indiana, Ohio, Kentucky and West Virginia.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 visual comparison of the plots suggest that a correlation between neuro disease and substance abuse deaths exists </a:t>
            </a:r>
            <a:endParaRPr>
              <a:solidFill>
                <a:srgbClr val="000000"/>
              </a:solidFill>
            </a:endParaRPr>
          </a:p>
        </p:txBody>
      </p:sp>
      <p:cxnSp>
        <p:nvCxnSpPr>
          <p:cNvPr id="104" name="Google Shape;104;p15"/>
          <p:cNvCxnSpPr/>
          <p:nvPr/>
        </p:nvCxnSpPr>
        <p:spPr>
          <a:xfrm flipH="1">
            <a:off x="2048075" y="2367000"/>
            <a:ext cx="2657400" cy="477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5"/>
          <p:cNvCxnSpPr/>
          <p:nvPr/>
        </p:nvCxnSpPr>
        <p:spPr>
          <a:xfrm flipH="1">
            <a:off x="2133575" y="3674925"/>
            <a:ext cx="2571900" cy="46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288175" y="68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Neuro Disorder vs Nutritional </a:t>
            </a:r>
            <a:r>
              <a:rPr lang="en" sz="1800"/>
              <a:t>Deficiency</a:t>
            </a:r>
            <a:r>
              <a:rPr lang="en" sz="1800"/>
              <a:t> Rate of Change</a:t>
            </a:r>
            <a:endParaRPr sz="1800"/>
          </a:p>
        </p:txBody>
      </p:sp>
      <p:sp>
        <p:nvSpPr>
          <p:cNvPr id="111" name="Google Shape;111;p16"/>
          <p:cNvSpPr txBox="1"/>
          <p:nvPr>
            <p:ph idx="1" type="body"/>
          </p:nvPr>
        </p:nvSpPr>
        <p:spPr>
          <a:xfrm>
            <a:off x="3848100" y="1219550"/>
            <a:ext cx="5162700" cy="385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top figure is a geo-plot showing the rate of change of mortality caused by Neurological Disorders between 1980-2014</a:t>
            </a:r>
            <a:endParaRPr>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The heat map (with respect to the color-scale) shows deaths by neurological disorders increasing in the midwest / southern regions.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 bottom figure is a geo-plot showing the rate of change of mortality caused by Nutritional Deficiency between 1980-2014</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The heat map (with respect to the color-scale) shows deaths by nutritional deficiencies increasing in the midwest/southern regions.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 geographical correlation can be seen between Neurological Disorders and Nutritional Deficiency mortality rate, specifically in the South. This suggest that the two mortality causes may be correlated.</a:t>
            </a:r>
            <a:endParaRPr>
              <a:solidFill>
                <a:srgbClr val="000000"/>
              </a:solidFill>
            </a:endParaRPr>
          </a:p>
        </p:txBody>
      </p:sp>
      <p:pic>
        <p:nvPicPr>
          <p:cNvPr id="112" name="Google Shape;112;p16"/>
          <p:cNvPicPr preferRelativeResize="0"/>
          <p:nvPr/>
        </p:nvPicPr>
        <p:blipFill>
          <a:blip r:embed="rId3">
            <a:alphaModFix/>
          </a:blip>
          <a:stretch>
            <a:fillRect/>
          </a:stretch>
        </p:blipFill>
        <p:spPr>
          <a:xfrm>
            <a:off x="68325" y="3169650"/>
            <a:ext cx="3432124" cy="1908218"/>
          </a:xfrm>
          <a:prstGeom prst="rect">
            <a:avLst/>
          </a:prstGeom>
          <a:noFill/>
          <a:ln>
            <a:noFill/>
          </a:ln>
        </p:spPr>
      </p:pic>
      <p:pic>
        <p:nvPicPr>
          <p:cNvPr id="113" name="Google Shape;113;p16"/>
          <p:cNvPicPr preferRelativeResize="0"/>
          <p:nvPr/>
        </p:nvPicPr>
        <p:blipFill>
          <a:blip r:embed="rId4">
            <a:alphaModFix/>
          </a:blip>
          <a:stretch>
            <a:fillRect/>
          </a:stretch>
        </p:blipFill>
        <p:spPr>
          <a:xfrm>
            <a:off x="68325" y="1219550"/>
            <a:ext cx="3432126" cy="1915525"/>
          </a:xfrm>
          <a:prstGeom prst="rect">
            <a:avLst/>
          </a:prstGeom>
          <a:noFill/>
          <a:ln>
            <a:noFill/>
          </a:ln>
        </p:spPr>
      </p:pic>
      <p:cxnSp>
        <p:nvCxnSpPr>
          <p:cNvPr id="114" name="Google Shape;114;p16"/>
          <p:cNvCxnSpPr/>
          <p:nvPr/>
        </p:nvCxnSpPr>
        <p:spPr>
          <a:xfrm flipH="1">
            <a:off x="2048075" y="2367000"/>
            <a:ext cx="2657400" cy="477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6"/>
          <p:cNvCxnSpPr/>
          <p:nvPr/>
        </p:nvCxnSpPr>
        <p:spPr>
          <a:xfrm flipH="1">
            <a:off x="1895375" y="3613225"/>
            <a:ext cx="2810100" cy="79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7"/>
          <p:cNvPicPr preferRelativeResize="0"/>
          <p:nvPr/>
        </p:nvPicPr>
        <p:blipFill>
          <a:blip r:embed="rId3">
            <a:alphaModFix/>
          </a:blip>
          <a:stretch>
            <a:fillRect/>
          </a:stretch>
        </p:blipFill>
        <p:spPr>
          <a:xfrm>
            <a:off x="68325" y="1219550"/>
            <a:ext cx="3432126" cy="1915525"/>
          </a:xfrm>
          <a:prstGeom prst="rect">
            <a:avLst/>
          </a:prstGeom>
          <a:noFill/>
          <a:ln>
            <a:noFill/>
          </a:ln>
        </p:spPr>
      </p:pic>
      <p:pic>
        <p:nvPicPr>
          <p:cNvPr id="121" name="Google Shape;121;p17"/>
          <p:cNvPicPr preferRelativeResize="0"/>
          <p:nvPr/>
        </p:nvPicPr>
        <p:blipFill>
          <a:blip r:embed="rId4">
            <a:alphaModFix/>
          </a:blip>
          <a:stretch>
            <a:fillRect/>
          </a:stretch>
        </p:blipFill>
        <p:spPr>
          <a:xfrm>
            <a:off x="68325" y="3135082"/>
            <a:ext cx="3432124" cy="1905293"/>
          </a:xfrm>
          <a:prstGeom prst="rect">
            <a:avLst/>
          </a:prstGeom>
          <a:noFill/>
          <a:ln>
            <a:noFill/>
          </a:ln>
        </p:spPr>
      </p:pic>
      <p:sp>
        <p:nvSpPr>
          <p:cNvPr id="122" name="Google Shape;122;p17"/>
          <p:cNvSpPr txBox="1"/>
          <p:nvPr>
            <p:ph type="title"/>
          </p:nvPr>
        </p:nvSpPr>
        <p:spPr>
          <a:xfrm>
            <a:off x="290525" y="630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Neuro Disorder vs Self Harm Rate of Change</a:t>
            </a:r>
            <a:endParaRPr sz="1800"/>
          </a:p>
        </p:txBody>
      </p:sp>
      <p:sp>
        <p:nvSpPr>
          <p:cNvPr id="123" name="Google Shape;123;p17"/>
          <p:cNvSpPr txBox="1"/>
          <p:nvPr>
            <p:ph idx="1" type="body"/>
          </p:nvPr>
        </p:nvSpPr>
        <p:spPr>
          <a:xfrm>
            <a:off x="3848100" y="1219550"/>
            <a:ext cx="5162700" cy="385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top figure is a geo-plot showing the rate of change of mortality caused by Neurological Disorders between 1980-2014</a:t>
            </a:r>
            <a:endParaRPr>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The heat map (with respect to the color-scale) shows deaths by neurological disorders increasing in the midwest / southern regions.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 bottom figure is a geo-plot showing the rate of change of mortality caused by Self Harm and Interpersonal Violence between 1980-2014</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The heat map (with respect to the color-scale) shows deaths by nutritional deficiencies increasing the most to the North</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From a visual inspection, it does not seem that nuero disorders and self harm due to mortality are correlated in geography</a:t>
            </a:r>
            <a:endParaRPr>
              <a:solidFill>
                <a:srgbClr val="000000"/>
              </a:solidFill>
            </a:endParaRPr>
          </a:p>
        </p:txBody>
      </p:sp>
      <p:cxnSp>
        <p:nvCxnSpPr>
          <p:cNvPr id="124" name="Google Shape;124;p17"/>
          <p:cNvCxnSpPr/>
          <p:nvPr/>
        </p:nvCxnSpPr>
        <p:spPr>
          <a:xfrm flipH="1">
            <a:off x="2048075" y="2367000"/>
            <a:ext cx="2657400" cy="477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7"/>
          <p:cNvCxnSpPr/>
          <p:nvPr/>
        </p:nvCxnSpPr>
        <p:spPr>
          <a:xfrm flipH="1">
            <a:off x="1461325" y="3471275"/>
            <a:ext cx="3087600" cy="29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58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Analysis</a:t>
            </a:r>
            <a:endParaRPr/>
          </a:p>
        </p:txBody>
      </p:sp>
      <p:sp>
        <p:nvSpPr>
          <p:cNvPr id="131" name="Google Shape;131;p18"/>
          <p:cNvSpPr txBox="1"/>
          <p:nvPr>
            <p:ph idx="1" type="body"/>
          </p:nvPr>
        </p:nvSpPr>
        <p:spPr>
          <a:xfrm>
            <a:off x="540025" y="1524000"/>
            <a:ext cx="3196800" cy="321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Had to reshape the data in Excel so that included a “Year” column.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Added a column containing “Category Number”.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Focused on analyzing cause of death instead of state, so the data was grouped to find the mean of “Mortality Rate” based on </a:t>
            </a:r>
            <a:r>
              <a:rPr lang="en">
                <a:solidFill>
                  <a:srgbClr val="000000"/>
                </a:solidFill>
              </a:rPr>
              <a:t>“Category Number” and “Year”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New dataset was created using “Year”, “Category Number”, “Category”, and “Mortality Rate”.</a:t>
            </a:r>
            <a:endParaRPr>
              <a:solidFill>
                <a:srgbClr val="000000"/>
              </a:solidFill>
            </a:endParaRPr>
          </a:p>
        </p:txBody>
      </p:sp>
      <p:pic>
        <p:nvPicPr>
          <p:cNvPr id="132" name="Google Shape;132;p18"/>
          <p:cNvPicPr preferRelativeResize="0"/>
          <p:nvPr/>
        </p:nvPicPr>
        <p:blipFill>
          <a:blip r:embed="rId3">
            <a:alphaModFix/>
          </a:blip>
          <a:stretch>
            <a:fillRect/>
          </a:stretch>
        </p:blipFill>
        <p:spPr>
          <a:xfrm>
            <a:off x="4170750" y="1662625"/>
            <a:ext cx="4731219" cy="2555400"/>
          </a:xfrm>
          <a:prstGeom prst="rect">
            <a:avLst/>
          </a:prstGeom>
          <a:noFill/>
          <a:ln>
            <a:noFill/>
          </a:ln>
        </p:spPr>
      </p:pic>
      <p:pic>
        <p:nvPicPr>
          <p:cNvPr id="133" name="Google Shape;133;p18"/>
          <p:cNvPicPr preferRelativeResize="0"/>
          <p:nvPr/>
        </p:nvPicPr>
        <p:blipFill>
          <a:blip r:embed="rId4">
            <a:alphaModFix/>
          </a:blip>
          <a:stretch>
            <a:fillRect/>
          </a:stretch>
        </p:blipFill>
        <p:spPr>
          <a:xfrm>
            <a:off x="4145000" y="1662614"/>
            <a:ext cx="4782726" cy="2555400"/>
          </a:xfrm>
          <a:prstGeom prst="rect">
            <a:avLst/>
          </a:prstGeom>
          <a:noFill/>
          <a:ln>
            <a:noFill/>
          </a:ln>
        </p:spPr>
      </p:pic>
      <p:pic>
        <p:nvPicPr>
          <p:cNvPr id="134" name="Google Shape;134;p18"/>
          <p:cNvPicPr preferRelativeResize="0"/>
          <p:nvPr/>
        </p:nvPicPr>
        <p:blipFill>
          <a:blip r:embed="rId5">
            <a:alphaModFix/>
          </a:blip>
          <a:stretch>
            <a:fillRect/>
          </a:stretch>
        </p:blipFill>
        <p:spPr>
          <a:xfrm>
            <a:off x="5383502" y="920650"/>
            <a:ext cx="2725925" cy="381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95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Time Series Analysis</a:t>
            </a:r>
            <a:endParaRPr/>
          </a:p>
        </p:txBody>
      </p:sp>
      <p:pic>
        <p:nvPicPr>
          <p:cNvPr id="140" name="Google Shape;140;p19"/>
          <p:cNvPicPr preferRelativeResize="0"/>
          <p:nvPr/>
        </p:nvPicPr>
        <p:blipFill>
          <a:blip r:embed="rId3">
            <a:alphaModFix/>
          </a:blip>
          <a:stretch>
            <a:fillRect/>
          </a:stretch>
        </p:blipFill>
        <p:spPr>
          <a:xfrm>
            <a:off x="728975" y="1588775"/>
            <a:ext cx="7686058" cy="2875150"/>
          </a:xfrm>
          <a:prstGeom prst="rect">
            <a:avLst/>
          </a:prstGeom>
          <a:noFill/>
          <a:ln>
            <a:noFill/>
          </a:ln>
        </p:spPr>
      </p:pic>
      <p:sp>
        <p:nvSpPr>
          <p:cNvPr id="141" name="Google Shape;141;p19"/>
          <p:cNvSpPr txBox="1"/>
          <p:nvPr/>
        </p:nvSpPr>
        <p:spPr>
          <a:xfrm>
            <a:off x="5285750" y="2720950"/>
            <a:ext cx="3411900" cy="2316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There is an increase in the mortality rates in Neurological disorders and Mental and substance use disorders.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There is a decrease in the mortality rates in Self-harm and interpersonal violence and Nutritional deficiencies.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However, since the data is only by year it is hard to create a model or draw statistically significant conclusions without more data or the data being broken down by MM-YYYY.</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Coefficient</a:t>
            </a:r>
            <a:endParaRPr/>
          </a:p>
        </p:txBody>
      </p:sp>
      <p:sp>
        <p:nvSpPr>
          <p:cNvPr id="147" name="Google Shape;147;p20"/>
          <p:cNvSpPr txBox="1"/>
          <p:nvPr>
            <p:ph idx="1" type="body"/>
          </p:nvPr>
        </p:nvSpPr>
        <p:spPr>
          <a:xfrm>
            <a:off x="833150" y="1954450"/>
            <a:ext cx="28896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the cleaned data, I was able to enter the data into a matrix </a:t>
            </a:r>
            <a:endParaRPr/>
          </a:p>
          <a:p>
            <a:pPr indent="-311150" lvl="0" marL="457200" rtl="0" algn="l">
              <a:spcBef>
                <a:spcPts val="0"/>
              </a:spcBef>
              <a:spcAft>
                <a:spcPts val="0"/>
              </a:spcAft>
              <a:buSzPts val="1300"/>
              <a:buChar char="●"/>
            </a:pPr>
            <a:r>
              <a:rPr lang="en"/>
              <a:t>Parsed the necessary rows and columns so that I was only using the mortality rates from 1980-2010 and not considering any of the percentages</a:t>
            </a:r>
            <a:endParaRPr/>
          </a:p>
          <a:p>
            <a:pPr indent="-311150" lvl="0" marL="457200" rtl="0" algn="l">
              <a:spcBef>
                <a:spcPts val="0"/>
              </a:spcBef>
              <a:spcAft>
                <a:spcPts val="0"/>
              </a:spcAft>
              <a:buSzPts val="1300"/>
              <a:buChar char="●"/>
            </a:pPr>
            <a:r>
              <a:rPr lang="en"/>
              <a:t>Used np.corrcoef for the entire matrix</a:t>
            </a:r>
            <a:endParaRPr/>
          </a:p>
          <a:p>
            <a:pPr indent="-311150" lvl="0" marL="457200" rtl="0" algn="l">
              <a:spcBef>
                <a:spcPts val="0"/>
              </a:spcBef>
              <a:spcAft>
                <a:spcPts val="0"/>
              </a:spcAft>
              <a:buSzPts val="1300"/>
              <a:buChar char="●"/>
            </a:pPr>
            <a:r>
              <a:rPr lang="en"/>
              <a:t>Put this data into a heat map to make more sense of it..</a:t>
            </a:r>
            <a:endParaRPr/>
          </a:p>
          <a:p>
            <a:pPr indent="0" lvl="0" marL="0" rtl="0" algn="l">
              <a:spcBef>
                <a:spcPts val="1600"/>
              </a:spcBef>
              <a:spcAft>
                <a:spcPts val="1600"/>
              </a:spcAft>
              <a:buNone/>
            </a:pPr>
            <a:r>
              <a:t/>
            </a:r>
            <a:endParaRPr/>
          </a:p>
        </p:txBody>
      </p:sp>
      <p:pic>
        <p:nvPicPr>
          <p:cNvPr id="148" name="Google Shape;148;p20"/>
          <p:cNvPicPr preferRelativeResize="0"/>
          <p:nvPr/>
        </p:nvPicPr>
        <p:blipFill>
          <a:blip r:embed="rId3">
            <a:alphaModFix/>
          </a:blip>
          <a:stretch>
            <a:fillRect/>
          </a:stretch>
        </p:blipFill>
        <p:spPr>
          <a:xfrm>
            <a:off x="3722750" y="2244675"/>
            <a:ext cx="5353174" cy="20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7650" y="668025"/>
            <a:ext cx="8416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 of Correlation Coefficient</a:t>
            </a:r>
            <a:endParaRPr/>
          </a:p>
        </p:txBody>
      </p:sp>
      <p:sp>
        <p:nvSpPr>
          <p:cNvPr id="154" name="Google Shape;154;p21"/>
          <p:cNvSpPr txBox="1"/>
          <p:nvPr/>
        </p:nvSpPr>
        <p:spPr>
          <a:xfrm>
            <a:off x="4555025" y="1452500"/>
            <a:ext cx="1739400" cy="22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0-50: neurological disease deaths in each 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50-100: mental and substance use disorders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100-150: </a:t>
            </a:r>
            <a:r>
              <a:rPr lang="en"/>
              <a:t>Nutritional deficiencies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150-200: Self-harm and interpersonal violence </a:t>
            </a:r>
            <a:endParaRPr/>
          </a:p>
        </p:txBody>
      </p:sp>
      <p:sp>
        <p:nvSpPr>
          <p:cNvPr id="155" name="Google Shape;155;p21"/>
          <p:cNvSpPr txBox="1"/>
          <p:nvPr/>
        </p:nvSpPr>
        <p:spPr>
          <a:xfrm>
            <a:off x="6484075" y="1523875"/>
            <a:ext cx="2371800" cy="27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places where the blocks are most yellow, such as mental and substance use disorders, the trends over time throughout states are closely correlated. Where it is more muffled, as in nutritional deficiencies, the opposite is true.</a:t>
            </a:r>
            <a:endParaRPr/>
          </a:p>
        </p:txBody>
      </p:sp>
      <p:pic>
        <p:nvPicPr>
          <p:cNvPr id="156" name="Google Shape;156;p21"/>
          <p:cNvPicPr preferRelativeResize="0"/>
          <p:nvPr/>
        </p:nvPicPr>
        <p:blipFill>
          <a:blip r:embed="rId3">
            <a:alphaModFix/>
          </a:blip>
          <a:stretch>
            <a:fillRect/>
          </a:stretch>
        </p:blipFill>
        <p:spPr>
          <a:xfrm>
            <a:off x="304800" y="1523875"/>
            <a:ext cx="4250225" cy="28969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