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Amatic SC"/>
      <p:regular r:id="rId19"/>
      <p:bold r:id="rId20"/>
    </p:embeddedFont>
    <p:embeddedFont>
      <p:font typeface="Source Code Pr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gglfGCNn02NmW0xEhBTPkrcEwq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maticSC-bold.fntdata"/><Relationship Id="rId22" Type="http://schemas.openxmlformats.org/officeDocument/2006/relationships/font" Target="fonts/SourceCodePro-bold.fntdata"/><Relationship Id="rId21" Type="http://schemas.openxmlformats.org/officeDocument/2006/relationships/font" Target="fonts/SourceCodePro-regular.fntdata"/><Relationship Id="rId24" Type="http://schemas.openxmlformats.org/officeDocument/2006/relationships/font" Target="fonts/SourceCodePro-boldItalic.fntdata"/><Relationship Id="rId23" Type="http://schemas.openxmlformats.org/officeDocument/2006/relationships/font" Target="fonts/SourceCodePr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AmaticSC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0" name="Google Shape;6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a877adc93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9a877adc9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6" name="Google Shape;6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5362fd6ca2_0_4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g5362fd6ca2_0_4"/>
          <p:cNvSpPr txBox="1"/>
          <p:nvPr>
            <p:ph type="ctrTitle"/>
          </p:nvPr>
        </p:nvSpPr>
        <p:spPr>
          <a:xfrm>
            <a:off x="415600" y="522867"/>
            <a:ext cx="11360700" cy="35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/>
        </p:txBody>
      </p:sp>
      <p:sp>
        <p:nvSpPr>
          <p:cNvPr id="12" name="Google Shape;12;g5362fd6ca2_0_4"/>
          <p:cNvSpPr txBox="1"/>
          <p:nvPr>
            <p:ph idx="1" type="subTitle"/>
          </p:nvPr>
        </p:nvSpPr>
        <p:spPr>
          <a:xfrm>
            <a:off x="415600" y="5187200"/>
            <a:ext cx="11360700" cy="9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g5362fd6ca2_0_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5362fd6ca2_0_38"/>
          <p:cNvSpPr txBox="1"/>
          <p:nvPr>
            <p:ph idx="1" type="body"/>
          </p:nvPr>
        </p:nvSpPr>
        <p:spPr>
          <a:xfrm>
            <a:off x="426000" y="5640767"/>
            <a:ext cx="79983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matic SC"/>
              <a:buNone/>
              <a:defRPr b="1" sz="3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51" name="Google Shape;51;g5362fd6ca2_0_3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362fd6ca2_0_41"/>
          <p:cNvSpPr txBox="1"/>
          <p:nvPr>
            <p:ph hasCustomPrompt="1" type="title"/>
          </p:nvPr>
        </p:nvSpPr>
        <p:spPr>
          <a:xfrm>
            <a:off x="415600" y="1653700"/>
            <a:ext cx="11360700" cy="2642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g5362fd6ca2_0_41"/>
          <p:cNvSpPr txBox="1"/>
          <p:nvPr>
            <p:ph idx="1" type="body"/>
          </p:nvPr>
        </p:nvSpPr>
        <p:spPr>
          <a:xfrm>
            <a:off x="415600" y="44061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49250" lvl="1" marL="9144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49250" lvl="2" marL="13716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49250" lvl="3" marL="18288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49250" lvl="4" marL="22860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49250" lvl="5" marL="27432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49250" lvl="6" marL="32004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49250" lvl="7" marL="36576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49250" lvl="8" marL="4114800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5" name="Google Shape;55;g5362fd6ca2_0_4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362fd6ca2_0_4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5362fd6ca2_0_4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6" name="Google Shape;16;g5362fd6ca2_0_4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7" name="Google Shape;17;g5362fd6ca2_0_4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g5362fd6ca2_0_4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g5362fd6ca2_0_4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5362fd6ca2_0_9"/>
          <p:cNvSpPr txBox="1"/>
          <p:nvPr>
            <p:ph type="title"/>
          </p:nvPr>
        </p:nvSpPr>
        <p:spPr>
          <a:xfrm>
            <a:off x="3737000" y="1070000"/>
            <a:ext cx="4718100" cy="4718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22" name="Google Shape;22;g5362fd6ca2_0_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5362fd6ca2_0_12"/>
          <p:cNvSpPr txBox="1"/>
          <p:nvPr>
            <p:ph type="title"/>
          </p:nvPr>
        </p:nvSpPr>
        <p:spPr>
          <a:xfrm>
            <a:off x="415600" y="390467"/>
            <a:ext cx="11360700" cy="10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5" name="Google Shape;25;g5362fd6ca2_0_12"/>
          <p:cNvSpPr txBox="1"/>
          <p:nvPr>
            <p:ph idx="1" type="body"/>
          </p:nvPr>
        </p:nvSpPr>
        <p:spPr>
          <a:xfrm>
            <a:off x="415600" y="1638233"/>
            <a:ext cx="11360700" cy="44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6" name="Google Shape;26;g5362fd6ca2_0_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5362fd6ca2_0_16"/>
          <p:cNvSpPr txBox="1"/>
          <p:nvPr>
            <p:ph type="title"/>
          </p:nvPr>
        </p:nvSpPr>
        <p:spPr>
          <a:xfrm>
            <a:off x="415600" y="390467"/>
            <a:ext cx="11360700" cy="10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9" name="Google Shape;29;g5362fd6ca2_0_16"/>
          <p:cNvSpPr txBox="1"/>
          <p:nvPr>
            <p:ph idx="1" type="body"/>
          </p:nvPr>
        </p:nvSpPr>
        <p:spPr>
          <a:xfrm>
            <a:off x="415600" y="1638233"/>
            <a:ext cx="5333100" cy="44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0" name="Google Shape;30;g5362fd6ca2_0_16"/>
          <p:cNvSpPr txBox="1"/>
          <p:nvPr>
            <p:ph idx="2" type="body"/>
          </p:nvPr>
        </p:nvSpPr>
        <p:spPr>
          <a:xfrm>
            <a:off x="6443200" y="1638233"/>
            <a:ext cx="5333100" cy="44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g5362fd6ca2_0_1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5362fd6ca2_0_21"/>
          <p:cNvSpPr txBox="1"/>
          <p:nvPr>
            <p:ph type="title"/>
          </p:nvPr>
        </p:nvSpPr>
        <p:spPr>
          <a:xfrm>
            <a:off x="406400" y="412467"/>
            <a:ext cx="113835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34" name="Google Shape;34;g5362fd6ca2_0_2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5362fd6ca2_0_24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7" name="Google Shape;37;g5362fd6ca2_0_24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g5362fd6ca2_0_2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5362fd6ca2_0_28"/>
          <p:cNvSpPr txBox="1"/>
          <p:nvPr>
            <p:ph type="title"/>
          </p:nvPr>
        </p:nvSpPr>
        <p:spPr>
          <a:xfrm>
            <a:off x="653667" y="701800"/>
            <a:ext cx="74916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g5362fd6ca2_0_2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5362fd6ca2_0_31"/>
          <p:cNvSpPr/>
          <p:nvPr/>
        </p:nvSpPr>
        <p:spPr>
          <a:xfrm>
            <a:off x="6096000" y="-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" name="Google Shape;44;g5362fd6ca2_0_31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g5362fd6ca2_0_31"/>
          <p:cNvSpPr txBox="1"/>
          <p:nvPr>
            <p:ph type="title"/>
          </p:nvPr>
        </p:nvSpPr>
        <p:spPr>
          <a:xfrm>
            <a:off x="354000" y="1441867"/>
            <a:ext cx="5393700" cy="2280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46" name="Google Shape;46;g5362fd6ca2_0_31"/>
          <p:cNvSpPr txBox="1"/>
          <p:nvPr>
            <p:ph idx="1" type="subTitle"/>
          </p:nvPr>
        </p:nvSpPr>
        <p:spPr>
          <a:xfrm>
            <a:off x="354000" y="3793630"/>
            <a:ext cx="5393700" cy="17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" name="Google Shape;47;g5362fd6ca2_0_31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492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492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492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492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492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492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492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492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8" name="Google Shape;48;g5362fd6ca2_0_3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5362fd6ca2_0_0"/>
          <p:cNvSpPr txBox="1"/>
          <p:nvPr>
            <p:ph type="title"/>
          </p:nvPr>
        </p:nvSpPr>
        <p:spPr>
          <a:xfrm>
            <a:off x="415600" y="390467"/>
            <a:ext cx="11360700" cy="10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i="0" sz="56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i="0" sz="56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i="0" sz="56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i="0" sz="56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i="0" sz="56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i="0" sz="56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i="0" sz="56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i="0" sz="56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i="0" sz="56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g5362fd6ca2_0_0"/>
          <p:cNvSpPr txBox="1"/>
          <p:nvPr>
            <p:ph idx="1" type="body"/>
          </p:nvPr>
        </p:nvSpPr>
        <p:spPr>
          <a:xfrm>
            <a:off x="415600" y="1638233"/>
            <a:ext cx="11360700" cy="44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Code Pro"/>
              <a:buChar char="●"/>
              <a:defRPr b="0" i="0" sz="2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○"/>
              <a:defRPr b="0" i="0" sz="19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■"/>
              <a:defRPr b="0" i="0" sz="19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●"/>
              <a:defRPr b="0" i="0" sz="19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○"/>
              <a:defRPr b="0" i="0" sz="19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■"/>
              <a:defRPr b="0" i="0" sz="19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●"/>
              <a:defRPr b="0" i="0" sz="19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○"/>
              <a:defRPr b="0" i="0" sz="19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Source Code Pro"/>
              <a:buChar char="■"/>
              <a:defRPr b="0" i="0" sz="19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g5362fd6ca2_0_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>
            <p:ph type="ctrTitle"/>
          </p:nvPr>
        </p:nvSpPr>
        <p:spPr>
          <a:xfrm>
            <a:off x="415600" y="522867"/>
            <a:ext cx="11360700" cy="358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It’s not just an app,</a:t>
            </a:r>
            <a:br>
              <a:rPr lang="en-US"/>
            </a:br>
            <a:r>
              <a:rPr lang="en-US"/>
              <a:t>It’s a </a:t>
            </a:r>
            <a:r>
              <a:rPr b="1" lang="en-US" u="sng"/>
              <a:t>Lifestyle</a:t>
            </a:r>
            <a:endParaRPr u="sng"/>
          </a:p>
        </p:txBody>
      </p:sp>
      <p:sp>
        <p:nvSpPr>
          <p:cNvPr id="63" name="Google Shape;63;p1"/>
          <p:cNvSpPr txBox="1"/>
          <p:nvPr>
            <p:ph idx="1" type="subTitle"/>
          </p:nvPr>
        </p:nvSpPr>
        <p:spPr>
          <a:xfrm>
            <a:off x="415600" y="5187200"/>
            <a:ext cx="11360700" cy="9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/>
          <p:nvPr>
            <p:ph type="title"/>
          </p:nvPr>
        </p:nvSpPr>
        <p:spPr>
          <a:xfrm rot="-5400000">
            <a:off x="-4594950" y="9373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Class diagram</a:t>
            </a:r>
            <a:endParaRPr/>
          </a:p>
        </p:txBody>
      </p:sp>
      <p:sp>
        <p:nvSpPr>
          <p:cNvPr id="125" name="Google Shape;125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21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26" name="Google Shape;126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7586" y="0"/>
            <a:ext cx="10324413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Class choices</a:t>
            </a:r>
            <a:endParaRPr/>
          </a:p>
        </p:txBody>
      </p:sp>
      <p:sp>
        <p:nvSpPr>
          <p:cNvPr id="132" name="Google Shape;132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User data class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Allows for additional future users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Kotlin automatically generates getters/setters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Weight-related calculator helper class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Static functions that can be called from anywhere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Weather data class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Easier to parse JSON with Gson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Supported by weather helper class functions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Bugs and their fixes</a:t>
            </a:r>
            <a:endParaRPr/>
          </a:p>
        </p:txBody>
      </p:sp>
      <p:sp>
        <p:nvSpPr>
          <p:cNvPr id="138" name="Google Shape;138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●"/>
            </a:pPr>
            <a:r>
              <a:rPr lang="en-US" sz="2590"/>
              <a:t>Activities were not scrollable on smaller screens</a:t>
            </a:r>
            <a:endParaRPr/>
          </a:p>
          <a:p>
            <a:pPr indent="-228600" lvl="1" marL="685800" rtl="0" algn="l">
              <a:lnSpc>
                <a:spcPct val="6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○"/>
            </a:pPr>
            <a:r>
              <a:rPr lang="en-US" sz="2220"/>
              <a:t>Include ScrollView tags</a:t>
            </a:r>
            <a:endParaRPr/>
          </a:p>
          <a:p>
            <a:pPr indent="-228600" lvl="0" marL="22860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●"/>
            </a:pPr>
            <a:r>
              <a:rPr lang="en-US" sz="2590"/>
              <a:t>Profile male/female radio buttons not radioing</a:t>
            </a:r>
            <a:endParaRPr/>
          </a:p>
          <a:p>
            <a:pPr indent="-228600" lvl="1" marL="685800" rtl="0" algn="l">
              <a:lnSpc>
                <a:spcPct val="6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○"/>
            </a:pPr>
            <a:r>
              <a:rPr lang="en-US" sz="2220"/>
              <a:t>Do not put a LinearLayout inside of a RadioGroup, instead use the orientation attribute of RadioGroup</a:t>
            </a:r>
            <a:endParaRPr sz="2220"/>
          </a:p>
          <a:p>
            <a:pPr indent="-228600" lvl="0" marL="22860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●"/>
            </a:pPr>
            <a:r>
              <a:rPr lang="en-US" sz="2590"/>
              <a:t>Camera crashing when attempting to launch from profile activity</a:t>
            </a:r>
            <a:endParaRPr/>
          </a:p>
          <a:p>
            <a:pPr indent="-228600" lvl="1" marL="685800" rtl="0" algn="l">
              <a:lnSpc>
                <a:spcPct val="6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○"/>
            </a:pPr>
            <a:r>
              <a:rPr lang="en-US" sz="2220"/>
              <a:t>Does not actually seem to be app-related.  Possible issues with emulators / API versions.  </a:t>
            </a:r>
            <a:endParaRPr/>
          </a:p>
          <a:p>
            <a:pPr indent="-228600" lvl="0" marL="22860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●"/>
            </a:pPr>
            <a:r>
              <a:rPr lang="en-US" sz="2590"/>
              <a:t>Input field text does not go away when field selected</a:t>
            </a:r>
            <a:endParaRPr/>
          </a:p>
          <a:p>
            <a:pPr indent="-228600" lvl="1" marL="685800" rtl="0" algn="l">
              <a:lnSpc>
                <a:spcPct val="6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○"/>
            </a:pPr>
            <a:r>
              <a:rPr lang="en-US" sz="2220"/>
              <a:t>Use “hints” rather than “text”</a:t>
            </a:r>
            <a:endParaRPr/>
          </a:p>
          <a:p>
            <a:pPr indent="-228600" lvl="0" marL="22860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●"/>
            </a:pPr>
            <a:r>
              <a:rPr lang="en-US" sz="2590"/>
              <a:t>Managing GitHub for multiple users is complicated</a:t>
            </a:r>
            <a:endParaRPr/>
          </a:p>
          <a:p>
            <a:pPr indent="-228600" lvl="1" marL="685800" rtl="0" algn="l">
              <a:lnSpc>
                <a:spcPct val="60000"/>
              </a:lnSpc>
              <a:spcBef>
                <a:spcPts val="500"/>
              </a:spcBef>
              <a:spcAft>
                <a:spcPts val="2100"/>
              </a:spcAft>
              <a:buClr>
                <a:schemeClr val="dk1"/>
              </a:buClr>
              <a:buSzPts val="2220"/>
              <a:buChar char="○"/>
            </a:pPr>
            <a:r>
              <a:rPr lang="en-US" sz="2220"/>
              <a:t>Branches are your friend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Tests and testing</a:t>
            </a:r>
            <a:endParaRPr/>
          </a:p>
        </p:txBody>
      </p:sp>
      <p:sp>
        <p:nvSpPr>
          <p:cNvPr id="144" name="Google Shape;144;p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Two Main types of test in Android Development:</a:t>
            </a:r>
            <a:endParaRPr/>
          </a:p>
          <a:p>
            <a:pPr indent="-342900" lvl="0" marL="914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Normal JVM Testing</a:t>
            </a:r>
            <a:endParaRPr/>
          </a:p>
          <a:p>
            <a:pPr indent="-342900" lvl="1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Tests simple functionality of Java helper classes and other non-Android API tests.</a:t>
            </a:r>
            <a:endParaRPr/>
          </a:p>
          <a:p>
            <a:pPr indent="-342900" lvl="1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Faster Runtimes! Only requires the JVM to run testing rather than emulating a full android environment.</a:t>
            </a:r>
            <a:endParaRPr/>
          </a:p>
          <a:p>
            <a:pPr indent="-3429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Instrumented Tests</a:t>
            </a:r>
            <a:endParaRPr/>
          </a:p>
          <a:p>
            <a:pPr indent="-342900" lvl="1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Versatile testing strategy that allows you to test Android features and capabilities</a:t>
            </a:r>
            <a:endParaRPr/>
          </a:p>
          <a:p>
            <a:pPr indent="-342900" lvl="1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Can test user interactions with the device.</a:t>
            </a:r>
            <a:endParaRPr/>
          </a:p>
          <a:p>
            <a:pPr indent="-342900" lvl="1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Ex: ViewMatcher methods: withId, withText, isDisplayed, isChecked etc</a:t>
            </a:r>
            <a:endParaRPr/>
          </a:p>
          <a:p>
            <a:pPr indent="-342900" lvl="1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Ex: ViewAction methods: click, typeText etc</a:t>
            </a:r>
            <a:endParaRPr/>
          </a:p>
          <a:p>
            <a:pPr indent="0" lvl="0" marL="17780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a877adc93_0_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Simple Instrumented Test</a:t>
            </a:r>
            <a:endParaRPr/>
          </a:p>
        </p:txBody>
      </p:sp>
      <p:pic>
        <p:nvPicPr>
          <p:cNvPr id="150" name="Google Shape;150;g9a877adc93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775" y="1369100"/>
            <a:ext cx="7637251" cy="49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Group 1	</a:t>
            </a:r>
            <a:endParaRPr/>
          </a:p>
        </p:txBody>
      </p:sp>
      <p:sp>
        <p:nvSpPr>
          <p:cNvPr id="69" name="Google Shape;69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Team Lead:  Jonathan Sullivan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Design Lead:  Bob Allan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Test Lead:  Sam Bauter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Design</a:t>
            </a:r>
            <a:endParaRPr/>
          </a:p>
        </p:txBody>
      </p:sp>
      <p:sp>
        <p:nvSpPr>
          <p:cNvPr id="75" name="Google Shape;75;p9"/>
          <p:cNvSpPr txBox="1"/>
          <p:nvPr>
            <p:ph idx="1" type="body"/>
          </p:nvPr>
        </p:nvSpPr>
        <p:spPr>
          <a:xfrm>
            <a:off x="838200" y="1972686"/>
            <a:ext cx="3933092" cy="3073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For our mock-up I used Adobe XD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There are many resources available to help create realistic Android designs</a:t>
            </a:r>
            <a:endParaRPr/>
          </a:p>
        </p:txBody>
      </p:sp>
      <p:pic>
        <p:nvPicPr>
          <p:cNvPr id="76" name="Google Shape;7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6545" y="635743"/>
            <a:ext cx="2756172" cy="5747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4997919" y="1690825"/>
            <a:ext cx="2885851" cy="3938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 txBox="1"/>
          <p:nvPr>
            <p:ph idx="1" type="body"/>
          </p:nvPr>
        </p:nvSpPr>
        <p:spPr>
          <a:xfrm>
            <a:off x="838200" y="2707591"/>
            <a:ext cx="4262437" cy="1585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We want our app to be clean, colorful, and easy to use.</a:t>
            </a:r>
            <a:endParaRPr/>
          </a:p>
        </p:txBody>
      </p:sp>
      <p:sp>
        <p:nvSpPr>
          <p:cNvPr id="83" name="Google Shape;83;p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Design</a:t>
            </a:r>
            <a:endParaRPr/>
          </a:p>
        </p:txBody>
      </p:sp>
      <p:pic>
        <p:nvPicPr>
          <p:cNvPr id="84" name="Google Shape;8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23760" y="640080"/>
            <a:ext cx="2743236" cy="5720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Design</a:t>
            </a:r>
            <a:endParaRPr/>
          </a:p>
        </p:txBody>
      </p:sp>
      <p:sp>
        <p:nvSpPr>
          <p:cNvPr id="90" name="Google Shape;90;p11"/>
          <p:cNvSpPr txBox="1"/>
          <p:nvPr>
            <p:ph idx="1" type="body"/>
          </p:nvPr>
        </p:nvSpPr>
        <p:spPr>
          <a:xfrm>
            <a:off x="838200" y="2065460"/>
            <a:ext cx="5093677" cy="2766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Vertical-only orientation</a:t>
            </a:r>
            <a:br>
              <a:rPr lang="en-US"/>
            </a:b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There are many popular fitness apps, like Strava and MyFitnessPal that are vertical-only</a:t>
            </a:r>
            <a:endParaRPr/>
          </a:p>
        </p:txBody>
      </p:sp>
      <p:pic>
        <p:nvPicPr>
          <p:cNvPr id="91" name="Google Shape;9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24866" y="640080"/>
            <a:ext cx="2739446" cy="5720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Design</a:t>
            </a:r>
            <a:endParaRPr/>
          </a:p>
        </p:txBody>
      </p:sp>
      <p:sp>
        <p:nvSpPr>
          <p:cNvPr id="97" name="Google Shape;97;p12"/>
          <p:cNvSpPr txBox="1"/>
          <p:nvPr>
            <p:ph idx="1" type="body"/>
          </p:nvPr>
        </p:nvSpPr>
        <p:spPr>
          <a:xfrm>
            <a:off x="800099" y="1702135"/>
            <a:ext cx="4510453" cy="39812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BMI button is unnecessary, the calculation can be done in with the profile data.</a:t>
            </a:r>
            <a:br>
              <a:rPr lang="en-US"/>
            </a:b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Our design has evolved to meet client requests by adding sliders and removing text fields.</a:t>
            </a:r>
            <a:endParaRPr/>
          </a:p>
        </p:txBody>
      </p:sp>
      <p:pic>
        <p:nvPicPr>
          <p:cNvPr id="98" name="Google Shape;9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8313" y="926123"/>
            <a:ext cx="2644526" cy="5533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39065" y="1266092"/>
            <a:ext cx="2743200" cy="4853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/>
          <p:nvPr>
            <p:ph idx="1" type="body"/>
          </p:nvPr>
        </p:nvSpPr>
        <p:spPr>
          <a:xfrm>
            <a:off x="1628774" y="2965383"/>
            <a:ext cx="3845873" cy="8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Google Maps API</a:t>
            </a:r>
            <a:br>
              <a:rPr lang="en-US"/>
            </a:br>
            <a:r>
              <a:rPr lang="en-US"/>
              <a:t>is as easy as pie</a:t>
            </a:r>
            <a:endParaRPr/>
          </a:p>
        </p:txBody>
      </p:sp>
      <p:sp>
        <p:nvSpPr>
          <p:cNvPr id="105" name="Google Shape;105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Design</a:t>
            </a:r>
            <a:endParaRPr/>
          </a:p>
        </p:txBody>
      </p:sp>
      <p:pic>
        <p:nvPicPr>
          <p:cNvPr id="106" name="Google Shape;10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21218" y="1113700"/>
            <a:ext cx="2743200" cy="4904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/>
          <p:nvPr>
            <p:ph idx="1" type="body"/>
          </p:nvPr>
        </p:nvSpPr>
        <p:spPr>
          <a:xfrm>
            <a:off x="838200" y="2593906"/>
            <a:ext cx="4254345" cy="16351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Weather API is not as easy as pie, but it will look nice once we sort it out</a:t>
            </a:r>
            <a:endParaRPr/>
          </a:p>
        </p:txBody>
      </p:sp>
      <p:sp>
        <p:nvSpPr>
          <p:cNvPr id="112" name="Google Shape;112;p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Design</a:t>
            </a:r>
            <a:endParaRPr/>
          </a:p>
        </p:txBody>
      </p:sp>
      <p:pic>
        <p:nvPicPr>
          <p:cNvPr id="113" name="Google Shape;11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12890" y="1465194"/>
            <a:ext cx="5740910" cy="3892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Design</a:t>
            </a:r>
            <a:endParaRPr/>
          </a:p>
        </p:txBody>
      </p:sp>
      <p:pic>
        <p:nvPicPr>
          <p:cNvPr id="119" name="Google Shape;11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172" y="1528991"/>
            <a:ext cx="10345655" cy="4924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2020-09-19T19:55:19Z</dcterms:created>
  <dc:creator>Jonathan Sullivan</dc:creator>
</cp:coreProperties>
</file>