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33"/>
  </p:notesMasterIdLst>
  <p:sldIdLst>
    <p:sldId id="256" r:id="rId2"/>
    <p:sldId id="274" r:id="rId3"/>
    <p:sldId id="264" r:id="rId4"/>
    <p:sldId id="275" r:id="rId5"/>
    <p:sldId id="321" r:id="rId6"/>
    <p:sldId id="333" r:id="rId7"/>
    <p:sldId id="334" r:id="rId8"/>
    <p:sldId id="335" r:id="rId9"/>
    <p:sldId id="327" r:id="rId10"/>
    <p:sldId id="319" r:id="rId11"/>
    <p:sldId id="265" r:id="rId12"/>
    <p:sldId id="268" r:id="rId13"/>
    <p:sldId id="266" r:id="rId14"/>
    <p:sldId id="269" r:id="rId15"/>
    <p:sldId id="270" r:id="rId16"/>
    <p:sldId id="267" r:id="rId17"/>
    <p:sldId id="261" r:id="rId18"/>
    <p:sldId id="271" r:id="rId19"/>
    <p:sldId id="272" r:id="rId20"/>
    <p:sldId id="273" r:id="rId21"/>
    <p:sldId id="328" r:id="rId22"/>
    <p:sldId id="329" r:id="rId23"/>
    <p:sldId id="336" r:id="rId24"/>
    <p:sldId id="337" r:id="rId25"/>
    <p:sldId id="259" r:id="rId26"/>
    <p:sldId id="276" r:id="rId27"/>
    <p:sldId id="277" r:id="rId28"/>
    <p:sldId id="278" r:id="rId29"/>
    <p:sldId id="316" r:id="rId30"/>
    <p:sldId id="317" r:id="rId31"/>
    <p:sldId id="31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25" autoAdjust="0"/>
    <p:restoredTop sz="86353" autoAdjust="0"/>
  </p:normalViewPr>
  <p:slideViewPr>
    <p:cSldViewPr>
      <p:cViewPr>
        <p:scale>
          <a:sx n="100" d="100"/>
          <a:sy n="100" d="100"/>
        </p:scale>
        <p:origin x="-12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7" d="100"/>
        <a:sy n="77" d="100"/>
      </p:scale>
      <p:origin x="0" y="2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717EEB5-5C29-4A4C-A224-1587FF5BEBB0}" type="datetimeFigureOut">
              <a:rPr lang="en-US"/>
              <a:pPr>
                <a:defRPr/>
              </a:pPr>
              <a:t>3/21/13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23CA821-B624-499C-A0AF-E7BB9C6A5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80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A8B05F-0580-4081-B612-40474B4795FD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higher the degree of coupling between classes, the higher the odds that any change you make will break something somewhere else. This tends to create fragile, brittle code.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5E2189-281F-44CE-B819-D3A0E700F3A5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later assignment asks the student to develop a set abstract data type. The student thinks, since a set is a list of non-duplicated elements, the set class could inherit from the linked list class saving lots of work and reusing code that already works. The only change would be to override the </a:t>
            </a:r>
            <a:r>
              <a:rPr lang="en-US" dirty="0" err="1" smtClean="0"/>
              <a:t>addElement</a:t>
            </a:r>
            <a:r>
              <a:rPr lang="en-US" dirty="0" smtClean="0"/>
              <a:t> method to provide the non-duplicated element requirement. Here is the student's set class: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3CA821-B624-499C-A0AF-E7BB9C6A520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7E0881-2AEC-4B28-8D47-02D00742CB3B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0CF1E1-8312-4150-88E6-F016C36AA94B}" type="datetimeFigureOut">
              <a:rPr lang="en-US" smtClean="0"/>
              <a:pPr>
                <a:defRPr/>
              </a:pPr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974ED3-A854-41EA-A965-0864CD013D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DCF70A9-AAB1-4C53-9175-E6D0036C842F}" type="datetimeFigureOut">
              <a:rPr lang="en-US" smtClean="0"/>
              <a:pPr>
                <a:defRPr/>
              </a:pPr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35F327-A546-4CB5-8F49-43DDDF2D97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8915B9-91A5-4C34-A714-979EA727F271}" type="datetimeFigureOut">
              <a:rPr lang="en-US" smtClean="0"/>
              <a:pPr>
                <a:defRPr/>
              </a:pPr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7BDB521-D22E-4512-842F-8A99E47C0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2DC51C4-6D83-4CB5-B7F3-D27F82D666B3}" type="datetimeFigureOut">
              <a:rPr lang="en-US" smtClean="0"/>
              <a:pPr>
                <a:defRPr/>
              </a:pPr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D27B61-D260-44EC-8E09-52486A4C0B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0EC6D2-C14E-4A96-A707-1683685BDBC5}" type="datetimeFigureOut">
              <a:rPr lang="en-US" smtClean="0"/>
              <a:pPr>
                <a:defRPr/>
              </a:pPr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4A319D-F1EF-48E9-9F19-784D3275D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6092B0B-B93B-410A-94FE-A72179BFE97C}" type="datetimeFigureOut">
              <a:rPr lang="en-US" smtClean="0"/>
              <a:pPr>
                <a:defRPr/>
              </a:pPr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9C1241-DAE4-4939-B6D4-9920731023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33DF51-B2B9-477C-99C7-746332EFFBA4}" type="datetimeFigureOut">
              <a:rPr lang="en-US" smtClean="0"/>
              <a:pPr>
                <a:defRPr/>
              </a:pPr>
              <a:t>3/21/13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F0FBB7-FEF0-43D1-98A1-0B8D4B5390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7F9F8C-5195-4F2B-B669-A56695AF003D}" type="datetimeFigureOut">
              <a:rPr lang="en-US" smtClean="0"/>
              <a:pPr>
                <a:defRPr/>
              </a:pPr>
              <a:t>3/21/13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36A547-FD1A-4821-BA2C-22E6665571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E555A4-931A-4B54-A360-A216027638E8}" type="datetimeFigureOut">
              <a:rPr lang="en-US" smtClean="0"/>
              <a:pPr>
                <a:defRPr/>
              </a:pPr>
              <a:t>3/21/13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8FAD71-0583-41A6-918D-90FD2A4DB8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0009C3-2461-457C-A30C-41AE56E01E0C}" type="datetimeFigureOut">
              <a:rPr lang="en-US" smtClean="0"/>
              <a:pPr>
                <a:defRPr/>
              </a:pPr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1ACA5C-39C3-436B-AF12-E80541D529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F9DE3B1-2895-4FA5-8F5B-1B95C915C58A}" type="datetimeFigureOut">
              <a:rPr lang="en-US" smtClean="0"/>
              <a:pPr>
                <a:defRPr/>
              </a:pPr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66CAE4-6ADD-450E-869E-7CB4BD0C59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Picture 9" descr="logo-only-star-fille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2" y="6430911"/>
            <a:ext cx="431632" cy="4270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6604" y="6396334"/>
            <a:ext cx="79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B3D7"/>
                </a:solidFill>
              </a:rPr>
              <a:t>Avenida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6430911"/>
            <a:ext cx="2209800" cy="274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95B3D7"/>
                </a:solidFill>
              </a:rPr>
              <a:t>john@avendiasoftware.com</a:t>
            </a:r>
            <a:endParaRPr lang="en-US" sz="1200" dirty="0">
              <a:solidFill>
                <a:srgbClr val="95B3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http://butunclebob.com/ArticleS.UncleBob.PrinciplesOfOod" TargetMode="External"/><Relationship Id="rId5" Type="http://schemas.openxmlformats.org/officeDocument/2006/relationships/hyperlink" Target="http://www.lostechies.com/blogs/chad_myers/archive/2008/03/07/pablo-s-topic-of-the-month-march-solid-principles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Principles of Object Oriented Design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 Closed Principle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should be Open to Extensibility and Closed to Modifications</a:t>
            </a:r>
          </a:p>
          <a:p>
            <a:pPr lvl="1" eaLnBrk="1" hangingPunct="1"/>
            <a:r>
              <a:rPr lang="en-US" smtClean="0"/>
              <a:t>To Change behavior, you want to add new code instead of modifying existing Code.</a:t>
            </a:r>
          </a:p>
          <a:p>
            <a:pPr lvl="1" eaLnBrk="1" hangingPunct="1"/>
            <a:r>
              <a:rPr lang="en-US" smtClean="0"/>
              <a:t>May not have access to code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Why Keep Code Closed To Modifications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pPr eaLnBrk="1" hangingPunct="1"/>
            <a:r>
              <a:rPr lang="en-US" smtClean="0"/>
              <a:t>Changing Existing Code is Risky.</a:t>
            </a:r>
          </a:p>
          <a:p>
            <a:pPr eaLnBrk="1" hangingPunct="1"/>
            <a:r>
              <a:rPr lang="en-US" smtClean="0"/>
              <a:t>Can be Time Consuming in a Non-Refactored code base.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Code Not Designed on OCP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solidFill>
                  <a:srgbClr val="00B0F0"/>
                </a:solidFill>
                <a:latin typeface="Consolas" pitchFamily="49" charset="0"/>
              </a:rPr>
              <a:t>private string</a:t>
            </a:r>
            <a:r>
              <a:rPr lang="en-US" sz="1000" dirty="0" smtClean="0">
                <a:latin typeface="Consolas" pitchFamily="49" charset="0"/>
              </a:rPr>
              <a:t> </a:t>
            </a:r>
            <a:r>
              <a:rPr lang="en-US" sz="1000" dirty="0" err="1" smtClean="0">
                <a:latin typeface="Consolas" pitchFamily="49" charset="0"/>
              </a:rPr>
              <a:t>SetDefaultEditableText</a:t>
            </a:r>
            <a:r>
              <a:rPr lang="en-US" sz="1000" dirty="0" smtClean="0">
                <a:latin typeface="Consolas" pitchFamily="49" charset="0"/>
              </a:rPr>
              <a:t>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</a:t>
            </a:r>
            <a:r>
              <a:rPr lang="en-US" sz="1000" dirty="0" err="1" smtClean="0">
                <a:solidFill>
                  <a:srgbClr val="00B050"/>
                </a:solidFill>
                <a:latin typeface="Consolas" pitchFamily="49" charset="0"/>
              </a:rPr>
              <a:t>StringBuilder</a:t>
            </a:r>
            <a:r>
              <a:rPr lang="en-US" sz="1000" dirty="0" smtClean="0">
                <a:latin typeface="Consolas" pitchFamily="49" charset="0"/>
              </a:rPr>
              <a:t> </a:t>
            </a:r>
            <a:r>
              <a:rPr lang="en-US" sz="1000" dirty="0" err="1" smtClean="0">
                <a:latin typeface="Consolas" pitchFamily="49" charset="0"/>
              </a:rPr>
              <a:t>editableText</a:t>
            </a:r>
            <a:r>
              <a:rPr lang="en-US" sz="1000" dirty="0" smtClean="0">
                <a:latin typeface="Consolas" pitchFamily="49" charset="0"/>
              </a:rPr>
              <a:t> = new </a:t>
            </a:r>
            <a:r>
              <a:rPr lang="en-US" sz="1000" dirty="0" err="1" smtClean="0">
                <a:latin typeface="Consolas" pitchFamily="49" charset="0"/>
              </a:rPr>
              <a:t>StringBuilder</a:t>
            </a:r>
            <a:r>
              <a:rPr lang="en-US" sz="1000" dirty="0" smtClean="0">
                <a:latin typeface="Consolas" pitchFamily="49" charset="0"/>
              </a:rPr>
              <a:t>();</a:t>
            </a:r>
          </a:p>
          <a:p>
            <a:pPr eaLnBrk="1" hangingPunct="1">
              <a:buFont typeface="Wingdings 2" pitchFamily="18" charset="2"/>
              <a:buNone/>
            </a:pPr>
            <a:endParaRPr lang="en-US" sz="1000" dirty="0" smtClean="0">
              <a:latin typeface="Consolas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</a:t>
            </a:r>
            <a:r>
              <a:rPr lang="en-US" sz="1000" dirty="0" smtClean="0">
                <a:solidFill>
                  <a:srgbClr val="00B0F0"/>
                </a:solidFill>
                <a:latin typeface="Consolas" pitchFamily="49" charset="0"/>
              </a:rPr>
              <a:t>switch</a:t>
            </a:r>
            <a:r>
              <a:rPr lang="en-US" sz="1000" dirty="0" smtClean="0">
                <a:latin typeface="Consolas" pitchFamily="49" charset="0"/>
              </a:rPr>
              <a:t> ( </a:t>
            </a:r>
            <a:r>
              <a:rPr lang="en-US" sz="1000" dirty="0" err="1" smtClean="0">
                <a:latin typeface="Consolas" pitchFamily="49" charset="0"/>
              </a:rPr>
              <a:t>SurveyManager.CurrentSurvey.TypeID</a:t>
            </a:r>
            <a:r>
              <a:rPr lang="en-US" sz="1000" dirty="0" smtClean="0">
                <a:latin typeface="Consolas" pitchFamily="49" charset="0"/>
              </a:rPr>
              <a:t> 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	</a:t>
            </a:r>
            <a:r>
              <a:rPr lang="en-US" sz="1000" dirty="0" smtClean="0">
                <a:solidFill>
                  <a:srgbClr val="00B0F0"/>
                </a:solidFill>
                <a:latin typeface="Consolas" pitchFamily="49" charset="0"/>
              </a:rPr>
              <a:t>case</a:t>
            </a:r>
            <a:r>
              <a:rPr lang="en-US" sz="1000" dirty="0" smtClean="0">
                <a:latin typeface="Consolas" pitchFamily="49" charset="0"/>
              </a:rPr>
              <a:t> 1: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	</a:t>
            </a:r>
            <a:r>
              <a:rPr lang="en-US" sz="1000" dirty="0" err="1" smtClean="0">
                <a:latin typeface="Consolas" pitchFamily="49" charset="0"/>
              </a:rPr>
              <a:t>editableText.Append</a:t>
            </a:r>
            <a:r>
              <a:rPr lang="en-US" sz="1000" dirty="0" smtClean="0">
                <a:latin typeface="Consolas" pitchFamily="49" charset="0"/>
              </a:rPr>
              <a:t>("&lt;p&gt;Text for Survey Type 2 Goes Here&lt;/p&gt;");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							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	</a:t>
            </a:r>
            <a:r>
              <a:rPr lang="en-US" sz="1000" dirty="0" smtClean="0">
                <a:solidFill>
                  <a:srgbClr val="00B0F0"/>
                </a:solidFill>
                <a:latin typeface="Consolas" pitchFamily="49" charset="0"/>
              </a:rPr>
              <a:t>case</a:t>
            </a:r>
            <a:r>
              <a:rPr lang="en-US" sz="1000" dirty="0" smtClean="0">
                <a:latin typeface="Consolas" pitchFamily="49" charset="0"/>
              </a:rPr>
              <a:t> 2: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	</a:t>
            </a:r>
            <a:r>
              <a:rPr lang="en-US" sz="1000" dirty="0" err="1" smtClean="0">
                <a:latin typeface="Consolas" pitchFamily="49" charset="0"/>
              </a:rPr>
              <a:t>editableText.Append</a:t>
            </a:r>
            <a:r>
              <a:rPr lang="en-US" sz="1000" dirty="0" smtClean="0">
                <a:latin typeface="Consolas" pitchFamily="49" charset="0"/>
              </a:rPr>
              <a:t>("&lt;p&gt;Text for Survey Type 2 Goes Here&lt;/p&gt;");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	</a:t>
            </a:r>
            <a:r>
              <a:rPr lang="en-US" sz="1000" dirty="0" smtClean="0">
                <a:solidFill>
                  <a:srgbClr val="00B0F0"/>
                </a:solidFill>
                <a:latin typeface="Consolas" pitchFamily="49" charset="0"/>
              </a:rPr>
              <a:t>case</a:t>
            </a:r>
            <a:r>
              <a:rPr lang="en-US" sz="1000" dirty="0" smtClean="0">
                <a:latin typeface="Consolas" pitchFamily="49" charset="0"/>
              </a:rPr>
              <a:t> 3: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	</a:t>
            </a:r>
            <a:r>
              <a:rPr lang="en-US" sz="1000" dirty="0" smtClean="0">
                <a:solidFill>
                  <a:srgbClr val="00B0F0"/>
                </a:solidFill>
                <a:latin typeface="Consolas" pitchFamily="49" charset="0"/>
              </a:rPr>
              <a:t>default</a:t>
            </a:r>
            <a:r>
              <a:rPr lang="en-US" sz="1000" dirty="0" smtClean="0">
                <a:latin typeface="Consolas" pitchFamily="49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	</a:t>
            </a:r>
            <a:r>
              <a:rPr lang="en-US" sz="1000" dirty="0" err="1" smtClean="0">
                <a:latin typeface="Consolas" pitchFamily="49" charset="0"/>
              </a:rPr>
              <a:t>editableText.Append</a:t>
            </a:r>
            <a:r>
              <a:rPr lang="en-US" sz="1000" dirty="0" smtClean="0">
                <a:latin typeface="Consolas" pitchFamily="49" charset="0"/>
              </a:rPr>
              <a:t>("&lt;p&gt;Text for Survey Type 3 Goes Here&lt;/p&gt;");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</a:t>
            </a:r>
            <a:r>
              <a:rPr lang="en-US" sz="1000" dirty="0" smtClean="0">
                <a:solidFill>
                  <a:srgbClr val="00B0F0"/>
                </a:solidFill>
                <a:latin typeface="Consolas" pitchFamily="49" charset="0"/>
              </a:rPr>
              <a:t>return</a:t>
            </a:r>
            <a:r>
              <a:rPr lang="en-US" sz="1000" dirty="0" smtClean="0">
                <a:latin typeface="Consolas" pitchFamily="49" charset="0"/>
              </a:rPr>
              <a:t> </a:t>
            </a:r>
            <a:r>
              <a:rPr lang="en-US" sz="1000" dirty="0" err="1" smtClean="0">
                <a:latin typeface="Consolas" pitchFamily="49" charset="0"/>
              </a:rPr>
              <a:t>editableText.ToString</a:t>
            </a:r>
            <a:r>
              <a:rPr lang="en-US" sz="1000" dirty="0" smtClean="0">
                <a:latin typeface="Consolas" pitchFamily="49" charset="0"/>
              </a:rPr>
              <a:t>();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Desigined For Extensibility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Strategy Pattern (Composition focused)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>
                <a:solidFill>
                  <a:srgbClr val="0070C0"/>
                </a:solidFill>
              </a:rPr>
              <a:t>interface</a:t>
            </a:r>
            <a:r>
              <a:rPr lang="en-US" sz="1000" smtClean="0"/>
              <a:t> ISurveyEmailFormatter{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/>
              <a:t>	string GetDefaultEditableText();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/>
              <a:t>}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/>
              <a:t>	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>
                <a:solidFill>
                  <a:srgbClr val="0070C0"/>
                </a:solidFill>
              </a:rPr>
              <a:t>public</a:t>
            </a:r>
            <a:r>
              <a:rPr lang="en-US" sz="1000" smtClean="0"/>
              <a:t> SurveyType1EmailFormatter : ISurveyEmailFormatter{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/>
              <a:t>	</a:t>
            </a:r>
            <a:r>
              <a:rPr lang="en-US" sz="1000" smtClean="0">
                <a:solidFill>
                  <a:srgbClr val="0070C0"/>
                </a:solidFill>
              </a:rPr>
              <a:t>public string  </a:t>
            </a:r>
            <a:r>
              <a:rPr lang="en-US" sz="1000" smtClean="0"/>
              <a:t>GetDefaultEditableText(){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/>
              <a:t>		</a:t>
            </a:r>
            <a:r>
              <a:rPr lang="en-US" sz="1000" smtClean="0">
                <a:solidFill>
                  <a:srgbClr val="0070C0"/>
                </a:solidFill>
              </a:rPr>
              <a:t>return</a:t>
            </a:r>
            <a:r>
              <a:rPr lang="en-US" sz="1000" smtClean="0"/>
              <a:t> "&lt;p&gt;Text for Survey Type 1 Goes Here&lt;/p&gt;";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/>
              <a:t>	}	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/>
              <a:t>	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/>
              <a:t>}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00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>
                <a:solidFill>
                  <a:srgbClr val="0070C0"/>
                </a:solidFill>
              </a:rPr>
              <a:t>public</a:t>
            </a:r>
            <a:r>
              <a:rPr lang="en-US" sz="1000" smtClean="0"/>
              <a:t> SurveyType2EmailFormatter : ISurveyEmailFormatter{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/>
              <a:t>	</a:t>
            </a:r>
            <a:r>
              <a:rPr lang="en-US" sz="1000" smtClean="0">
                <a:solidFill>
                  <a:srgbClr val="0070C0"/>
                </a:solidFill>
              </a:rPr>
              <a:t>public string </a:t>
            </a:r>
            <a:r>
              <a:rPr lang="en-US" sz="1000" smtClean="0"/>
              <a:t>GetDefaultEditableText(){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/>
              <a:t>		</a:t>
            </a:r>
            <a:r>
              <a:rPr lang="en-US" sz="1000" smtClean="0">
                <a:solidFill>
                  <a:srgbClr val="0070C0"/>
                </a:solidFill>
              </a:rPr>
              <a:t>return</a:t>
            </a:r>
            <a:r>
              <a:rPr lang="en-US" sz="1000" smtClean="0"/>
              <a:t> "&lt;p&gt;Text for Survey Type 2 Goes Here&lt;/p&gt;";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/>
              <a:t>	}	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/>
              <a:t>}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00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>
                <a:solidFill>
                  <a:srgbClr val="0070C0"/>
                </a:solidFill>
              </a:rPr>
              <a:t>public</a:t>
            </a:r>
            <a:r>
              <a:rPr lang="en-US" sz="1000" smtClean="0"/>
              <a:t> SurveyType3EmailFormatter : ISurveyEmailFormatter{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/>
              <a:t>	</a:t>
            </a:r>
            <a:r>
              <a:rPr lang="en-US" sz="1000" smtClean="0">
                <a:solidFill>
                  <a:srgbClr val="0070C0"/>
                </a:solidFill>
              </a:rPr>
              <a:t>public string </a:t>
            </a:r>
            <a:r>
              <a:rPr lang="en-US" sz="1000" smtClean="0"/>
              <a:t>GetDefaultEditableText(){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/>
              <a:t>		return "&lt;p&gt;Text for Survey Type 3 Goes Here&lt;/p&gt;";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/>
              <a:t>	}	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000" smtClean="0"/>
              <a:t>}</a:t>
            </a:r>
            <a:endParaRPr lang="en-US" sz="1000" smtClean="0">
              <a:latin typeface="Consolas" pitchFamily="49" charset="0"/>
            </a:endParaRP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000" smtClean="0">
              <a:latin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Strategy Pattern Cont’d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1000" smtClean="0">
                <a:latin typeface="Consolas" pitchFamily="49" charset="0"/>
              </a:rPr>
              <a:t>public class Survey{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smtClean="0">
                <a:latin typeface="Consolas" pitchFamily="49" charset="0"/>
              </a:rPr>
              <a:t>	IEmailFormatter _emailFormatter;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smtClean="0">
                <a:latin typeface="Consolas" pitchFamily="49" charset="0"/>
              </a:rPr>
              <a:t>	public Survey(IEmailFormmater emailFormater){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smtClean="0">
                <a:latin typeface="Consolas" pitchFamily="49" charset="0"/>
              </a:rPr>
              <a:t>		_emailFormatter = emailFormatter;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smtClean="0">
                <a:latin typeface="Consolas" pitchFamily="49" charset="0"/>
              </a:rPr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smtClean="0">
                <a:latin typeface="Consolas" pitchFamily="49" charset="0"/>
              </a:rPr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smtClean="0">
                <a:latin typeface="Consolas" pitchFamily="49" charset="0"/>
              </a:rPr>
              <a:t>	public string GetEmailDefaultText(){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smtClean="0">
                <a:latin typeface="Consolas" pitchFamily="49" charset="0"/>
              </a:rPr>
              <a:t>		return _emailFormatter.</a:t>
            </a:r>
            <a:r>
              <a:rPr lang="en-US" sz="1000" smtClean="0"/>
              <a:t>GetDefaultEditableText();</a:t>
            </a:r>
            <a:endParaRPr lang="en-US" sz="1000" smtClean="0">
              <a:latin typeface="Consolas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1000" smtClean="0">
                <a:latin typeface="Consolas" pitchFamily="49" charset="0"/>
              </a:rPr>
              <a:t>	}</a:t>
            </a:r>
          </a:p>
          <a:p>
            <a:pPr eaLnBrk="1" hangingPunct="1">
              <a:buFont typeface="Wingdings 2" pitchFamily="18" charset="2"/>
              <a:buNone/>
            </a:pPr>
            <a:endParaRPr lang="en-US" sz="1000" smtClean="0">
              <a:latin typeface="Consolas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100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Designed for Extensibility</a:t>
            </a:r>
            <a:br>
              <a:rPr lang="en-US" dirty="0" smtClean="0"/>
            </a:br>
            <a:r>
              <a:rPr lang="en-US" dirty="0" smtClean="0"/>
              <a:t>Template Pattern (Inheritance)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3894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solidFill>
                  <a:schemeClr val="tx2"/>
                </a:solidFill>
                <a:latin typeface="Consolas" pitchFamily="49" charset="0"/>
              </a:rPr>
              <a:t>public abstract </a:t>
            </a:r>
            <a:r>
              <a:rPr lang="en-US" sz="1000" dirty="0" smtClean="0">
                <a:latin typeface="Consolas" pitchFamily="49" charset="0"/>
              </a:rPr>
              <a:t>Survey{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protected abstract string </a:t>
            </a:r>
            <a:r>
              <a:rPr lang="en-US" sz="1000" dirty="0" err="1" smtClean="0"/>
              <a:t>GetDefaultEditableText</a:t>
            </a:r>
            <a:r>
              <a:rPr lang="en-US" sz="1000" dirty="0" smtClean="0"/>
              <a:t>();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public string </a:t>
            </a:r>
            <a:r>
              <a:rPr lang="en-US" sz="1000" dirty="0" err="1" smtClean="0">
                <a:latin typeface="Consolas" pitchFamily="49" charset="0"/>
              </a:rPr>
              <a:t>GetEmailText</a:t>
            </a:r>
            <a:r>
              <a:rPr lang="en-US" sz="1000" dirty="0" smtClean="0">
                <a:latin typeface="Consolas" pitchFamily="49" charset="0"/>
              </a:rPr>
              <a:t>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 	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	string </a:t>
            </a:r>
            <a:r>
              <a:rPr lang="en-US" sz="1000" dirty="0" err="1" smtClean="0">
                <a:latin typeface="Consolas" pitchFamily="49" charset="0"/>
              </a:rPr>
              <a:t>defaultText</a:t>
            </a:r>
            <a:r>
              <a:rPr lang="en-US" sz="1000" dirty="0" smtClean="0">
                <a:latin typeface="Consolas" pitchFamily="49" charset="0"/>
              </a:rPr>
              <a:t> = </a:t>
            </a:r>
            <a:r>
              <a:rPr lang="en-US" sz="1000" dirty="0" smtClean="0"/>
              <a:t> </a:t>
            </a:r>
            <a:r>
              <a:rPr lang="en-US" sz="1000" dirty="0" err="1" smtClean="0"/>
              <a:t>GetDefaultEditableText</a:t>
            </a:r>
            <a:r>
              <a:rPr lang="en-US" sz="1000" dirty="0" smtClean="0"/>
              <a:t>();</a:t>
            </a:r>
            <a:endParaRPr lang="en-US" sz="1000" dirty="0" smtClean="0">
              <a:latin typeface="Consolas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	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	return </a:t>
            </a:r>
            <a:r>
              <a:rPr lang="en-US" sz="1000" dirty="0" err="1" smtClean="0">
                <a:latin typeface="Consolas" pitchFamily="49" charset="0"/>
              </a:rPr>
              <a:t>somthingHere</a:t>
            </a:r>
            <a:r>
              <a:rPr lang="en-US" sz="1000" dirty="0" smtClean="0">
                <a:latin typeface="Consolas" pitchFamily="49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}</a:t>
            </a:r>
          </a:p>
          <a:p>
            <a:pPr eaLnBrk="1" hangingPunct="1">
              <a:buFont typeface="Wingdings 2" pitchFamily="18" charset="2"/>
              <a:buNone/>
            </a:pPr>
            <a:endParaRPr lang="en-US" sz="1000" dirty="0" smtClean="0">
              <a:latin typeface="Consolas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}</a:t>
            </a:r>
          </a:p>
          <a:p>
            <a:pPr eaLnBrk="1" hangingPunct="1">
              <a:buFont typeface="Wingdings 2" pitchFamily="18" charset="2"/>
              <a:buNone/>
            </a:pPr>
            <a:endParaRPr lang="en-US" sz="1000" dirty="0" smtClean="0">
              <a:latin typeface="Consolas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solidFill>
                  <a:schemeClr val="tx2"/>
                </a:solidFill>
                <a:latin typeface="Consolas" pitchFamily="49" charset="0"/>
              </a:rPr>
              <a:t>public</a:t>
            </a:r>
            <a:r>
              <a:rPr lang="en-US" sz="1000" dirty="0" smtClean="0">
                <a:latin typeface="Consolas" pitchFamily="49" charset="0"/>
              </a:rPr>
              <a:t> SurveyType1 : Survey{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</a:t>
            </a:r>
            <a:r>
              <a:rPr lang="en-US" sz="1000" dirty="0" smtClean="0">
                <a:solidFill>
                  <a:schemeClr val="tx2"/>
                </a:solidFill>
                <a:latin typeface="Consolas" pitchFamily="49" charset="0"/>
              </a:rPr>
              <a:t>protected override string </a:t>
            </a:r>
            <a:r>
              <a:rPr lang="en-US" sz="1000" dirty="0" err="1" smtClean="0"/>
              <a:t>GetDefaultEditableText</a:t>
            </a:r>
            <a:r>
              <a:rPr lang="en-US" sz="1000" dirty="0" smtClean="0"/>
              <a:t>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/>
              <a:t>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/>
              <a:t>		 </a:t>
            </a:r>
            <a:r>
              <a:rPr lang="en-US" sz="1000" dirty="0" smtClean="0">
                <a:solidFill>
                  <a:schemeClr val="tx2"/>
                </a:solidFill>
              </a:rPr>
              <a:t>return</a:t>
            </a:r>
            <a:r>
              <a:rPr lang="en-US" sz="1000" dirty="0" smtClean="0"/>
              <a:t> "&lt;p&gt;Text for Survey Type 1 Goes Here&lt;/p&gt;";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0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Extensibility Only Goes So far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Change is going to occur and you can’t keep everything from changing</a:t>
            </a:r>
          </a:p>
          <a:p>
            <a:pPr eaLnBrk="1" hangingPunct="1"/>
            <a:r>
              <a:rPr lang="en-US" smtClean="0"/>
              <a:t>Must use judgment on which parts of your application are more likely to change and focus extensibility there.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Law of Demeter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Don’t Talk To Strangers</a:t>
            </a:r>
          </a:p>
          <a:p>
            <a:pPr eaLnBrk="1" hangingPunct="1"/>
            <a:r>
              <a:rPr lang="en-US" smtClean="0"/>
              <a:t>Methods Should Only Talk To:</a:t>
            </a:r>
          </a:p>
          <a:p>
            <a:pPr lvl="1" eaLnBrk="1" hangingPunct="1"/>
            <a:r>
              <a:rPr lang="en-US" smtClean="0"/>
              <a:t>Methods and fields on the Object</a:t>
            </a:r>
          </a:p>
          <a:p>
            <a:pPr lvl="1" eaLnBrk="1" hangingPunct="1"/>
            <a:r>
              <a:rPr lang="en-US" smtClean="0"/>
              <a:t>Parameters passed into the method</a:t>
            </a:r>
          </a:p>
          <a:p>
            <a:pPr lvl="1" eaLnBrk="1" hangingPunct="1"/>
            <a:r>
              <a:rPr lang="en-US" smtClean="0"/>
              <a:t>Objects Created within the method</a:t>
            </a:r>
          </a:p>
          <a:p>
            <a:pPr eaLnBrk="1" hangingPunct="1"/>
            <a:r>
              <a:rPr lang="en-US" smtClean="0"/>
              <a:t>Only one “dot”</a:t>
            </a:r>
          </a:p>
          <a:p>
            <a:pPr lvl="1" eaLnBrk="1" hangingPunct="1"/>
            <a:r>
              <a:rPr lang="en-US" smtClean="0"/>
              <a:t>foo.bar.baz (bad)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Demeter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Breaking this principle breaks encapsulation, and tightens coupling.</a:t>
            </a:r>
          </a:p>
          <a:p>
            <a:pPr eaLnBrk="1" hangingPunct="1"/>
            <a:r>
              <a:rPr lang="en-US" dirty="0" smtClean="0"/>
              <a:t>Refactoring much more difficult </a:t>
            </a:r>
          </a:p>
          <a:p>
            <a:pPr eaLnBrk="1" hangingPunct="1"/>
            <a:r>
              <a:rPr lang="en-US" dirty="0" smtClean="0"/>
              <a:t>Test Setup becomes much more difficult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Demeter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 class Wallet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double Cash{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get;set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 class Customer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Wallet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Wallet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get;set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 class Paperboy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public double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AmountCollected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get;set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CollectMoney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(Customer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double amount){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customer.Wallet.Cash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throw new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customer.Wallet.Cash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AmountCollected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customer.Wallet.Cash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Low Coupling</a:t>
            </a:r>
            <a:br>
              <a:rPr lang="en-US" b="1" dirty="0" smtClean="0"/>
            </a:br>
            <a:r>
              <a:rPr lang="en-US" sz="1800" b="1" dirty="0" smtClean="0">
                <a:latin typeface="+mn-lt"/>
              </a:rPr>
              <a:t>Changes in one Class do not effect other Classes</a:t>
            </a:r>
            <a:endParaRPr lang="en-US" b="1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24000"/>
          </a:xfrm>
        </p:spPr>
        <p:txBody>
          <a:bodyPr anchor="ctr"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dirty="0" smtClean="0"/>
              <a:t>Old Standards 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/>
              <a:t>for Object Oriented Programming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1295400"/>
            <a:ext cx="82296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High</a:t>
            </a:r>
            <a:r>
              <a:rPr kumimoji="0" lang="en-US" sz="5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Cohesion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The Responsibilities for a class are Strongly Related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Demeter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The fix:</a:t>
            </a:r>
          </a:p>
          <a:p>
            <a:pPr eaLnBrk="1" hangingPunct="1">
              <a:buNone/>
            </a:pPr>
            <a:r>
              <a:rPr lang="en-US" sz="1000" dirty="0" smtClean="0"/>
              <a:t>public class Wallet</a:t>
            </a:r>
          </a:p>
          <a:p>
            <a:pPr eaLnBrk="1" hangingPunct="1">
              <a:buNone/>
            </a:pPr>
            <a:r>
              <a:rPr lang="en-US" sz="1000" dirty="0" smtClean="0"/>
              <a:t>{</a:t>
            </a:r>
          </a:p>
          <a:p>
            <a:pPr eaLnBrk="1" hangingPunct="1">
              <a:buNone/>
            </a:pPr>
            <a:r>
              <a:rPr lang="en-US" sz="1000" dirty="0" smtClean="0"/>
              <a:t>	double Cash{</a:t>
            </a:r>
            <a:r>
              <a:rPr lang="en-US" sz="1000" dirty="0" err="1" smtClean="0"/>
              <a:t>get;set</a:t>
            </a:r>
            <a:r>
              <a:rPr lang="en-US" sz="1000" dirty="0" smtClean="0"/>
              <a:t>;}</a:t>
            </a:r>
          </a:p>
          <a:p>
            <a:pPr eaLnBrk="1" hangingPunct="1">
              <a:buNone/>
            </a:pPr>
            <a:r>
              <a:rPr lang="en-US" sz="1000" dirty="0" smtClean="0"/>
              <a:t>	public double Withdraw(double amount){</a:t>
            </a:r>
          </a:p>
          <a:p>
            <a:pPr eaLnBrk="1" hangingPunct="1">
              <a:buNone/>
            </a:pPr>
            <a:r>
              <a:rPr lang="en-US" sz="1000" dirty="0" smtClean="0"/>
              <a:t>		if(Cash &lt; amount)</a:t>
            </a:r>
          </a:p>
          <a:p>
            <a:pPr eaLnBrk="1" hangingPunct="1">
              <a:buNone/>
            </a:pPr>
            <a:r>
              <a:rPr lang="en-US" sz="1000" dirty="0" smtClean="0"/>
              <a:t>			throw new </a:t>
            </a:r>
            <a:r>
              <a:rPr lang="en-US" sz="1000" dirty="0" err="1" smtClean="0"/>
              <a:t>InsufficientFundsException</a:t>
            </a:r>
            <a:r>
              <a:rPr lang="en-US" sz="1000" dirty="0" smtClean="0"/>
              <a:t>();</a:t>
            </a:r>
          </a:p>
          <a:p>
            <a:pPr eaLnBrk="1" hangingPunct="1">
              <a:buNone/>
            </a:pPr>
            <a:r>
              <a:rPr lang="en-US" sz="1000" dirty="0" smtClean="0"/>
              <a:t>		Cash -= amount;</a:t>
            </a:r>
          </a:p>
          <a:p>
            <a:pPr eaLnBrk="1" hangingPunct="1">
              <a:buNone/>
            </a:pPr>
            <a:r>
              <a:rPr lang="en-US" sz="1000" dirty="0" smtClean="0"/>
              <a:t>		return amount;</a:t>
            </a:r>
          </a:p>
          <a:p>
            <a:pPr eaLnBrk="1" hangingPunct="1">
              <a:buNone/>
            </a:pPr>
            <a:r>
              <a:rPr lang="en-US" sz="1000" dirty="0" smtClean="0"/>
              <a:t>	}</a:t>
            </a:r>
          </a:p>
          <a:p>
            <a:pPr eaLnBrk="1" hangingPunct="1">
              <a:buNone/>
            </a:pPr>
            <a:r>
              <a:rPr lang="en-US" sz="1000" dirty="0" smtClean="0"/>
              <a:t>}</a:t>
            </a:r>
          </a:p>
          <a:p>
            <a:pPr eaLnBrk="1" hangingPunct="1">
              <a:buNone/>
            </a:pPr>
            <a:endParaRPr lang="en-US" sz="1000" dirty="0" smtClean="0"/>
          </a:p>
          <a:p>
            <a:pPr eaLnBrk="1" hangingPunct="1">
              <a:buNone/>
            </a:pPr>
            <a:r>
              <a:rPr lang="en-US" sz="1000" dirty="0" smtClean="0"/>
              <a:t>public class Customer</a:t>
            </a:r>
          </a:p>
          <a:p>
            <a:pPr eaLnBrk="1" hangingPunct="1">
              <a:buNone/>
            </a:pPr>
            <a:r>
              <a:rPr lang="en-US" sz="1000" dirty="0" smtClean="0"/>
              <a:t>{</a:t>
            </a:r>
          </a:p>
          <a:p>
            <a:pPr eaLnBrk="1" hangingPunct="1">
              <a:buNone/>
            </a:pPr>
            <a:r>
              <a:rPr lang="en-US" sz="1000" dirty="0" smtClean="0"/>
              <a:t>	Wallet </a:t>
            </a:r>
            <a:r>
              <a:rPr lang="en-US" sz="1000" dirty="0" err="1" smtClean="0"/>
              <a:t>Wallet</a:t>
            </a:r>
            <a:r>
              <a:rPr lang="en-US" sz="1000" dirty="0" smtClean="0"/>
              <a:t>{</a:t>
            </a:r>
            <a:r>
              <a:rPr lang="en-US" sz="1000" dirty="0" err="1" smtClean="0"/>
              <a:t>get;set</a:t>
            </a:r>
            <a:r>
              <a:rPr lang="en-US" sz="1000" dirty="0" smtClean="0"/>
              <a:t>;}</a:t>
            </a:r>
          </a:p>
          <a:p>
            <a:pPr eaLnBrk="1" hangingPunct="1">
              <a:buNone/>
            </a:pPr>
            <a:r>
              <a:rPr lang="en-US" sz="1000" dirty="0" smtClean="0"/>
              <a:t>	public double Pay(double amount)</a:t>
            </a:r>
          </a:p>
          <a:p>
            <a:pPr eaLnBrk="1" hangingPunct="1">
              <a:buNone/>
            </a:pPr>
            <a:r>
              <a:rPr lang="en-US" sz="1000" dirty="0" smtClean="0"/>
              <a:t>	{</a:t>
            </a:r>
          </a:p>
          <a:p>
            <a:pPr eaLnBrk="1" hangingPunct="1">
              <a:buNone/>
            </a:pPr>
            <a:r>
              <a:rPr lang="en-US" sz="1000" dirty="0" smtClean="0"/>
              <a:t>		</a:t>
            </a:r>
            <a:r>
              <a:rPr lang="en-US" sz="1000" dirty="0" err="1" smtClean="0"/>
              <a:t>Wallet.Withdraw</a:t>
            </a:r>
            <a:r>
              <a:rPr lang="en-US" sz="1000" dirty="0" smtClean="0"/>
              <a:t>(amount);</a:t>
            </a:r>
          </a:p>
          <a:p>
            <a:pPr eaLnBrk="1" hangingPunct="1">
              <a:buNone/>
            </a:pPr>
            <a:r>
              <a:rPr lang="en-US" sz="1000" dirty="0" smtClean="0"/>
              <a:t>	}</a:t>
            </a:r>
          </a:p>
          <a:p>
            <a:pPr eaLnBrk="1" hangingPunct="1">
              <a:buNone/>
            </a:pPr>
            <a:r>
              <a:rPr lang="en-US" sz="1000" dirty="0" smtClean="0"/>
              <a:t>}</a:t>
            </a:r>
          </a:p>
          <a:p>
            <a:pPr eaLnBrk="1" hangingPunct="1">
              <a:buNone/>
            </a:pPr>
            <a:endParaRPr lang="en-US" sz="1000" dirty="0" smtClean="0"/>
          </a:p>
          <a:p>
            <a:pPr eaLnBrk="1" hangingPunct="1">
              <a:buNone/>
            </a:pPr>
            <a:r>
              <a:rPr lang="en-US" sz="1000" dirty="0" smtClean="0"/>
              <a:t>public class Paperboy</a:t>
            </a:r>
          </a:p>
          <a:p>
            <a:pPr eaLnBrk="1" hangingPunct="1">
              <a:buNone/>
            </a:pPr>
            <a:r>
              <a:rPr lang="en-US" sz="1000" dirty="0" smtClean="0"/>
              <a:t>{</a:t>
            </a:r>
          </a:p>
          <a:p>
            <a:pPr eaLnBrk="1" hangingPunct="1">
              <a:buNone/>
            </a:pPr>
            <a:r>
              <a:rPr lang="en-US" sz="1000" dirty="0" smtClean="0"/>
              <a:t>	public double </a:t>
            </a:r>
            <a:r>
              <a:rPr lang="en-US" sz="1000" dirty="0" err="1" smtClean="0"/>
              <a:t>AmountCollected</a:t>
            </a:r>
            <a:r>
              <a:rPr lang="en-US" sz="1000" dirty="0" smtClean="0"/>
              <a:t>{</a:t>
            </a:r>
            <a:r>
              <a:rPr lang="en-US" sz="1000" dirty="0" err="1" smtClean="0"/>
              <a:t>get;set</a:t>
            </a:r>
            <a:r>
              <a:rPr lang="en-US" sz="1000" dirty="0" smtClean="0"/>
              <a:t>}</a:t>
            </a:r>
          </a:p>
          <a:p>
            <a:pPr eaLnBrk="1" hangingPunct="1">
              <a:buNone/>
            </a:pPr>
            <a:r>
              <a:rPr lang="en-US" sz="1000" dirty="0" smtClean="0"/>
              <a:t>	public void </a:t>
            </a:r>
            <a:r>
              <a:rPr lang="en-US" sz="1000" dirty="0" err="1" smtClean="0"/>
              <a:t>CollectMoney</a:t>
            </a:r>
            <a:r>
              <a:rPr lang="en-US" sz="1000" dirty="0" smtClean="0"/>
              <a:t>(Customer </a:t>
            </a:r>
            <a:r>
              <a:rPr lang="en-US" sz="1000" dirty="0" err="1" smtClean="0"/>
              <a:t>customer</a:t>
            </a:r>
            <a:r>
              <a:rPr lang="en-US" sz="1000" dirty="0" smtClean="0"/>
              <a:t>, double amount)</a:t>
            </a:r>
          </a:p>
          <a:p>
            <a:pPr eaLnBrk="1" hangingPunct="1">
              <a:buNone/>
            </a:pPr>
            <a:r>
              <a:rPr lang="en-US" sz="1000" dirty="0" smtClean="0"/>
              <a:t>	{</a:t>
            </a:r>
          </a:p>
          <a:p>
            <a:pPr eaLnBrk="1" hangingPunct="1">
              <a:buNone/>
            </a:pPr>
            <a:r>
              <a:rPr lang="en-US" sz="1000" dirty="0" smtClean="0"/>
              <a:t>		</a:t>
            </a:r>
            <a:r>
              <a:rPr lang="en-US" sz="1000" dirty="0" err="1" smtClean="0"/>
              <a:t>AmountCollected</a:t>
            </a:r>
            <a:r>
              <a:rPr lang="en-US" sz="1000" dirty="0" smtClean="0"/>
              <a:t> += </a:t>
            </a:r>
            <a:r>
              <a:rPr lang="en-US" sz="1000" dirty="0" err="1" smtClean="0"/>
              <a:t>customer.Pay</a:t>
            </a:r>
            <a:r>
              <a:rPr lang="en-US" sz="1000" dirty="0" smtClean="0"/>
              <a:t>(amount);</a:t>
            </a:r>
          </a:p>
          <a:p>
            <a:pPr eaLnBrk="1" hangingPunct="1">
              <a:buNone/>
            </a:pPr>
            <a:r>
              <a:rPr lang="en-US" sz="1000" dirty="0" smtClean="0"/>
              <a:t>	}</a:t>
            </a:r>
          </a:p>
          <a:p>
            <a:pPr eaLnBrk="1" hangingPunct="1">
              <a:buNone/>
            </a:pPr>
            <a:r>
              <a:rPr lang="en-US" sz="1000" dirty="0" smtClean="0"/>
              <a:t>}</a:t>
            </a:r>
          </a:p>
          <a:p>
            <a:pPr eaLnBrk="1" hangingPunct="1">
              <a:buFont typeface="Wingdings 2" pitchFamily="18" charset="2"/>
              <a:buNone/>
            </a:pPr>
            <a:endParaRPr lang="en-US" sz="1000" dirty="0" smtClean="0">
              <a:latin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http://www.ccs.neu.edu/research/demeter/demeter-method/LawOfDemeter/paper-boy/demeter.pdf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 Segregation Princple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Clients shouldn't be forced to implement methods they don't use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 Segregation Princple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 eaLnBrk="1" hangingPunct="1"/>
            <a:r>
              <a:rPr lang="en-US" sz="3200" smtClean="0"/>
              <a:t>Example of FAT or Polluted Interface </a:t>
            </a:r>
          </a:p>
          <a:p>
            <a:pPr lvl="1" eaLnBrk="1" hangingPunct="1"/>
            <a:r>
              <a:rPr lang="en-US" sz="3200" smtClean="0"/>
              <a:t> Try implementing custom Membership Provider in ASP.NET 2.0.</a:t>
            </a:r>
          </a:p>
          <a:p>
            <a:pPr eaLnBrk="1" hangingPunct="1"/>
            <a:r>
              <a:rPr lang="en-US" sz="3200" smtClean="0"/>
              <a:t>You just need to implement 27 methods/properties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Interface Segregation Princple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Consider one implementation as security door which need to ring alarm if door is kept open for longer duration.</a:t>
            </a:r>
          </a:p>
          <a:p>
            <a:pPr eaLnBrk="1" hangingPunct="1">
              <a:buFont typeface="Arial" charset="0"/>
              <a:buNone/>
            </a:pPr>
            <a:r>
              <a:rPr lang="en-US" sz="1400" dirty="0" smtClean="0"/>
              <a:t>Interface </a:t>
            </a:r>
            <a:r>
              <a:rPr lang="en-US" sz="1400" dirty="0" err="1" smtClean="0"/>
              <a:t>Idoor</a:t>
            </a:r>
            <a:endParaRPr lang="en-US" sz="1400" dirty="0" smtClean="0"/>
          </a:p>
          <a:p>
            <a:pPr eaLnBrk="1" hangingPunct="1">
              <a:buFont typeface="Arial" charset="0"/>
              <a:buNone/>
            </a:pPr>
            <a:r>
              <a:rPr lang="en-US" sz="1400" dirty="0" smtClean="0"/>
              <a:t>{</a:t>
            </a:r>
          </a:p>
          <a:p>
            <a:pPr lvl="1" eaLnBrk="1" hangingPunct="1">
              <a:buFont typeface="Arial" charset="0"/>
              <a:buNone/>
            </a:pPr>
            <a:r>
              <a:rPr lang="en-US" sz="1400" dirty="0" smtClean="0"/>
              <a:t>	void Lock();</a:t>
            </a:r>
          </a:p>
          <a:p>
            <a:pPr lvl="1" eaLnBrk="1" hangingPunct="1">
              <a:buFont typeface="Arial" charset="0"/>
              <a:buNone/>
            </a:pPr>
            <a:r>
              <a:rPr lang="en-US" sz="1400" dirty="0" smtClean="0"/>
              <a:t>	void </a:t>
            </a:r>
            <a:r>
              <a:rPr lang="en-US" sz="1400" dirty="0" err="1" smtClean="0"/>
              <a:t>UnLock</a:t>
            </a:r>
            <a:r>
              <a:rPr lang="en-US" sz="1400" dirty="0" smtClean="0"/>
              <a:t>();</a:t>
            </a:r>
          </a:p>
          <a:p>
            <a:pPr lvl="1" eaLnBrk="1" hangingPunct="1">
              <a:buFont typeface="Arial" charset="0"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bool</a:t>
            </a:r>
            <a:r>
              <a:rPr lang="en-US" sz="1400" dirty="0" smtClean="0"/>
              <a:t> </a:t>
            </a:r>
            <a:r>
              <a:rPr lang="en-US" sz="1400" dirty="0" err="1" smtClean="0"/>
              <a:t>IsOpen</a:t>
            </a:r>
            <a:r>
              <a:rPr lang="en-US" sz="1400" dirty="0" smtClean="0"/>
              <a:t>();</a:t>
            </a:r>
          </a:p>
          <a:p>
            <a:pPr lvl="1" eaLnBrk="1" hangingPunct="1">
              <a:buFont typeface="Arial" charset="0"/>
              <a:buNone/>
            </a:pPr>
            <a:r>
              <a:rPr lang="en-US" sz="1400" dirty="0" smtClean="0"/>
              <a:t>	void Timeout();</a:t>
            </a:r>
          </a:p>
          <a:p>
            <a:pPr eaLnBrk="1" hangingPunct="1">
              <a:buFont typeface="Arial" charset="0"/>
              <a:buNone/>
            </a:pPr>
            <a:r>
              <a:rPr lang="en-US" sz="1400" dirty="0" smtClean="0"/>
              <a:t>}</a:t>
            </a:r>
          </a:p>
          <a:p>
            <a:pPr eaLnBrk="1" hangingPunct="1">
              <a:buFont typeface="Arial" charset="0"/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SecurityDoor</a:t>
            </a:r>
            <a:r>
              <a:rPr lang="en-US" sz="1400" dirty="0" smtClean="0"/>
              <a:t> : </a:t>
            </a:r>
            <a:r>
              <a:rPr lang="en-US" sz="1400" dirty="0" err="1" smtClean="0"/>
              <a:t>Idoor</a:t>
            </a:r>
            <a:endParaRPr lang="en-US" sz="1400" dirty="0" smtClean="0"/>
          </a:p>
          <a:p>
            <a:pPr eaLnBrk="1" hangingPunct="1">
              <a:buFont typeface="Arial" charset="0"/>
              <a:buNone/>
            </a:pPr>
            <a:r>
              <a:rPr lang="en-US" sz="1400" dirty="0" smtClean="0"/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1400" dirty="0" smtClean="0"/>
              <a:t>	  void Lock() {}</a:t>
            </a:r>
          </a:p>
          <a:p>
            <a:pPr lvl="1" eaLnBrk="1" hangingPunct="1">
              <a:buFont typeface="Arial" charset="0"/>
              <a:buNone/>
            </a:pPr>
            <a:r>
              <a:rPr lang="en-US" sz="1400" dirty="0" smtClean="0"/>
              <a:t>void </a:t>
            </a:r>
            <a:r>
              <a:rPr lang="en-US" sz="1400" dirty="0" err="1" smtClean="0"/>
              <a:t>UnLock</a:t>
            </a:r>
            <a:r>
              <a:rPr lang="en-US" sz="1400" dirty="0" smtClean="0"/>
              <a:t>() {}</a:t>
            </a:r>
          </a:p>
          <a:p>
            <a:pPr lvl="1" eaLnBrk="1" hangingPunct="1">
              <a:buFont typeface="Arial" charset="0"/>
              <a:buNone/>
            </a:pPr>
            <a:r>
              <a:rPr lang="en-US" sz="1400" dirty="0" err="1" smtClean="0"/>
              <a:t>bool</a:t>
            </a:r>
            <a:r>
              <a:rPr lang="en-US" sz="1400" dirty="0" smtClean="0"/>
              <a:t> </a:t>
            </a:r>
            <a:r>
              <a:rPr lang="en-US" sz="1400" dirty="0" err="1" smtClean="0"/>
              <a:t>IsOpen</a:t>
            </a:r>
            <a:r>
              <a:rPr lang="en-US" sz="1400" dirty="0" smtClean="0"/>
              <a:t>() {}</a:t>
            </a:r>
          </a:p>
          <a:p>
            <a:pPr lvl="1" eaLnBrk="1" hangingPunct="1">
              <a:buFont typeface="Arial" charset="0"/>
              <a:buNone/>
            </a:pPr>
            <a:r>
              <a:rPr lang="en-US" sz="1400" dirty="0" smtClean="0"/>
              <a:t>void Timeout() {}</a:t>
            </a:r>
          </a:p>
          <a:p>
            <a:pPr eaLnBrk="1" hangingPunct="1">
              <a:buFont typeface="Arial" charset="0"/>
              <a:buNone/>
            </a:pPr>
            <a:r>
              <a:rPr lang="en-US" sz="1400" dirty="0" smtClean="0"/>
              <a:t>}</a:t>
            </a:r>
          </a:p>
          <a:p>
            <a:pPr eaLnBrk="1" hangingPunct="1">
              <a:buFont typeface="Arial" charset="0"/>
              <a:buNone/>
            </a:pPr>
            <a:r>
              <a:rPr lang="en-US" sz="1400" dirty="0" smtClean="0"/>
              <a:t>&lt;Demo&gt;</a:t>
            </a:r>
          </a:p>
          <a:p>
            <a:pPr eaLnBrk="1" hangingPunct="1">
              <a:buFont typeface="Arial" charset="0"/>
              <a:buNone/>
            </a:pPr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 Segregation Princple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000" smtClean="0"/>
              <a:t>public interface ITimerClient</a:t>
            </a:r>
          </a:p>
          <a:p>
            <a:pPr eaLnBrk="1" hangingPunct="1">
              <a:buFont typeface="Arial" charset="0"/>
              <a:buNone/>
            </a:pPr>
            <a:r>
              <a:rPr lang="en-US" sz="2000" smtClean="0"/>
              <a:t> {</a:t>
            </a:r>
          </a:p>
          <a:p>
            <a:pPr eaLnBrk="1" hangingPunct="1">
              <a:buFont typeface="Arial" charset="0"/>
              <a:buNone/>
            </a:pPr>
            <a:r>
              <a:rPr lang="en-US" sz="2000" smtClean="0"/>
              <a:t>        void TimeOut();</a:t>
            </a:r>
          </a:p>
          <a:p>
            <a:pPr eaLnBrk="1" hangingPunct="1">
              <a:buFont typeface="Arial" charset="0"/>
              <a:buNone/>
            </a:pPr>
            <a:r>
              <a:rPr lang="en-US" sz="2000" smtClean="0"/>
              <a:t> }</a:t>
            </a:r>
          </a:p>
          <a:p>
            <a:pPr eaLnBrk="1" hangingPunct="1">
              <a:buFont typeface="Arial" charset="0"/>
              <a:buNone/>
            </a:pPr>
            <a:r>
              <a:rPr lang="en-US" sz="2000" smtClean="0"/>
              <a:t>public class SecurityDoor : IDoor, ITimerClient</a:t>
            </a:r>
          </a:p>
          <a:p>
            <a:pPr eaLnBrk="1" hangingPunct="1">
              <a:buFont typeface="Arial" charset="0"/>
              <a:buNone/>
            </a:pPr>
            <a:r>
              <a:rPr lang="en-US" sz="2000" smtClean="0"/>
              <a:t> {</a:t>
            </a:r>
          </a:p>
          <a:p>
            <a:pPr eaLnBrk="1" hangingPunct="1">
              <a:buFont typeface="Arial" charset="0"/>
              <a:buNone/>
            </a:pPr>
            <a:r>
              <a:rPr lang="en-US" sz="2000" smtClean="0"/>
              <a:t>	public void TimeOut()</a:t>
            </a:r>
          </a:p>
          <a:p>
            <a:pPr eaLnBrk="1" hangingPunct="1">
              <a:buFont typeface="Arial" charset="0"/>
              <a:buNone/>
            </a:pPr>
            <a:r>
              <a:rPr lang="en-US" sz="2000" smtClean="0"/>
              <a:t>	{…….}</a:t>
            </a:r>
          </a:p>
          <a:p>
            <a:pPr eaLnBrk="1" hangingPunct="1">
              <a:buFont typeface="Arial" charset="0"/>
              <a:buNone/>
            </a:pPr>
            <a:r>
              <a:rPr lang="en-US" sz="2000" smtClean="0"/>
              <a:t> }</a:t>
            </a:r>
            <a:endParaRPr lang="en-US" sz="2000" b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Liskov Substitution Principle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sub-classes must be substitutable for their base class.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Liskov violation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Structural</a:t>
            </a:r>
          </a:p>
          <a:p>
            <a:pPr lvl="1" eaLnBrk="1" hangingPunct="1"/>
            <a:r>
              <a:rPr lang="en-US" smtClean="0"/>
              <a:t>You should not have to explicitly cast a base object to it’s subclass to do something.</a:t>
            </a:r>
          </a:p>
          <a:p>
            <a:pPr eaLnBrk="1" hangingPunct="1"/>
            <a:r>
              <a:rPr lang="en-US" smtClean="0"/>
              <a:t>Behavior</a:t>
            </a:r>
          </a:p>
          <a:p>
            <a:pPr lvl="1" eaLnBrk="1" hangingPunct="1"/>
            <a:r>
              <a:rPr lang="en-US" smtClean="0"/>
              <a:t>Subtypes should behave in a consistent manner in terms of their clients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Liskov Example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copyInto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eaLnBrk="1" hangingPunct="1"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dest.clear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){ 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dest.addElement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getElementAt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} 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Set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 ... 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/** * Adds element to this set, provided 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* element is not already in the set 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*/ 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(Object element) 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if(!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(element))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{ 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super.addElement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(element); 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eaLnBrk="1" hangingPunct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Liskov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389437"/>
          </a:xfrm>
        </p:spPr>
        <p:txBody>
          <a:bodyPr/>
          <a:lstStyle/>
          <a:p>
            <a:r>
              <a:rPr lang="en-US" dirty="0" smtClean="0"/>
              <a:t>Behavior of </a:t>
            </a:r>
            <a:r>
              <a:rPr lang="en-US" dirty="0" err="1" smtClean="0"/>
              <a:t>CopyInto</a:t>
            </a:r>
            <a:r>
              <a:rPr lang="en-US" dirty="0" smtClean="0"/>
              <a:t> will not always be consistent</a:t>
            </a:r>
          </a:p>
          <a:p>
            <a:r>
              <a:rPr lang="en-US" dirty="0" smtClean="0"/>
              <a:t>Set To Set is okay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 to </a:t>
            </a:r>
            <a:r>
              <a:rPr lang="en-US" dirty="0" err="1" smtClean="0"/>
              <a:t>LinkedList</a:t>
            </a:r>
            <a:r>
              <a:rPr lang="en-US" dirty="0" smtClean="0"/>
              <a:t> is okay</a:t>
            </a:r>
          </a:p>
          <a:p>
            <a:r>
              <a:rPr lang="en-US" dirty="0" smtClean="0"/>
              <a:t>Set to </a:t>
            </a:r>
            <a:r>
              <a:rPr lang="en-US" dirty="0" err="1" smtClean="0"/>
              <a:t>LinkedList</a:t>
            </a:r>
            <a:r>
              <a:rPr lang="en-US" dirty="0" smtClean="0"/>
              <a:t> is okay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 to Set behaves differently</a:t>
            </a:r>
          </a:p>
          <a:p>
            <a:pPr lvl="1"/>
            <a:r>
              <a:rPr lang="en-US" dirty="0" smtClean="0"/>
              <a:t>Linked List with {1, 2, 3, 2, 1} becomes {1, 2, 3}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6324600"/>
            <a:ext cx="647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http://doodleproject.sourceforge.net/articles/2000/liskovSubstitutionPrinciple.html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Bottom line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SRP </a:t>
            </a:r>
          </a:p>
          <a:p>
            <a:pPr lvl="1" eaLnBrk="1" hangingPunct="1">
              <a:defRPr/>
            </a:pPr>
            <a:r>
              <a:rPr lang="en-US" dirty="0" smtClean="0"/>
              <a:t> Only one reason to change</a:t>
            </a:r>
          </a:p>
          <a:p>
            <a:pPr eaLnBrk="1" hangingPunct="1">
              <a:defRPr/>
            </a:pPr>
            <a:r>
              <a:rPr lang="en-US" dirty="0" smtClean="0"/>
              <a:t>DIP </a:t>
            </a:r>
          </a:p>
          <a:p>
            <a:pPr lvl="1" eaLnBrk="1" hangingPunct="1">
              <a:defRPr/>
            </a:pPr>
            <a:r>
              <a:rPr lang="en-US" dirty="0" smtClean="0"/>
              <a:t> “Don’t call me, I’ll call you”</a:t>
            </a:r>
          </a:p>
          <a:p>
            <a:pPr eaLnBrk="1" hangingPunct="1">
              <a:defRPr/>
            </a:pPr>
            <a:r>
              <a:rPr lang="en-US" dirty="0" smtClean="0"/>
              <a:t>OCP</a:t>
            </a:r>
          </a:p>
          <a:p>
            <a:pPr lvl="1" eaLnBrk="1" hangingPunct="1">
              <a:defRPr/>
            </a:pPr>
            <a:r>
              <a:rPr lang="en-US" dirty="0" smtClean="0"/>
              <a:t> Open for extension, Closed for modification</a:t>
            </a:r>
          </a:p>
          <a:p>
            <a:pPr eaLnBrk="1" hangingPunct="1">
              <a:defRPr/>
            </a:pPr>
            <a:r>
              <a:rPr lang="en-US" dirty="0" smtClean="0"/>
              <a:t>LSP</a:t>
            </a:r>
          </a:p>
          <a:p>
            <a:pPr lvl="1" eaLnBrk="1" hangingPunct="1">
              <a:defRPr/>
            </a:pPr>
            <a:r>
              <a:rPr lang="en-US" dirty="0" smtClean="0"/>
              <a:t> Sub types should be substitutable for their bases types</a:t>
            </a:r>
          </a:p>
          <a:p>
            <a:pPr eaLnBrk="1" hangingPunct="1">
              <a:defRPr/>
            </a:pPr>
            <a:r>
              <a:rPr lang="en-US" dirty="0" err="1" smtClean="0"/>
              <a:t>LoD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 “Don’t talk to strangers”</a:t>
            </a:r>
          </a:p>
          <a:p>
            <a:pPr eaLnBrk="1" hangingPunct="1">
              <a:defRPr/>
            </a:pPr>
            <a:r>
              <a:rPr lang="en-US" dirty="0" smtClean="0"/>
              <a:t>ISP</a:t>
            </a:r>
          </a:p>
          <a:p>
            <a:pPr lvl="1" eaLnBrk="1" hangingPunct="1">
              <a:defRPr/>
            </a:pPr>
            <a:r>
              <a:rPr lang="en-US" dirty="0" smtClean="0"/>
              <a:t> Clients should not be forced to depend on methods they do not use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Solved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Maintainability</a:t>
            </a:r>
          </a:p>
          <a:p>
            <a:pPr eaLnBrk="1" hangingPunct="1"/>
            <a:r>
              <a:rPr lang="en-US" dirty="0" smtClean="0"/>
              <a:t>Easier to Test</a:t>
            </a:r>
          </a:p>
          <a:p>
            <a:pPr eaLnBrk="1" hangingPunct="1"/>
            <a:r>
              <a:rPr lang="en-US" dirty="0" smtClean="0"/>
              <a:t>Less Resistance to Change</a:t>
            </a:r>
          </a:p>
          <a:p>
            <a:pPr lvl="1" eaLnBrk="1" hangingPunct="1"/>
            <a:r>
              <a:rPr lang="en-US" dirty="0" smtClean="0"/>
              <a:t>Fear to Change Code Leads to Old Stinky Code</a:t>
            </a:r>
          </a:p>
          <a:p>
            <a:pPr eaLnBrk="1" hangingPunct="1"/>
            <a:r>
              <a:rPr lang="en-US" dirty="0" smtClean="0"/>
              <a:t>Reduces Repetition (DRY)</a:t>
            </a:r>
          </a:p>
          <a:p>
            <a:pPr lvl="1" eaLnBrk="1" hangingPunct="1"/>
            <a:r>
              <a:rPr lang="en-US" dirty="0" smtClean="0"/>
              <a:t>Don’t Copy and Paste!!!!</a:t>
            </a:r>
          </a:p>
          <a:p>
            <a:pPr eaLnBrk="1" hangingPunct="1"/>
            <a:r>
              <a:rPr lang="en-US" dirty="0" smtClean="0"/>
              <a:t>Allows For Continuous Improvement</a:t>
            </a:r>
          </a:p>
          <a:p>
            <a:pPr eaLnBrk="1" hangingPunct="1"/>
            <a:r>
              <a:rPr lang="en-US" dirty="0" smtClean="0"/>
              <a:t>Essential for Agile Development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6000" u="sng" smtClean="0"/>
              <a:t>Remember</a:t>
            </a:r>
            <a:r>
              <a:rPr lang="en-US" sz="6000" smtClean="0"/>
              <a:t>…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sz="4000" dirty="0" smtClean="0"/>
              <a:t>  Always code as if the guy maintaining your code would be a violent psychopath and he knows where you live.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" name="Content Placeholder 3" descr="51Y57BH27TL._SL160_AA160_[1]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752600"/>
            <a:ext cx="1524000" cy="1524000"/>
          </a:xfrm>
        </p:spPr>
      </p:pic>
      <p:pic>
        <p:nvPicPr>
          <p:cNvPr id="6" name="Picture 5" descr="51lsYxRYnOL._SL160_AA115_[1]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981200"/>
            <a:ext cx="1095375" cy="1095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35052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Uncle Bob’s blog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http://butunclebob.com/ArticleS.UncleBob.PrinciplesOfOod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Los Techies Topic of the Month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hlinkClick r:id="rId5"/>
              </a:rPr>
              <a:t>http://www.lostechies.com/blogs/chad_myers/archive/2008/03/07/pablo-s-topic-of-the-month-march-solid-principles.aspx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Topics To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Single Responsibility Principle</a:t>
            </a:r>
          </a:p>
          <a:p>
            <a:pPr eaLnBrk="1" hangingPunct="1"/>
            <a:r>
              <a:rPr lang="en-US" sz="2800" dirty="0" smtClean="0"/>
              <a:t>Dependency Inversion Principle</a:t>
            </a:r>
          </a:p>
          <a:p>
            <a:pPr eaLnBrk="1" hangingPunct="1"/>
            <a:r>
              <a:rPr lang="en-US" sz="2800" dirty="0" smtClean="0"/>
              <a:t>Open Closed Principle</a:t>
            </a:r>
          </a:p>
          <a:p>
            <a:pPr eaLnBrk="1" hangingPunct="1"/>
            <a:r>
              <a:rPr lang="en-US" sz="2800" dirty="0" smtClean="0"/>
              <a:t>Interface Segregation Principle</a:t>
            </a:r>
          </a:p>
          <a:p>
            <a:pPr eaLnBrk="1" hangingPunct="1"/>
            <a:r>
              <a:rPr lang="en-US" sz="2800" dirty="0" smtClean="0"/>
              <a:t>Principle of Least Knowledge, aka Law of Demeter</a:t>
            </a:r>
          </a:p>
          <a:p>
            <a:pPr eaLnBrk="1" hangingPunct="1"/>
            <a:r>
              <a:rPr lang="en-US" sz="2800" dirty="0" err="1" smtClean="0"/>
              <a:t>Liskov</a:t>
            </a:r>
            <a:r>
              <a:rPr lang="en-US" sz="2800" dirty="0" smtClean="0"/>
              <a:t> Substitution Principle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Responsibility Principle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3200" smtClean="0"/>
              <a:t>What is Responsibility?</a:t>
            </a:r>
          </a:p>
          <a:p>
            <a:pPr eaLnBrk="1" hangingPunct="1">
              <a:buFontTx/>
              <a:buChar char="-"/>
            </a:pPr>
            <a:r>
              <a:rPr lang="en-US" sz="3200" smtClean="0"/>
              <a:t>Reason for change</a:t>
            </a:r>
          </a:p>
          <a:p>
            <a:pPr eaLnBrk="1" hangingPunct="1">
              <a:buFontTx/>
              <a:buChar char="-"/>
            </a:pPr>
            <a:r>
              <a:rPr lang="en-US" sz="3200" smtClean="0"/>
              <a:t>Find how many reason you can think of for you class/method to change</a:t>
            </a:r>
          </a:p>
          <a:p>
            <a:pPr eaLnBrk="1" hangingPunct="1">
              <a:buFontTx/>
              <a:buChar char="-"/>
            </a:pPr>
            <a:r>
              <a:rPr lang="en-US" sz="3200" smtClean="0"/>
              <a:t>If more than one, then your design violates SRP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Responsibility Principle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sz="2000" smtClean="0"/>
          </a:p>
          <a:p>
            <a:pPr eaLnBrk="1" hangingPunct="1">
              <a:buFont typeface="Wingdings 2" pitchFamily="18" charset="2"/>
              <a:buNone/>
            </a:pPr>
            <a:endParaRPr lang="en-US" sz="2000" smtClean="0"/>
          </a:p>
          <a:p>
            <a:pPr eaLnBrk="1" hangingPunct="1">
              <a:buFont typeface="Wingdings 2" pitchFamily="18" charset="2"/>
              <a:buNone/>
            </a:pPr>
            <a:endParaRPr lang="en-US" sz="2000" smtClean="0"/>
          </a:p>
          <a:p>
            <a:pPr eaLnBrk="1" hangingPunct="1">
              <a:buFont typeface="Wingdings 2" pitchFamily="18" charset="2"/>
              <a:buNone/>
            </a:pPr>
            <a:endParaRPr lang="en-US" sz="2000" smtClean="0"/>
          </a:p>
          <a:p>
            <a:pPr eaLnBrk="1" hangingPunct="1">
              <a:buFont typeface="Arial" charset="0"/>
              <a:buNone/>
            </a:pPr>
            <a:r>
              <a:rPr lang="en-US" sz="2000" smtClean="0"/>
              <a:t>				Demo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Responsibility Principle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None/>
            </a:pPr>
            <a:r>
              <a:rPr lang="en-US" smtClean="0"/>
              <a:t>Problem:-</a:t>
            </a:r>
          </a:p>
          <a:p>
            <a:pPr eaLnBrk="1" hangingPunct="1"/>
            <a:r>
              <a:rPr lang="en-US" smtClean="0"/>
              <a:t>we have more than one responsibility</a:t>
            </a:r>
          </a:p>
          <a:p>
            <a:pPr lvl="1" eaLnBrk="1" hangingPunct="1"/>
            <a:r>
              <a:rPr lang="en-US" smtClean="0"/>
              <a:t> reading transaction record</a:t>
            </a:r>
          </a:p>
          <a:p>
            <a:pPr lvl="1" eaLnBrk="1" hangingPunct="1"/>
            <a:r>
              <a:rPr lang="en-US" smtClean="0"/>
              <a:t>Formatting</a:t>
            </a:r>
          </a:p>
          <a:p>
            <a:pPr lvl="1" eaLnBrk="1" hangingPunct="1"/>
            <a:r>
              <a:rPr lang="en-US" smtClean="0"/>
              <a:t>Sending Email</a:t>
            </a:r>
          </a:p>
          <a:p>
            <a:pPr eaLnBrk="1" hangingPunct="1"/>
            <a:r>
              <a:rPr lang="en-US" smtClean="0"/>
              <a:t>Different user may want different email format</a:t>
            </a:r>
          </a:p>
          <a:p>
            <a:pPr eaLnBrk="1" hangingPunct="1"/>
            <a:r>
              <a:rPr lang="en-US" smtClean="0"/>
              <a:t>IT Dept. may decide to change how data is stored</a:t>
            </a:r>
          </a:p>
          <a:p>
            <a:pPr eaLnBrk="1" hangingPunct="1"/>
            <a:r>
              <a:rPr lang="en-US" smtClean="0"/>
              <a:t>Bank might want to start using third party email sending utility.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Responsibility Principle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Refactor</a:t>
            </a:r>
          </a:p>
          <a:p>
            <a:r>
              <a:rPr lang="en-US" sz="3200" smtClean="0"/>
              <a:t>public class TransactionRepository  {…. }</a:t>
            </a:r>
          </a:p>
          <a:p>
            <a:r>
              <a:rPr lang="en-US" sz="3200" smtClean="0"/>
              <a:t>public class HTMLMailFormater  {….}</a:t>
            </a:r>
          </a:p>
          <a:p>
            <a:r>
              <a:rPr lang="en-US" sz="3200" smtClean="0"/>
              <a:t>public class EmailService  {…….. }</a:t>
            </a:r>
          </a:p>
          <a:p>
            <a:pPr>
              <a:buFont typeface="Wingdings 2" pitchFamily="18" charset="2"/>
              <a:buNone/>
            </a:pPr>
            <a:endParaRPr lang="en-US" sz="3200" smtClean="0"/>
          </a:p>
          <a:p>
            <a:pPr lvl="4" eaLnBrk="1" hangingPunct="1"/>
            <a:r>
              <a:rPr lang="en-US" sz="3200" smtClean="0"/>
              <a:t>Demo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Dependency Inversion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Depend upon abstraction</a:t>
            </a:r>
          </a:p>
          <a:p>
            <a:pPr eaLnBrk="1" hangingPunct="1"/>
            <a:r>
              <a:rPr lang="en-US" sz="3200" dirty="0" smtClean="0"/>
              <a:t>High level module should not depend upon low level module implementation, rather depend upon abstraction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venid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avenida1.thmx</Template>
  <TotalTime>6908</TotalTime>
  <Words>913</Words>
  <Application>Microsoft Macintosh PowerPoint</Application>
  <PresentationFormat>On-screen Show (4:3)</PresentationFormat>
  <Paragraphs>297</Paragraphs>
  <Slides>31</Slides>
  <Notes>4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avenida1</vt:lpstr>
      <vt:lpstr>Principles of Object Oriented Design</vt:lpstr>
      <vt:lpstr>Low Coupling Changes in one Class do not effect other Classes</vt:lpstr>
      <vt:lpstr>Problems Solved</vt:lpstr>
      <vt:lpstr>Topics To Discuss</vt:lpstr>
      <vt:lpstr>Single Responsibility Principle</vt:lpstr>
      <vt:lpstr>Single Responsibility Principle</vt:lpstr>
      <vt:lpstr>Single Responsibility Principle</vt:lpstr>
      <vt:lpstr>Single Responsibility Principle</vt:lpstr>
      <vt:lpstr>Dependency Inversion</vt:lpstr>
      <vt:lpstr>Open Closed Principle</vt:lpstr>
      <vt:lpstr>Why Keep Code Closed To Modifications</vt:lpstr>
      <vt:lpstr>Code Not Designed on OCP</vt:lpstr>
      <vt:lpstr>Desigined For Extensibility</vt:lpstr>
      <vt:lpstr>Strategy Pattern Cont’d</vt:lpstr>
      <vt:lpstr>Designed for Extensibility Template Pattern (Inheritance)</vt:lpstr>
      <vt:lpstr>Extensibility Only Goes So far</vt:lpstr>
      <vt:lpstr>Law of Demeter</vt:lpstr>
      <vt:lpstr>Demeter</vt:lpstr>
      <vt:lpstr>Demeter</vt:lpstr>
      <vt:lpstr>Demeter</vt:lpstr>
      <vt:lpstr>Interface Segregation Princple</vt:lpstr>
      <vt:lpstr>Interface Segregation Princple</vt:lpstr>
      <vt:lpstr>Interface Segregation Princple</vt:lpstr>
      <vt:lpstr>Interface Segregation Princple</vt:lpstr>
      <vt:lpstr>Liskov Substitution Principle</vt:lpstr>
      <vt:lpstr>Liskov violation</vt:lpstr>
      <vt:lpstr>Liskov Example</vt:lpstr>
      <vt:lpstr>Liskov</vt:lpstr>
      <vt:lpstr>Bottom line …</vt:lpstr>
      <vt:lpstr>Remember…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Object Oriented Design</dc:title>
  <dc:creator>John</dc:creator>
  <cp:lastModifiedBy>John Teague</cp:lastModifiedBy>
  <cp:revision>139</cp:revision>
  <dcterms:created xsi:type="dcterms:W3CDTF">2008-05-03T20:27:39Z</dcterms:created>
  <dcterms:modified xsi:type="dcterms:W3CDTF">2013-03-21T12:21:06Z</dcterms:modified>
</cp:coreProperties>
</file>