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2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5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-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76C06-EC61-9241-BC40-339ABA6AC9B9}" type="datetimeFigureOut">
              <a:rPr lang="en-US" smtClean="0"/>
              <a:t>3/20/13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38186-169E-B547-8B8F-94BFB33DA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49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>
                <a:latin typeface="Calibri" charset="0"/>
              </a:rPr>
              <a:t>Not a problem until things get complicated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871F74DC-8A25-8448-B783-D8441F77C4C4}" type="slidenum">
              <a:rPr lang="en-US" sz="1200"/>
              <a:pPr eaLnBrk="1" hangingPunct="1"/>
              <a:t>3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>
                <a:latin typeface="Calibri" charset="0"/>
              </a:rPr>
              <a:t>Now it’s getting serious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F4A70207-DC15-C64B-A67A-C39AAF60AD90}" type="slidenum">
              <a:rPr lang="en-US" sz="1200"/>
              <a:pPr eaLnBrk="1" hangingPunct="1"/>
              <a:t>5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6C782F-B7FD-5645-A68A-905024DDCC32}" type="datetimeFigureOut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6C782F-B7FD-5645-A68A-905024DDCC32}" type="datetimeFigureOut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2E15-DA77-9840-A69D-2999A3EA7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6C782F-B7FD-5645-A68A-905024DDCC32}" type="datetimeFigureOut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2E15-DA77-9840-A69D-2999A3EA7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6C782F-B7FD-5645-A68A-905024DDCC32}" type="datetimeFigureOut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2E15-DA77-9840-A69D-2999A3EA7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6C782F-B7FD-5645-A68A-905024DDCC32}" type="datetimeFigureOut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2E15-DA77-9840-A69D-2999A3EA7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6C782F-B7FD-5645-A68A-905024DDCC32}" type="datetimeFigureOut">
              <a:rPr lang="en-US" smtClean="0"/>
              <a:t>3/20/13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2E15-DA77-9840-A69D-2999A3EA7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6C782F-B7FD-5645-A68A-905024DDCC32}" type="datetimeFigureOut">
              <a:rPr lang="en-US" smtClean="0"/>
              <a:t>3/20/13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2E15-DA77-9840-A69D-2999A3EA7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6C782F-B7FD-5645-A68A-905024DDCC32}" type="datetimeFigureOut">
              <a:rPr lang="en-US" smtClean="0"/>
              <a:t>3/20/13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2E15-DA77-9840-A69D-2999A3EA7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6C782F-B7FD-5645-A68A-905024DDCC32}" type="datetimeFigureOut">
              <a:rPr lang="en-US" smtClean="0"/>
              <a:t>3/20/13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2E15-DA77-9840-A69D-2999A3EA7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6C782F-B7FD-5645-A68A-905024DDCC32}" type="datetimeFigureOut">
              <a:rPr lang="en-US" smtClean="0"/>
              <a:t>3/20/13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2E15-DA77-9840-A69D-2999A3EA7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6C782F-B7FD-5645-A68A-905024DDCC32}" type="datetimeFigureOut">
              <a:rPr lang="en-US" smtClean="0"/>
              <a:t>3/20/13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2E15-DA77-9840-A69D-2999A3EA7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Avenida Software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john@avendiasoftware.com</a:t>
            </a:r>
            <a:endParaRPr lang="en-US" dirty="0"/>
          </a:p>
        </p:txBody>
      </p:sp>
      <p:pic>
        <p:nvPicPr>
          <p:cNvPr id="10" name="Picture 9" descr="logo-only-star-fille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72" y="6430911"/>
            <a:ext cx="431632" cy="427088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806604" y="6396334"/>
            <a:ext cx="798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95B3D7"/>
                </a:solidFill>
              </a:rPr>
              <a:t>Avenida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Software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ohnteague.lostechies.com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ohnteague.lostechies.com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ohnteague.lostechies.com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ohnteague.lostechies.com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ohnteague.lostechies.com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ohnteague.lostechies.com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ohnteague.lostechies.com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7586" y="1422260"/>
            <a:ext cx="7768828" cy="381297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Inversion of Control</a:t>
            </a:r>
            <a:br>
              <a:rPr lang="en-US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&amp;</a:t>
            </a:r>
            <a:br>
              <a:rPr lang="en-US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IOC Containers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2301627" y="6554391"/>
            <a:ext cx="4650272" cy="2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6788" tIns="26788" rIns="26788" bIns="26788">
            <a:spAutoFit/>
          </a:bodyPr>
          <a:lstStyle/>
          <a:p>
            <a:r>
              <a:rPr lang="en-US" sz="1000">
                <a:solidFill>
                  <a:srgbClr val="4D4D4D"/>
                </a:solidFill>
                <a:latin typeface="Arial Black" charset="0"/>
                <a:ea typeface="ＭＳ Ｐゴシック" charset="0"/>
                <a:sym typeface="Arial Black" charset="0"/>
              </a:rPr>
              <a:t>John Teague Avenida Software </a:t>
            </a:r>
            <a:r>
              <a:rPr lang="en-US" sz="1000" u="sng">
                <a:solidFill>
                  <a:srgbClr val="4D4D4D"/>
                </a:solidFill>
                <a:latin typeface="Arial Black" charset="0"/>
                <a:ea typeface="ＭＳ Ｐゴシック" charset="0"/>
                <a:sym typeface="Arial Black" charset="0"/>
                <a:hlinkClick r:id="rId2"/>
              </a:rPr>
              <a:t>http://johnteague.lostechies.come</a:t>
            </a:r>
            <a:endParaRPr lang="en-US" sz="1000" u="sng">
              <a:solidFill>
                <a:srgbClr val="4D4D4D"/>
              </a:solidFill>
              <a:latin typeface="Arial Black" charset="0"/>
              <a:ea typeface="ＭＳ Ｐゴシック" charset="0"/>
              <a:sym typeface="Arial Black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Poor Man</a:t>
            </a:r>
            <a:r>
              <a:rPr lang="ja-JP" altLang="en-US" smtClean="0">
                <a:latin typeface="Arial"/>
              </a:rPr>
              <a:t>’</a:t>
            </a:r>
            <a:r>
              <a:rPr lang="en-US" smtClean="0"/>
              <a:t>s DI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7586" y="1634133"/>
            <a:ext cx="7768828" cy="61614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Use two Constructors</a:t>
            </a:r>
          </a:p>
        </p:txBody>
      </p:sp>
      <p:sp>
        <p:nvSpPr>
          <p:cNvPr id="10244" name="Rectangle 4"/>
          <p:cNvSpPr>
            <a:spLocks/>
          </p:cNvSpPr>
          <p:nvPr/>
        </p:nvSpPr>
        <p:spPr bwMode="auto">
          <a:xfrm>
            <a:off x="803672" y="2098476"/>
            <a:ext cx="6340078" cy="3411141"/>
          </a:xfrm>
          <a:prstGeom prst="rect">
            <a:avLst/>
          </a:prstGeom>
          <a:solidFill>
            <a:schemeClr val="tx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l">
              <a:defRPr/>
            </a:pPr>
            <a:r>
              <a:rPr lang="en-US" sz="13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public</a:t>
            </a:r>
            <a:r>
              <a:rPr lang="en-US" sz="13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class</a:t>
            </a:r>
            <a:r>
              <a:rPr lang="en-US" sz="13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OrderService</a:t>
            </a:r>
            <a:endParaRPr lang="en-US" sz="1300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  <a:p>
            <a:pPr algn="l">
              <a:defRPr/>
            </a:pPr>
            <a:r>
              <a:rPr lang="en-US" sz="13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</a:t>
            </a:r>
            <a:r>
              <a:rPr lang="en-US" sz="1300" dirty="0">
                <a:solidFill>
                  <a:schemeClr val="accent3">
                    <a:lumMod val="75000"/>
                  </a:schemeClr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{</a:t>
            </a:r>
          </a:p>
          <a:p>
            <a:pPr algn="l">
              <a:defRPr/>
            </a:pPr>
            <a:r>
              <a:rPr lang="en-US" sz="13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private</a:t>
            </a:r>
            <a:r>
              <a:rPr lang="en-US" sz="13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readonly</a:t>
            </a:r>
            <a:r>
              <a:rPr lang="en-US" sz="13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1300" dirty="0" err="1">
                <a:solidFill>
                  <a:srgbClr val="2BAAA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INotificationService</a:t>
            </a:r>
            <a:r>
              <a:rPr lang="en-US" sz="13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orderRepository</a:t>
            </a:r>
            <a:r>
              <a:rPr lang="en-US" sz="1300" dirty="0">
                <a:solidFill>
                  <a:srgbClr val="00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;</a:t>
            </a:r>
          </a:p>
          <a:p>
            <a:pPr algn="l">
              <a:defRPr/>
            </a:pPr>
            <a:endParaRPr lang="en-US" sz="1300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  <a:p>
            <a:pPr algn="l">
              <a:defRPr/>
            </a:pPr>
            <a:r>
              <a:rPr lang="en-US" sz="13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public</a:t>
            </a:r>
            <a:r>
              <a:rPr lang="en-US" sz="13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OrderService</a:t>
            </a:r>
            <a:r>
              <a:rPr lang="en-US" sz="1300" dirty="0">
                <a:solidFill>
                  <a:srgbClr val="00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():base(new </a:t>
            </a:r>
            <a:r>
              <a:rPr lang="en-US" sz="1300" dirty="0" err="1">
                <a:solidFill>
                  <a:srgbClr val="00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NotificationService</a:t>
            </a:r>
            <a:r>
              <a:rPr lang="en-US" sz="1300" dirty="0">
                <a:solidFill>
                  <a:srgbClr val="00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()){}</a:t>
            </a:r>
          </a:p>
          <a:p>
            <a:pPr algn="l">
              <a:defRPr/>
            </a:pPr>
            <a:r>
              <a:rPr lang="en-US" sz="13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public</a:t>
            </a:r>
            <a:r>
              <a:rPr lang="en-US" sz="13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OrderService</a:t>
            </a:r>
            <a:r>
              <a:rPr lang="en-US" sz="1300" dirty="0">
                <a:solidFill>
                  <a:srgbClr val="00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(</a:t>
            </a:r>
            <a:r>
              <a:rPr lang="en-US" sz="1300" dirty="0" err="1">
                <a:solidFill>
                  <a:srgbClr val="2BAAA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INotificationService</a:t>
            </a:r>
            <a:r>
              <a:rPr lang="en-US" sz="13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notificationService</a:t>
            </a:r>
            <a:r>
              <a:rPr lang="en-US" sz="1300" dirty="0">
                <a:solidFill>
                  <a:srgbClr val="00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)</a:t>
            </a:r>
          </a:p>
          <a:p>
            <a:pPr algn="l">
              <a:defRPr/>
            </a:pPr>
            <a:r>
              <a:rPr lang="en-US" sz="13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    </a:t>
            </a:r>
            <a:r>
              <a:rPr lang="en-US" sz="1300" dirty="0">
                <a:solidFill>
                  <a:srgbClr val="00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{</a:t>
            </a:r>
          </a:p>
          <a:p>
            <a:pPr algn="l">
              <a:defRPr/>
            </a:pPr>
            <a:r>
              <a:rPr lang="en-US" sz="13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        </a:t>
            </a:r>
            <a:r>
              <a:rPr lang="en-US" sz="1300" dirty="0" err="1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this</a:t>
            </a:r>
            <a:r>
              <a:rPr lang="en-US" sz="1300" dirty="0" err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.</a:t>
            </a:r>
            <a:r>
              <a:rPr lang="en-US" sz="1300" dirty="0" err="1">
                <a:solidFill>
                  <a:srgbClr val="00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notificationService</a:t>
            </a:r>
            <a:r>
              <a:rPr lang="en-US" sz="1300" dirty="0">
                <a:solidFill>
                  <a:srgbClr val="00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notificationService</a:t>
            </a:r>
            <a:r>
              <a:rPr lang="en-US" sz="1300" dirty="0">
                <a:solidFill>
                  <a:srgbClr val="00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;</a:t>
            </a:r>
          </a:p>
          <a:p>
            <a:pPr algn="l">
              <a:defRPr/>
            </a:pPr>
            <a:r>
              <a:rPr lang="en-US" sz="1300" dirty="0">
                <a:solidFill>
                  <a:srgbClr val="00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    }</a:t>
            </a:r>
          </a:p>
          <a:p>
            <a:pPr algn="l">
              <a:defRPr/>
            </a:pPr>
            <a:r>
              <a:rPr lang="en-US" sz="13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public</a:t>
            </a:r>
            <a:r>
              <a:rPr lang="en-US" sz="13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void</a:t>
            </a:r>
            <a:r>
              <a:rPr lang="en-US" sz="13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ProcessOrder</a:t>
            </a:r>
            <a:r>
              <a:rPr lang="en-US" sz="1300" dirty="0">
                <a:solidFill>
                  <a:srgbClr val="00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(</a:t>
            </a:r>
            <a:r>
              <a:rPr lang="en-US" sz="1300" dirty="0">
                <a:solidFill>
                  <a:srgbClr val="2B91A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Order</a:t>
            </a:r>
            <a:r>
              <a:rPr lang="en-US" sz="13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order)</a:t>
            </a:r>
          </a:p>
          <a:p>
            <a:pPr algn="l">
              <a:defRPr/>
            </a:pPr>
            <a:r>
              <a:rPr lang="en-US" sz="1300" dirty="0">
                <a:solidFill>
                  <a:srgbClr val="00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    {</a:t>
            </a:r>
          </a:p>
          <a:p>
            <a:pPr algn="l">
              <a:defRPr/>
            </a:pPr>
            <a:r>
              <a:rPr lang="en-US" sz="1300" dirty="0">
                <a:solidFill>
                  <a:srgbClr val="00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        </a:t>
            </a:r>
            <a:r>
              <a:rPr lang="en-US" sz="1300" dirty="0" err="1">
                <a:solidFill>
                  <a:srgbClr val="00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notificationService.SendNotice</a:t>
            </a:r>
            <a:r>
              <a:rPr lang="en-US" sz="1300" dirty="0">
                <a:solidFill>
                  <a:srgbClr val="00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order.Customer</a:t>
            </a:r>
            <a:r>
              <a:rPr lang="en-US" sz="1300" dirty="0">
                <a:solidFill>
                  <a:srgbClr val="00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);</a:t>
            </a:r>
          </a:p>
          <a:p>
            <a:pPr algn="l">
              <a:defRPr/>
            </a:pPr>
            <a:r>
              <a:rPr lang="en-US" sz="1300" dirty="0">
                <a:solidFill>
                  <a:srgbClr val="00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    }</a:t>
            </a:r>
          </a:p>
          <a:p>
            <a:pPr algn="l">
              <a:defRPr/>
            </a:pPr>
            <a:r>
              <a:rPr lang="en-US" sz="1300" dirty="0">
                <a:solidFill>
                  <a:srgbClr val="00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}</a:t>
            </a:r>
          </a:p>
          <a:p>
            <a:pPr algn="l">
              <a:defRPr/>
            </a:pPr>
            <a:endParaRPr lang="en-US" sz="1300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  <a:p>
            <a:pPr algn="l">
              <a:defRPr/>
            </a:pPr>
            <a:r>
              <a:rPr lang="en-US" sz="1300" dirty="0">
                <a:solidFill>
                  <a:schemeClr val="accent3">
                    <a:lumMod val="75000"/>
                  </a:schemeClr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//using the service</a:t>
            </a:r>
          </a:p>
          <a:p>
            <a:pPr algn="l">
              <a:defRPr/>
            </a:pPr>
            <a:r>
              <a:rPr lang="en-US" sz="1300" dirty="0" err="1">
                <a:solidFill>
                  <a:schemeClr val="accent3">
                    <a:lumMod val="75000"/>
                  </a:schemeClr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var</a:t>
            </a:r>
            <a:r>
              <a:rPr lang="en-US" sz="1300" dirty="0">
                <a:solidFill>
                  <a:schemeClr val="accent3">
                    <a:lumMod val="75000"/>
                  </a:schemeClr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service = new </a:t>
            </a:r>
            <a:r>
              <a:rPr lang="en-US" sz="1300" dirty="0" err="1">
                <a:solidFill>
                  <a:schemeClr val="accent3">
                    <a:lumMod val="75000"/>
                  </a:schemeClr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OrderService</a:t>
            </a:r>
            <a:r>
              <a:rPr lang="en-US" sz="1300" dirty="0">
                <a:solidFill>
                  <a:schemeClr val="accent3">
                    <a:lumMod val="75000"/>
                  </a:schemeClr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(new </a:t>
            </a:r>
            <a:r>
              <a:rPr lang="en-US" sz="1300" dirty="0" err="1">
                <a:solidFill>
                  <a:schemeClr val="accent3">
                    <a:lumMod val="75000"/>
                  </a:schemeClr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EmailNotification</a:t>
            </a:r>
            <a:r>
              <a:rPr lang="en-US" sz="1300" dirty="0">
                <a:solidFill>
                  <a:schemeClr val="accent3">
                    <a:lumMod val="75000"/>
                  </a:schemeClr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());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/>
          </p:cNvSpPr>
          <p:nvPr/>
        </p:nvSpPr>
        <p:spPr bwMode="auto">
          <a:xfrm>
            <a:off x="2301627" y="6554391"/>
            <a:ext cx="4650272" cy="2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6788" tIns="26788" rIns="26788" bIns="26788">
            <a:spAutoFit/>
          </a:bodyPr>
          <a:lstStyle/>
          <a:p>
            <a:r>
              <a:rPr lang="en-US" sz="1000">
                <a:solidFill>
                  <a:srgbClr val="4D4D4D"/>
                </a:solidFill>
                <a:latin typeface="Arial Black" charset="0"/>
                <a:ea typeface="ＭＳ Ｐゴシック" charset="0"/>
                <a:sym typeface="Arial Black" charset="0"/>
              </a:rPr>
              <a:t>John Teague Avenida Software </a:t>
            </a:r>
            <a:r>
              <a:rPr lang="en-US" sz="1000" u="sng">
                <a:solidFill>
                  <a:srgbClr val="4D4D4D"/>
                </a:solidFill>
                <a:latin typeface="Arial Black" charset="0"/>
                <a:ea typeface="ＭＳ Ｐゴシック" charset="0"/>
                <a:sym typeface="Arial Black" charset="0"/>
                <a:hlinkClick r:id="rId2"/>
              </a:rPr>
              <a:t>http://johnteague.lostechies.come</a:t>
            </a:r>
            <a:endParaRPr lang="en-US" sz="1000" u="sng">
              <a:solidFill>
                <a:srgbClr val="4D4D4D"/>
              </a:solidFill>
              <a:latin typeface="Arial Black" charset="0"/>
              <a:ea typeface="ＭＳ Ｐゴシック" charset="0"/>
              <a:sym typeface="Arial Black" charset="0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Your Own Service Locator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7586" y="1687711"/>
            <a:ext cx="7768828" cy="393799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Factory Object</a:t>
            </a:r>
          </a:p>
          <a:p>
            <a:pPr eaLnBrk="1" hangingPunct="1">
              <a:defRPr/>
            </a:pPr>
            <a:r>
              <a:rPr lang="en-US" dirty="0" smtClean="0"/>
              <a:t>Reflection Based Locator</a:t>
            </a:r>
          </a:p>
        </p:txBody>
      </p:sp>
      <p:sp>
        <p:nvSpPr>
          <p:cNvPr id="11268" name="Rectangle 4"/>
          <p:cNvSpPr>
            <a:spLocks/>
          </p:cNvSpPr>
          <p:nvPr/>
        </p:nvSpPr>
        <p:spPr bwMode="auto">
          <a:xfrm>
            <a:off x="884039" y="3038697"/>
            <a:ext cx="7572375" cy="2402086"/>
          </a:xfrm>
          <a:prstGeom prst="rect">
            <a:avLst/>
          </a:prstGeom>
          <a:solidFill>
            <a:schemeClr val="tx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l">
              <a:defRPr/>
            </a:pP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public</a:t>
            </a: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class</a:t>
            </a: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OrderServiceFactory</a:t>
            </a:r>
            <a:endParaRPr lang="en-US" sz="1700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  <a:p>
            <a:pPr algn="l">
              <a:defRPr/>
            </a:pP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</a:t>
            </a:r>
            <a:r>
              <a:rPr lang="en-US" sz="1700" dirty="0">
                <a:solidFill>
                  <a:schemeClr val="bg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{</a:t>
            </a:r>
          </a:p>
          <a:p>
            <a:pPr algn="l">
              <a:defRPr/>
            </a:pP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    </a:t>
            </a:r>
            <a:r>
              <a:rPr lang="en-US" sz="17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public</a:t>
            </a: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static</a:t>
            </a: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1700" dirty="0" err="1">
                <a:solidFill>
                  <a:srgbClr val="2BAAA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IOrderService</a:t>
            </a: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1700" dirty="0">
                <a:solidFill>
                  <a:schemeClr val="bg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Create()</a:t>
            </a:r>
          </a:p>
          <a:p>
            <a:pPr algn="l">
              <a:defRPr/>
            </a:pP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    </a:t>
            </a:r>
            <a:r>
              <a:rPr lang="en-US" sz="1700" dirty="0">
                <a:solidFill>
                  <a:schemeClr val="bg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{</a:t>
            </a:r>
          </a:p>
          <a:p>
            <a:pPr algn="l">
              <a:defRPr/>
            </a:pP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        </a:t>
            </a:r>
            <a:r>
              <a:rPr lang="en-US" sz="17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return</a:t>
            </a: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new</a:t>
            </a: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OrderService</a:t>
            </a: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(</a:t>
            </a:r>
            <a:r>
              <a:rPr lang="en-US" sz="17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new</a:t>
            </a: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OrderRepository</a:t>
            </a: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());</a:t>
            </a:r>
          </a:p>
          <a:p>
            <a:pPr algn="l">
              <a:defRPr/>
            </a:pP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    </a:t>
            </a:r>
            <a:r>
              <a:rPr lang="en-US" sz="170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}</a:t>
            </a:r>
            <a:endParaRPr lang="en-US" sz="1700" dirty="0">
              <a:solidFill>
                <a:srgbClr val="000000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  <a:p>
            <a:pPr algn="l">
              <a:defRPr/>
            </a:pP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</a:t>
            </a:r>
            <a:r>
              <a:rPr lang="en-US" sz="1700" dirty="0">
                <a:solidFill>
                  <a:srgbClr val="00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}</a:t>
            </a:r>
            <a:endParaRPr lang="en-US" sz="1000" dirty="0">
              <a:solidFill>
                <a:srgbClr val="000000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  <a:p>
            <a:pPr algn="l">
              <a:defRPr/>
            </a:pPr>
            <a:endParaRPr lang="en-US" sz="1700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  <a:p>
            <a:pPr algn="l">
              <a:defRPr/>
            </a:pP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</a:t>
            </a:r>
            <a:r>
              <a:rPr lang="en-US" sz="1700" dirty="0" err="1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var</a:t>
            </a:r>
            <a:r>
              <a:rPr lang="en-US" sz="17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1700" dirty="0" err="1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orderService</a:t>
            </a:r>
            <a:r>
              <a:rPr lang="en-US" sz="17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= </a:t>
            </a:r>
            <a:r>
              <a:rPr lang="en-US" sz="1700" dirty="0" err="1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OrderServiceFactory.Create</a:t>
            </a:r>
            <a:endParaRPr lang="en-US" sz="1700" dirty="0">
              <a:solidFill>
                <a:srgbClr val="0000FF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7586" y="0"/>
            <a:ext cx="7768828" cy="1598414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Problems with rolling your own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Starts simple gets very complicated</a:t>
            </a:r>
          </a:p>
          <a:p>
            <a:pPr eaLnBrk="1" hangingPunct="1">
              <a:defRPr/>
            </a:pPr>
            <a:r>
              <a:rPr lang="en-US" dirty="0" smtClean="0"/>
              <a:t>Advanced Generic Handing Difficult</a:t>
            </a:r>
          </a:p>
          <a:p>
            <a:pPr eaLnBrk="1" hangingPunct="1">
              <a:defRPr/>
            </a:pPr>
            <a:r>
              <a:rPr lang="en-US" dirty="0" smtClean="0"/>
              <a:t>Reinventing the wheel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/>
          </p:cNvSpPr>
          <p:nvPr/>
        </p:nvSpPr>
        <p:spPr bwMode="auto">
          <a:xfrm>
            <a:off x="2301627" y="6554391"/>
            <a:ext cx="4650272" cy="2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6788" tIns="26788" rIns="26788" bIns="26788">
            <a:spAutoFit/>
          </a:bodyPr>
          <a:lstStyle/>
          <a:p>
            <a:r>
              <a:rPr lang="en-US" sz="1000">
                <a:solidFill>
                  <a:srgbClr val="4D4D4D"/>
                </a:solidFill>
                <a:latin typeface="Arial Black" charset="0"/>
                <a:ea typeface="ＭＳ Ｐゴシック" charset="0"/>
                <a:sym typeface="Arial Black" charset="0"/>
              </a:rPr>
              <a:t>John Teague Avenida Software </a:t>
            </a:r>
            <a:r>
              <a:rPr lang="en-US" sz="1000" u="sng">
                <a:solidFill>
                  <a:srgbClr val="4D4D4D"/>
                </a:solidFill>
                <a:latin typeface="Arial Black" charset="0"/>
                <a:ea typeface="ＭＳ Ｐゴシック" charset="0"/>
                <a:sym typeface="Arial Black" charset="0"/>
                <a:hlinkClick r:id="rId2"/>
              </a:rPr>
              <a:t>http://johnteague.lostechies.come</a:t>
            </a:r>
            <a:endParaRPr lang="en-US" sz="1000" u="sng">
              <a:solidFill>
                <a:srgbClr val="4D4D4D"/>
              </a:solidFill>
              <a:latin typeface="Arial Black" charset="0"/>
              <a:ea typeface="ＭＳ Ｐゴシック" charset="0"/>
              <a:sym typeface="Arial Black" charset="0"/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IOC Containers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87586" y="1232297"/>
            <a:ext cx="7768828" cy="3937992"/>
          </a:xfrm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sz="2300"/>
              <a:t>Abstracts the knowledge on how to build up complicated objects</a:t>
            </a:r>
          </a:p>
          <a:p>
            <a:pPr>
              <a:spcBef>
                <a:spcPts val="721"/>
              </a:spcBef>
              <a:defRPr/>
            </a:pPr>
            <a:r>
              <a:rPr lang="en-US" sz="2300"/>
              <a:t>Stores construction info to improve speed</a:t>
            </a:r>
          </a:p>
          <a:p>
            <a:pPr>
              <a:spcBef>
                <a:spcPts val="721"/>
              </a:spcBef>
              <a:defRPr/>
            </a:pPr>
            <a:r>
              <a:rPr lang="en-US" sz="2300"/>
              <a:t>Can manage Object Lifecycle</a:t>
            </a:r>
          </a:p>
          <a:p>
            <a:pPr marL="678632" lvl="1">
              <a:spcBef>
                <a:spcPts val="660"/>
              </a:spcBef>
              <a:defRPr/>
            </a:pPr>
            <a:r>
              <a:rPr lang="en-US" sz="2300"/>
              <a:t>Instance</a:t>
            </a:r>
          </a:p>
          <a:p>
            <a:pPr marL="678632" lvl="1">
              <a:spcBef>
                <a:spcPts val="660"/>
              </a:spcBef>
              <a:defRPr/>
            </a:pPr>
            <a:r>
              <a:rPr lang="en-US" sz="2300"/>
              <a:t>Per Thread</a:t>
            </a:r>
          </a:p>
          <a:p>
            <a:pPr marL="678632" lvl="1">
              <a:spcBef>
                <a:spcPts val="660"/>
              </a:spcBef>
              <a:defRPr/>
            </a:pPr>
            <a:r>
              <a:rPr lang="en-US" sz="2300"/>
              <a:t>Thread Static</a:t>
            </a:r>
          </a:p>
          <a:p>
            <a:pPr marL="678632" lvl="1">
              <a:spcBef>
                <a:spcPts val="660"/>
              </a:spcBef>
              <a:defRPr/>
            </a:pPr>
            <a:r>
              <a:rPr lang="en-US" sz="2300"/>
              <a:t>Http Context</a:t>
            </a:r>
          </a:p>
          <a:p>
            <a:pPr marL="678632" lvl="1">
              <a:spcBef>
                <a:spcPts val="660"/>
              </a:spcBef>
              <a:defRPr/>
            </a:pPr>
            <a:r>
              <a:rPr lang="en-US" sz="2300"/>
              <a:t>Application Singleton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2342927" y="6554391"/>
            <a:ext cx="4564736" cy="361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6788" tIns="26788" rIns="26788" bIns="26788">
            <a:spAutoFit/>
          </a:bodyPr>
          <a:lstStyle/>
          <a:p>
            <a:r>
              <a:rPr lang="en-US" sz="1000">
                <a:solidFill>
                  <a:srgbClr val="4D4D4D"/>
                </a:solidFill>
                <a:latin typeface="Arial Black" charset="0"/>
                <a:ea typeface="ＭＳ Ｐゴシック" charset="0"/>
                <a:sym typeface="Arial Black" charset="0"/>
              </a:rPr>
              <a:t>John Teague Avenida Software </a:t>
            </a:r>
            <a:r>
              <a:rPr lang="en-US" sz="1000" u="sng">
                <a:solidFill>
                  <a:srgbClr val="4D4D4D"/>
                </a:solidFill>
                <a:latin typeface="Arial Black" charset="0"/>
                <a:ea typeface="ＭＳ Ｐゴシック" charset="0"/>
                <a:sym typeface="Arial Black" charset="0"/>
                <a:hlinkClick r:id="rId2"/>
              </a:rPr>
              <a:t>http://johnteague.lostechies.com</a:t>
            </a:r>
            <a:endParaRPr lang="en-US" sz="1000" u="sng">
              <a:solidFill>
                <a:srgbClr val="4D4D4D"/>
              </a:solidFill>
              <a:latin typeface="Arial Black" charset="0"/>
              <a:ea typeface="ＭＳ Ｐゴシック" charset="0"/>
              <a:sym typeface="Arial Black" charset="0"/>
            </a:endParaRPr>
          </a:p>
          <a:p>
            <a:endParaRPr lang="en-US" sz="1000">
              <a:solidFill>
                <a:srgbClr val="4D4D4D"/>
              </a:solidFill>
              <a:latin typeface="Arial Black" charset="0"/>
              <a:ea typeface="ＭＳ Ｐゴシック" charset="0"/>
              <a:sym typeface="Arial Black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mtClean="0"/>
              <a:t>Modern IOC Container features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87586" y="1616274"/>
            <a:ext cx="7768828" cy="3937992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Allow Convention based configuration</a:t>
            </a:r>
          </a:p>
          <a:p>
            <a:pPr eaLnBrk="1" hangingPunct="1">
              <a:defRPr/>
            </a:pPr>
            <a:r>
              <a:rPr lang="en-US" smtClean="0"/>
              <a:t>Configuration through a dsl or xml</a:t>
            </a:r>
          </a:p>
          <a:p>
            <a:pPr eaLnBrk="1" hangingPunct="1">
              <a:defRPr/>
            </a:pPr>
            <a:r>
              <a:rPr lang="en-US" smtClean="0"/>
              <a:t>Allow for AOP techniques (Interception)</a:t>
            </a:r>
          </a:p>
          <a:p>
            <a:pPr eaLnBrk="1" hangingPunct="1">
              <a:defRPr/>
            </a:pPr>
            <a:r>
              <a:rPr lang="en-US" smtClean="0"/>
              <a:t>Manage object life cycle</a:t>
            </a:r>
          </a:p>
          <a:p>
            <a:pPr eaLnBrk="1" hangingPunct="1">
              <a:defRPr/>
            </a:pP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Profile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 based configuration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7586" y="8929"/>
            <a:ext cx="7768828" cy="1468934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is Dependency Inversion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Concept made popular by Robert Martin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smtClean="0"/>
              <a:t>s SOLID principles</a:t>
            </a:r>
          </a:p>
          <a:p>
            <a:pPr eaLnBrk="1" hangingPunct="1">
              <a:defRPr/>
            </a:pPr>
            <a:r>
              <a:rPr lang="en-US" dirty="0" smtClean="0"/>
              <a:t>Abstractions should be defined by a contract, not by an implementation</a:t>
            </a:r>
          </a:p>
          <a:p>
            <a:pPr marL="678632" lvl="1">
              <a:defRPr/>
            </a:pPr>
            <a:r>
              <a:rPr lang="en-US" dirty="0" smtClean="0"/>
              <a:t>Interfaces, Abstract Classes</a:t>
            </a:r>
          </a:p>
          <a:p>
            <a:pPr marL="678632" lvl="1">
              <a:defRPr/>
            </a:pPr>
            <a:r>
              <a:rPr lang="en-US" dirty="0" smtClean="0"/>
              <a:t>Code Contracts can define invariants, pre-conditions &amp; post-conditions</a:t>
            </a:r>
          </a:p>
          <a:p>
            <a:pPr eaLnBrk="1" hangingPunct="1">
              <a:defRPr/>
            </a:pPr>
            <a:r>
              <a:rPr lang="en-US" dirty="0" smtClean="0"/>
              <a:t>Objects that use the abstraction, should only know about the contract, not the implementation</a:t>
            </a:r>
          </a:p>
          <a:p>
            <a:pPr eaLnBrk="1" hangingPunct="1">
              <a:defRPr/>
            </a:pPr>
            <a:r>
              <a:rPr lang="en-US" dirty="0" smtClean="0"/>
              <a:t>Remove the </a:t>
            </a:r>
            <a:r>
              <a:rPr lang="ja-JP" altLang="en-US" dirty="0" smtClean="0">
                <a:latin typeface="Arial"/>
              </a:rPr>
              <a:t>“</a:t>
            </a:r>
            <a:r>
              <a:rPr lang="en-US" dirty="0" smtClean="0"/>
              <a:t>new</a:t>
            </a:r>
            <a:r>
              <a:rPr lang="ja-JP" altLang="en-US" dirty="0" smtClean="0">
                <a:latin typeface="Arial"/>
              </a:rPr>
              <a:t>”</a:t>
            </a:r>
            <a:r>
              <a:rPr lang="en-US" dirty="0" smtClean="0"/>
              <a:t> keyword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Tightly Coupled to an Implementation</a:t>
            </a:r>
          </a:p>
        </p:txBody>
      </p:sp>
      <p:sp>
        <p:nvSpPr>
          <p:cNvPr id="5123" name="Rectangle 3"/>
          <p:cNvSpPr>
            <a:spLocks/>
          </p:cNvSpPr>
          <p:nvPr/>
        </p:nvSpPr>
        <p:spPr bwMode="auto">
          <a:xfrm>
            <a:off x="687586" y="1910953"/>
            <a:ext cx="6072188" cy="1884164"/>
          </a:xfrm>
          <a:prstGeom prst="rect">
            <a:avLst/>
          </a:prstGeom>
          <a:solidFill>
            <a:schemeClr val="tx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l">
              <a:defRPr/>
            </a:pP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public</a:t>
            </a: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class</a:t>
            </a: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OrderService</a:t>
            </a:r>
            <a:endParaRPr lang="en-US" sz="1700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  <a:p>
            <a:pPr algn="l">
              <a:defRPr/>
            </a:pP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</a:t>
            </a:r>
            <a:r>
              <a:rPr lang="en-US" sz="1700" dirty="0">
                <a:solidFill>
                  <a:schemeClr val="bg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{</a:t>
            </a:r>
          </a:p>
          <a:p>
            <a:pPr algn="l">
              <a:defRPr/>
            </a:pP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    </a:t>
            </a:r>
            <a:r>
              <a:rPr lang="en-US" sz="17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public</a:t>
            </a: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void</a:t>
            </a: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ProcessOrder</a:t>
            </a:r>
            <a:r>
              <a:rPr lang="en-US" sz="1700" dirty="0">
                <a:solidFill>
                  <a:schemeClr val="bg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(</a:t>
            </a:r>
            <a:r>
              <a:rPr lang="en-US" sz="1700" dirty="0">
                <a:solidFill>
                  <a:srgbClr val="2B91A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Order</a:t>
            </a: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1700" dirty="0">
                <a:solidFill>
                  <a:schemeClr val="bg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order)</a:t>
            </a:r>
          </a:p>
          <a:p>
            <a:pPr algn="l">
              <a:defRPr/>
            </a:pP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    </a:t>
            </a:r>
            <a:r>
              <a:rPr lang="en-US" sz="1700" dirty="0">
                <a:solidFill>
                  <a:schemeClr val="bg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{</a:t>
            </a:r>
          </a:p>
          <a:p>
            <a:pPr algn="l">
              <a:defRPr/>
            </a:pP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        </a:t>
            </a:r>
            <a:r>
              <a:rPr lang="en-US" sz="1700" dirty="0" err="1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var</a:t>
            </a: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orderRepository</a:t>
            </a:r>
            <a:r>
              <a:rPr lang="en-US" sz="1700" dirty="0">
                <a:solidFill>
                  <a:schemeClr val="bg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= </a:t>
            </a:r>
            <a:r>
              <a:rPr lang="en-US" sz="17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new</a:t>
            </a: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OrderRepository</a:t>
            </a:r>
            <a:r>
              <a:rPr lang="en-US" sz="1700" dirty="0">
                <a:solidFill>
                  <a:schemeClr val="bg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()</a:t>
            </a: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;</a:t>
            </a:r>
          </a:p>
          <a:p>
            <a:pPr algn="l">
              <a:defRPr/>
            </a:pP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    </a:t>
            </a:r>
            <a:r>
              <a:rPr lang="en-US" sz="1700" dirty="0">
                <a:solidFill>
                  <a:schemeClr val="bg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}</a:t>
            </a:r>
          </a:p>
          <a:p>
            <a:pPr algn="l">
              <a:defRPr/>
            </a:pPr>
            <a:r>
              <a:rPr lang="en-US" sz="1700" dirty="0">
                <a:solidFill>
                  <a:schemeClr val="bg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}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5741789" y="3348633"/>
            <a:ext cx="892969" cy="892969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5" name="Oval 5"/>
          <p:cNvSpPr>
            <a:spLocks/>
          </p:cNvSpPr>
          <p:nvPr/>
        </p:nvSpPr>
        <p:spPr bwMode="auto">
          <a:xfrm>
            <a:off x="3330773" y="2848570"/>
            <a:ext cx="2696766" cy="571500"/>
          </a:xfrm>
          <a:prstGeom prst="ellipse">
            <a:avLst/>
          </a:prstGeom>
          <a:noFill/>
          <a:ln w="25400">
            <a:solidFill>
              <a:srgbClr val="A408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6" name="Rectangle 6"/>
          <p:cNvSpPr>
            <a:spLocks/>
          </p:cNvSpPr>
          <p:nvPr/>
        </p:nvSpPr>
        <p:spPr bwMode="auto">
          <a:xfrm>
            <a:off x="5697141" y="4250531"/>
            <a:ext cx="186903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>
                <a:latin typeface="Arial Black" charset="0"/>
                <a:ea typeface="ＭＳ Ｐゴシック" charset="0"/>
                <a:sym typeface="Arial Black" charset="0"/>
              </a:rPr>
              <a:t>Tightly Coupled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4" descr="ioc-class-diagram-si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7922" y="1071563"/>
            <a:ext cx="10216679" cy="3911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4" descr="ioc-class-diagram-complicat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203" y="0"/>
            <a:ext cx="5679281" cy="6395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2301627" y="6554391"/>
            <a:ext cx="4650272" cy="2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6788" tIns="26788" rIns="26788" bIns="26788">
            <a:spAutoFit/>
          </a:bodyPr>
          <a:lstStyle/>
          <a:p>
            <a:r>
              <a:rPr lang="en-US" sz="1000">
                <a:solidFill>
                  <a:srgbClr val="4D4D4D"/>
                </a:solidFill>
                <a:latin typeface="Arial Black" charset="0"/>
                <a:ea typeface="ＭＳ Ｐゴシック" charset="0"/>
                <a:sym typeface="Arial Black" charset="0"/>
              </a:rPr>
              <a:t>John Teague Avenida Software </a:t>
            </a:r>
            <a:r>
              <a:rPr lang="en-US" sz="1000" u="sng">
                <a:solidFill>
                  <a:srgbClr val="4D4D4D"/>
                </a:solidFill>
                <a:latin typeface="Arial Black" charset="0"/>
                <a:ea typeface="ＭＳ Ｐゴシック" charset="0"/>
                <a:sym typeface="Arial Black" charset="0"/>
                <a:hlinkClick r:id="rId2"/>
              </a:rPr>
              <a:t>http://johnteague.lostechies.come</a:t>
            </a:r>
            <a:endParaRPr lang="en-US" sz="1000" u="sng">
              <a:solidFill>
                <a:srgbClr val="4D4D4D"/>
              </a:solidFill>
              <a:latin typeface="Arial Black" charset="0"/>
              <a:ea typeface="ＭＳ Ｐゴシック" charset="0"/>
              <a:sym typeface="Arial Black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Breaking the Implementation Coupling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mtClean="0"/>
              <a:t>Use an abstraction</a:t>
            </a:r>
          </a:p>
          <a:p>
            <a:pPr eaLnBrk="1" hangingPunct="1">
              <a:defRPr/>
            </a:pPr>
            <a:r>
              <a:rPr lang="en-US" smtClean="0"/>
              <a:t>Pass Implementation in as a Constructor Argument</a:t>
            </a:r>
          </a:p>
          <a:p>
            <a:pPr marL="678632" lvl="1">
              <a:defRPr/>
            </a:pPr>
            <a:r>
              <a:rPr lang="en-US" smtClean="0"/>
              <a:t>Most stable approach</a:t>
            </a:r>
          </a:p>
          <a:p>
            <a:pPr eaLnBrk="1" hangingPunct="1">
              <a:defRPr/>
            </a:pPr>
            <a:r>
              <a:rPr lang="en-US" smtClean="0"/>
              <a:t>Set Implementation</a:t>
            </a:r>
          </a:p>
          <a:p>
            <a:pPr marL="678632" lvl="1">
              <a:defRPr/>
            </a:pPr>
            <a:r>
              <a:rPr lang="en-US" smtClean="0"/>
              <a:t>Useful when you don</a:t>
            </a:r>
            <a:r>
              <a:rPr lang="ja-JP" altLang="en-US" smtClean="0">
                <a:latin typeface="Arial"/>
              </a:rPr>
              <a:t>’</a:t>
            </a:r>
            <a:r>
              <a:rPr lang="en-US" smtClean="0"/>
              <a:t>t have control over instantiation</a:t>
            </a:r>
          </a:p>
          <a:p>
            <a:pPr eaLnBrk="1" hangingPunct="1">
              <a:defRPr/>
            </a:pPr>
            <a:r>
              <a:rPr lang="en-US" smtClean="0"/>
              <a:t>Dependency Injection</a:t>
            </a:r>
          </a:p>
          <a:p>
            <a:pPr marL="678632" lvl="1">
              <a:defRPr/>
            </a:pPr>
            <a:r>
              <a:rPr lang="en-US" smtClean="0"/>
              <a:t>More Brittle, harder to test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/>
          </p:cNvSpPr>
          <p:nvPr/>
        </p:nvSpPr>
        <p:spPr bwMode="auto">
          <a:xfrm>
            <a:off x="2301627" y="6554391"/>
            <a:ext cx="4650272" cy="2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6788" tIns="26788" rIns="26788" bIns="26788">
            <a:spAutoFit/>
          </a:bodyPr>
          <a:lstStyle/>
          <a:p>
            <a:r>
              <a:rPr lang="en-US" sz="1000">
                <a:solidFill>
                  <a:srgbClr val="4D4D4D"/>
                </a:solidFill>
                <a:latin typeface="Arial Black" charset="0"/>
                <a:ea typeface="ＭＳ Ｐゴシック" charset="0"/>
                <a:sym typeface="Arial Black" charset="0"/>
              </a:rPr>
              <a:t>John Teague Avenida Software </a:t>
            </a:r>
            <a:r>
              <a:rPr lang="en-US" sz="1000" u="sng">
                <a:solidFill>
                  <a:srgbClr val="4D4D4D"/>
                </a:solidFill>
                <a:latin typeface="Arial Black" charset="0"/>
                <a:ea typeface="ＭＳ Ｐゴシック" charset="0"/>
                <a:sym typeface="Arial Black" charset="0"/>
                <a:hlinkClick r:id="rId2"/>
              </a:rPr>
              <a:t>http://johnteague.lostechies.come</a:t>
            </a:r>
            <a:endParaRPr lang="en-US" sz="1000" u="sng">
              <a:solidFill>
                <a:srgbClr val="4D4D4D"/>
              </a:solidFill>
              <a:latin typeface="Arial Black" charset="0"/>
              <a:ea typeface="ＭＳ Ｐゴシック" charset="0"/>
              <a:sym typeface="Arial Black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Constructor Injection</a:t>
            </a:r>
          </a:p>
        </p:txBody>
      </p:sp>
      <p:sp>
        <p:nvSpPr>
          <p:cNvPr id="7171" name="Rectangle 3"/>
          <p:cNvSpPr>
            <a:spLocks/>
          </p:cNvSpPr>
          <p:nvPr/>
        </p:nvSpPr>
        <p:spPr bwMode="auto">
          <a:xfrm>
            <a:off x="830461" y="1312663"/>
            <a:ext cx="6340078" cy="3402895"/>
          </a:xfrm>
          <a:prstGeom prst="rect">
            <a:avLst/>
          </a:prstGeom>
          <a:solidFill>
            <a:schemeClr val="tx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l">
              <a:defRPr/>
            </a:pPr>
            <a:r>
              <a:rPr lang="en-US" sz="13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public</a:t>
            </a:r>
            <a:r>
              <a:rPr lang="en-US" sz="13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class</a:t>
            </a:r>
            <a:r>
              <a:rPr lang="en-US" sz="13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OrderService</a:t>
            </a:r>
            <a:endParaRPr lang="en-US" sz="1300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  <a:p>
            <a:pPr algn="l">
              <a:defRPr/>
            </a:pPr>
            <a:r>
              <a:rPr lang="en-US" sz="13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</a:t>
            </a:r>
            <a:r>
              <a:rPr lang="en-US" sz="1300" dirty="0">
                <a:solidFill>
                  <a:srgbClr val="00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{</a:t>
            </a:r>
          </a:p>
          <a:p>
            <a:pPr algn="l">
              <a:defRPr/>
            </a:pPr>
            <a:r>
              <a:rPr lang="en-US" sz="13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private</a:t>
            </a:r>
            <a:r>
              <a:rPr lang="en-US" sz="13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readonly</a:t>
            </a:r>
            <a:r>
              <a:rPr lang="en-US" sz="13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1300" dirty="0" err="1">
                <a:solidFill>
                  <a:srgbClr val="2BAAA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INotificationService</a:t>
            </a:r>
            <a:r>
              <a:rPr lang="en-US" sz="13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orderRepository</a:t>
            </a:r>
            <a:r>
              <a:rPr lang="en-US" sz="13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;</a:t>
            </a:r>
          </a:p>
          <a:p>
            <a:pPr algn="l">
              <a:defRPr/>
            </a:pPr>
            <a:endParaRPr lang="en-US" sz="1300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  <a:p>
            <a:pPr algn="l">
              <a:defRPr/>
            </a:pPr>
            <a:r>
              <a:rPr lang="en-US" sz="13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public</a:t>
            </a:r>
            <a:r>
              <a:rPr lang="en-US" sz="13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OrderService</a:t>
            </a:r>
            <a:r>
              <a:rPr lang="en-US" sz="13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(</a:t>
            </a:r>
            <a:r>
              <a:rPr lang="en-US" sz="1300" dirty="0" err="1">
                <a:solidFill>
                  <a:srgbClr val="2BAAA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INotificationService</a:t>
            </a:r>
            <a:r>
              <a:rPr lang="en-US" sz="1300" dirty="0">
                <a:solidFill>
                  <a:srgbClr val="00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notificationService</a:t>
            </a:r>
            <a:r>
              <a:rPr lang="en-US" sz="1300" dirty="0">
                <a:solidFill>
                  <a:srgbClr val="00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)</a:t>
            </a:r>
          </a:p>
          <a:p>
            <a:pPr algn="l">
              <a:defRPr/>
            </a:pPr>
            <a:r>
              <a:rPr lang="en-US" sz="13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   </a:t>
            </a:r>
            <a:r>
              <a:rPr lang="en-US" sz="1300" dirty="0">
                <a:solidFill>
                  <a:srgbClr val="00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{</a:t>
            </a:r>
          </a:p>
          <a:p>
            <a:pPr algn="l">
              <a:defRPr/>
            </a:pPr>
            <a:r>
              <a:rPr lang="en-US" sz="13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        </a:t>
            </a:r>
            <a:r>
              <a:rPr lang="en-US" sz="1300" dirty="0" err="1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this</a:t>
            </a:r>
            <a:r>
              <a:rPr lang="en-US" sz="1300" dirty="0" err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.</a:t>
            </a:r>
            <a:r>
              <a:rPr lang="en-US" sz="1300" dirty="0" err="1">
                <a:solidFill>
                  <a:srgbClr val="00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notificationService</a:t>
            </a:r>
            <a:r>
              <a:rPr lang="en-US" sz="1300" dirty="0">
                <a:solidFill>
                  <a:srgbClr val="00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notificationService</a:t>
            </a:r>
            <a:r>
              <a:rPr lang="en-US" sz="13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;</a:t>
            </a:r>
          </a:p>
          <a:p>
            <a:pPr algn="l">
              <a:defRPr/>
            </a:pPr>
            <a:r>
              <a:rPr lang="en-US" sz="13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    </a:t>
            </a:r>
            <a:r>
              <a:rPr lang="en-US" sz="1300" dirty="0">
                <a:solidFill>
                  <a:srgbClr val="00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}</a:t>
            </a:r>
          </a:p>
          <a:p>
            <a:pPr algn="l">
              <a:defRPr/>
            </a:pPr>
            <a:r>
              <a:rPr lang="en-US" sz="13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public</a:t>
            </a:r>
            <a:r>
              <a:rPr lang="en-US" sz="13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void</a:t>
            </a:r>
            <a:r>
              <a:rPr lang="en-US" sz="13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ProcessOrder</a:t>
            </a:r>
            <a:r>
              <a:rPr lang="en-US" sz="1300" dirty="0">
                <a:solidFill>
                  <a:srgbClr val="00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(</a:t>
            </a:r>
            <a:r>
              <a:rPr lang="en-US" sz="1300" dirty="0">
                <a:solidFill>
                  <a:srgbClr val="2B91A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Order</a:t>
            </a:r>
            <a:r>
              <a:rPr lang="en-US" sz="1300" dirty="0">
                <a:solidFill>
                  <a:srgbClr val="00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order)</a:t>
            </a:r>
          </a:p>
          <a:p>
            <a:pPr algn="l">
              <a:defRPr/>
            </a:pPr>
            <a:r>
              <a:rPr lang="en-US" sz="1300" dirty="0">
                <a:solidFill>
                  <a:srgbClr val="00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</a:t>
            </a:r>
            <a:r>
              <a:rPr lang="en-US" sz="13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 </a:t>
            </a:r>
            <a:r>
              <a:rPr lang="en-US" sz="1300" dirty="0">
                <a:solidFill>
                  <a:srgbClr val="00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{</a:t>
            </a:r>
          </a:p>
          <a:p>
            <a:pPr algn="l">
              <a:defRPr/>
            </a:pPr>
            <a:r>
              <a:rPr lang="en-US" sz="1300" dirty="0">
                <a:solidFill>
                  <a:srgbClr val="00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        </a:t>
            </a:r>
            <a:r>
              <a:rPr lang="en-US" sz="1300" dirty="0" err="1">
                <a:solidFill>
                  <a:srgbClr val="00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notificationService.SendNotice</a:t>
            </a:r>
            <a:r>
              <a:rPr lang="en-US" sz="1300" dirty="0">
                <a:solidFill>
                  <a:srgbClr val="00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order.Customer</a:t>
            </a:r>
            <a:r>
              <a:rPr lang="en-US" sz="1300" dirty="0">
                <a:solidFill>
                  <a:srgbClr val="00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);</a:t>
            </a:r>
          </a:p>
          <a:p>
            <a:pPr algn="l">
              <a:defRPr/>
            </a:pPr>
            <a:r>
              <a:rPr lang="en-US" sz="1300" dirty="0">
                <a:solidFill>
                  <a:srgbClr val="00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    }</a:t>
            </a:r>
          </a:p>
          <a:p>
            <a:pPr algn="l">
              <a:defRPr/>
            </a:pPr>
            <a:r>
              <a:rPr lang="en-US" sz="1300" dirty="0">
                <a:solidFill>
                  <a:srgbClr val="00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}</a:t>
            </a:r>
          </a:p>
          <a:p>
            <a:pPr algn="l">
              <a:defRPr/>
            </a:pPr>
            <a:endParaRPr lang="en-US" sz="1300" dirty="0">
              <a:solidFill>
                <a:srgbClr val="000000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  <a:p>
            <a:pPr algn="l">
              <a:defRPr/>
            </a:pPr>
            <a:r>
              <a:rPr lang="en-US" sz="1300" dirty="0">
                <a:solidFill>
                  <a:srgbClr val="008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//using the service</a:t>
            </a:r>
          </a:p>
          <a:p>
            <a:pPr algn="l">
              <a:defRPr/>
            </a:pPr>
            <a:r>
              <a:rPr lang="en-US" sz="1300" dirty="0" err="1">
                <a:solidFill>
                  <a:srgbClr val="008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var</a:t>
            </a:r>
            <a:r>
              <a:rPr lang="en-US" sz="1300" dirty="0">
                <a:solidFill>
                  <a:srgbClr val="008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service = new </a:t>
            </a:r>
            <a:r>
              <a:rPr lang="en-US" sz="1300" dirty="0" err="1">
                <a:solidFill>
                  <a:srgbClr val="008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OrderService</a:t>
            </a:r>
            <a:r>
              <a:rPr lang="en-US" sz="1300" dirty="0">
                <a:solidFill>
                  <a:srgbClr val="008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(new </a:t>
            </a:r>
            <a:r>
              <a:rPr lang="en-US" sz="1300" dirty="0" err="1">
                <a:solidFill>
                  <a:srgbClr val="008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EmailNotification</a:t>
            </a:r>
            <a:r>
              <a:rPr lang="en-US" sz="1300" dirty="0">
                <a:solidFill>
                  <a:srgbClr val="008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());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/>
          </p:cNvSpPr>
          <p:nvPr/>
        </p:nvSpPr>
        <p:spPr bwMode="auto">
          <a:xfrm>
            <a:off x="2301627" y="6554391"/>
            <a:ext cx="4650272" cy="2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6788" tIns="26788" rIns="26788" bIns="26788">
            <a:spAutoFit/>
          </a:bodyPr>
          <a:lstStyle/>
          <a:p>
            <a:r>
              <a:rPr lang="en-US" sz="1000">
                <a:solidFill>
                  <a:srgbClr val="4D4D4D"/>
                </a:solidFill>
                <a:latin typeface="Arial Black" charset="0"/>
                <a:ea typeface="ＭＳ Ｐゴシック" charset="0"/>
                <a:sym typeface="Arial Black" charset="0"/>
              </a:rPr>
              <a:t>John Teague Avenida Software </a:t>
            </a:r>
            <a:r>
              <a:rPr lang="en-US" sz="1000" u="sng">
                <a:solidFill>
                  <a:srgbClr val="4D4D4D"/>
                </a:solidFill>
                <a:latin typeface="Arial Black" charset="0"/>
                <a:ea typeface="ＭＳ Ｐゴシック" charset="0"/>
                <a:sym typeface="Arial Black" charset="0"/>
                <a:hlinkClick r:id="rId2"/>
              </a:rPr>
              <a:t>http://johnteague.lostechies.come</a:t>
            </a:r>
            <a:endParaRPr lang="en-US" sz="1000" u="sng">
              <a:solidFill>
                <a:srgbClr val="4D4D4D"/>
              </a:solidFill>
              <a:latin typeface="Arial Black" charset="0"/>
              <a:ea typeface="ＭＳ Ｐゴシック" charset="0"/>
              <a:sym typeface="Arial Black" charset="0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Setter Injection</a:t>
            </a:r>
          </a:p>
        </p:txBody>
      </p:sp>
      <p:sp>
        <p:nvSpPr>
          <p:cNvPr id="8195" name="Rectangle 3"/>
          <p:cNvSpPr>
            <a:spLocks/>
          </p:cNvSpPr>
          <p:nvPr/>
        </p:nvSpPr>
        <p:spPr bwMode="auto">
          <a:xfrm>
            <a:off x="1098352" y="1473398"/>
            <a:ext cx="6947297" cy="3696891"/>
          </a:xfrm>
          <a:prstGeom prst="rect">
            <a:avLst/>
          </a:prstGeom>
          <a:solidFill>
            <a:schemeClr val="tx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l">
              <a:defRPr/>
            </a:pPr>
            <a:r>
              <a:rPr lang="en-US" sz="17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public</a:t>
            </a: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class</a:t>
            </a: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OrderService</a:t>
            </a:r>
            <a:endParaRPr lang="en-US" sz="1700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  <a:p>
            <a:pPr algn="l">
              <a:defRPr/>
            </a:pP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{</a:t>
            </a:r>
          </a:p>
          <a:p>
            <a:pPr algn="l">
              <a:defRPr/>
            </a:pP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    </a:t>
            </a:r>
            <a:r>
              <a:rPr lang="en-US" sz="17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private</a:t>
            </a: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1700" dirty="0" err="1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readonly</a:t>
            </a: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1700" dirty="0" err="1">
                <a:solidFill>
                  <a:srgbClr val="2BAAA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INotificationService</a:t>
            </a: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orderRepository</a:t>
            </a:r>
            <a:r>
              <a:rPr lang="en-US" sz="1700" dirty="0">
                <a:solidFill>
                  <a:schemeClr val="bg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;</a:t>
            </a:r>
          </a:p>
          <a:p>
            <a:pPr algn="l">
              <a:defRPr/>
            </a:pPr>
            <a:endParaRPr lang="en-US" sz="1700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  <a:p>
            <a:pPr algn="l">
              <a:defRPr/>
            </a:pP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    </a:t>
            </a:r>
            <a:r>
              <a:rPr lang="en-US" sz="17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public </a:t>
            </a:r>
            <a:r>
              <a:rPr lang="en-US" sz="1700" dirty="0" err="1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INotificationService</a:t>
            </a:r>
            <a:r>
              <a:rPr lang="en-US" sz="17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NotificationService</a:t>
            </a:r>
            <a:r>
              <a:rPr lang="en-US" sz="1700" dirty="0">
                <a:solidFill>
                  <a:schemeClr val="bg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{</a:t>
            </a:r>
            <a:r>
              <a:rPr lang="en-US" sz="1700" dirty="0" err="1">
                <a:solidFill>
                  <a:schemeClr val="bg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get;set</a:t>
            </a:r>
            <a:r>
              <a:rPr lang="en-US" sz="1700" dirty="0">
                <a:solidFill>
                  <a:schemeClr val="bg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;}</a:t>
            </a:r>
          </a:p>
          <a:p>
            <a:pPr algn="l">
              <a:defRPr/>
            </a:pP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    </a:t>
            </a:r>
            <a:r>
              <a:rPr lang="en-US" sz="17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public</a:t>
            </a: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void</a:t>
            </a: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ProcessOrder</a:t>
            </a: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(</a:t>
            </a:r>
            <a:r>
              <a:rPr lang="en-US" sz="1700" dirty="0">
                <a:solidFill>
                  <a:srgbClr val="2B91A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Orde</a:t>
            </a:r>
            <a:r>
              <a:rPr lang="en-US" sz="1700" dirty="0">
                <a:solidFill>
                  <a:schemeClr val="bg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 order)</a:t>
            </a:r>
          </a:p>
          <a:p>
            <a:pPr algn="l">
              <a:defRPr/>
            </a:pP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   </a:t>
            </a:r>
            <a:r>
              <a:rPr lang="en-US" sz="1700" dirty="0">
                <a:solidFill>
                  <a:schemeClr val="bg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{</a:t>
            </a:r>
          </a:p>
          <a:p>
            <a:pPr algn="l">
              <a:defRPr/>
            </a:pPr>
            <a:r>
              <a:rPr lang="en-US" sz="1700" dirty="0">
                <a:solidFill>
                  <a:schemeClr val="bg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        </a:t>
            </a:r>
            <a:r>
              <a:rPr lang="en-US" sz="1700" dirty="0" err="1">
                <a:solidFill>
                  <a:schemeClr val="bg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NotificationService.SendNotice</a:t>
            </a:r>
            <a:r>
              <a:rPr lang="en-US" sz="1700" dirty="0">
                <a:solidFill>
                  <a:schemeClr val="bg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(</a:t>
            </a:r>
            <a:r>
              <a:rPr lang="en-US" sz="1700" dirty="0" err="1">
                <a:solidFill>
                  <a:schemeClr val="bg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order.Customer</a:t>
            </a:r>
            <a:r>
              <a:rPr lang="en-US" sz="1700" dirty="0">
                <a:solidFill>
                  <a:schemeClr val="bg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);</a:t>
            </a:r>
          </a:p>
          <a:p>
            <a:pPr algn="l">
              <a:defRPr/>
            </a:pPr>
            <a:r>
              <a:rPr lang="en-US" sz="1700" dirty="0">
                <a:solidFill>
                  <a:schemeClr val="bg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    }</a:t>
            </a:r>
          </a:p>
          <a:p>
            <a:pPr algn="l">
              <a:defRPr/>
            </a:pPr>
            <a:r>
              <a:rPr lang="en-US" sz="1700" dirty="0">
                <a:solidFill>
                  <a:schemeClr val="bg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}</a:t>
            </a:r>
          </a:p>
          <a:p>
            <a:pPr algn="l">
              <a:defRPr/>
            </a:pPr>
            <a:endParaRPr lang="en-US" sz="1700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  <a:p>
            <a:pPr algn="l">
              <a:defRPr/>
            </a:pP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/</a:t>
            </a:r>
            <a:r>
              <a:rPr lang="en-US" sz="1700" dirty="0">
                <a:solidFill>
                  <a:srgbClr val="008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/using the service</a:t>
            </a:r>
          </a:p>
          <a:p>
            <a:pPr algn="l">
              <a:defRPr/>
            </a:pPr>
            <a:r>
              <a:rPr lang="en-US" sz="1700" dirty="0" err="1">
                <a:solidFill>
                  <a:srgbClr val="008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var</a:t>
            </a:r>
            <a:r>
              <a:rPr lang="en-US" sz="1700" dirty="0">
                <a:solidFill>
                  <a:srgbClr val="008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service = new </a:t>
            </a:r>
            <a:r>
              <a:rPr lang="en-US" sz="1700" dirty="0" err="1">
                <a:solidFill>
                  <a:srgbClr val="008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OrderService</a:t>
            </a:r>
            <a:r>
              <a:rPr lang="en-US" sz="1700" dirty="0">
                <a:solidFill>
                  <a:srgbClr val="008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();</a:t>
            </a:r>
          </a:p>
          <a:p>
            <a:pPr algn="l">
              <a:defRPr/>
            </a:pPr>
            <a:r>
              <a:rPr lang="en-US" sz="1700" dirty="0" err="1">
                <a:solidFill>
                  <a:srgbClr val="008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service.NotificationService</a:t>
            </a:r>
            <a:r>
              <a:rPr lang="en-US" sz="1700" dirty="0">
                <a:solidFill>
                  <a:srgbClr val="008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= new </a:t>
            </a:r>
            <a:r>
              <a:rPr lang="en-US" sz="1700" dirty="0" err="1">
                <a:solidFill>
                  <a:srgbClr val="008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EmailNotification</a:t>
            </a:r>
            <a:r>
              <a:rPr lang="en-US" sz="1700" dirty="0">
                <a:solidFill>
                  <a:srgbClr val="008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();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Service Location</a:t>
            </a:r>
          </a:p>
        </p:txBody>
      </p:sp>
      <p:sp>
        <p:nvSpPr>
          <p:cNvPr id="9219" name="Rectangle 3"/>
          <p:cNvSpPr>
            <a:spLocks/>
          </p:cNvSpPr>
          <p:nvPr/>
        </p:nvSpPr>
        <p:spPr bwMode="auto">
          <a:xfrm>
            <a:off x="687586" y="1910953"/>
            <a:ext cx="7572375" cy="1884164"/>
          </a:xfrm>
          <a:prstGeom prst="rect">
            <a:avLst/>
          </a:prstGeom>
          <a:solidFill>
            <a:schemeClr val="tx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l">
              <a:defRPr/>
            </a:pP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public</a:t>
            </a: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class</a:t>
            </a: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OrderService</a:t>
            </a:r>
            <a:endParaRPr lang="en-US" sz="1700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  <a:p>
            <a:pPr algn="l">
              <a:defRPr/>
            </a:pP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</a:t>
            </a:r>
            <a:r>
              <a:rPr lang="en-US" sz="1700" dirty="0">
                <a:solidFill>
                  <a:schemeClr val="bg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{</a:t>
            </a:r>
          </a:p>
          <a:p>
            <a:pPr algn="l">
              <a:defRPr/>
            </a:pP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    </a:t>
            </a:r>
            <a:r>
              <a:rPr lang="en-US" sz="17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public</a:t>
            </a: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void</a:t>
            </a: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ProcessOrder</a:t>
            </a:r>
            <a:r>
              <a:rPr lang="en-US" sz="1700" dirty="0">
                <a:solidFill>
                  <a:schemeClr val="bg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(</a:t>
            </a:r>
            <a:r>
              <a:rPr lang="en-US" sz="1700" dirty="0">
                <a:solidFill>
                  <a:srgbClr val="2B91A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Order</a:t>
            </a: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1700" dirty="0">
                <a:solidFill>
                  <a:schemeClr val="bg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order)</a:t>
            </a:r>
          </a:p>
          <a:p>
            <a:pPr algn="l">
              <a:defRPr/>
            </a:pPr>
            <a:r>
              <a:rPr lang="en-US" sz="1700" dirty="0">
                <a:solidFill>
                  <a:schemeClr val="bg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    {</a:t>
            </a:r>
          </a:p>
          <a:p>
            <a:pPr algn="l">
              <a:defRPr/>
            </a:pP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        </a:t>
            </a:r>
            <a:r>
              <a:rPr lang="en-US" sz="1700" dirty="0" err="1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var</a:t>
            </a: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orderRepository</a:t>
            </a:r>
            <a:r>
              <a:rPr lang="en-US" sz="1700" dirty="0">
                <a:solidFill>
                  <a:schemeClr val="bg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=</a:t>
            </a:r>
            <a:r>
              <a:rPr lang="en-US" sz="17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1700" dirty="0" err="1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ServiceLocator.Get</a:t>
            </a:r>
            <a:r>
              <a:rPr lang="en-US" sz="17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&lt;</a:t>
            </a:r>
            <a:r>
              <a:rPr lang="en-US" sz="1700" dirty="0" err="1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IOrderRepository</a:t>
            </a:r>
            <a:r>
              <a:rPr lang="en-US" sz="17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&gt;()</a:t>
            </a:r>
            <a:endParaRPr lang="en-US" sz="1700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  <a:p>
            <a:pPr algn="l">
              <a:defRPr/>
            </a:pPr>
            <a:r>
              <a:rPr lang="en-US" sz="1700" dirty="0">
                <a:solidFill>
                  <a:schemeClr val="bg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    }</a:t>
            </a:r>
          </a:p>
          <a:p>
            <a:pPr algn="l">
              <a:defRPr/>
            </a:pPr>
            <a:r>
              <a:rPr lang="en-US" sz="1700" dirty="0">
                <a:solidFill>
                  <a:schemeClr val="bg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329</TotalTime>
  <Words>581</Words>
  <Application>Microsoft Macintosh PowerPoint</Application>
  <PresentationFormat>On-screen Show (4:3)</PresentationFormat>
  <Paragraphs>126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Black</vt:lpstr>
      <vt:lpstr>Inversion of Control &amp; IOC Containers</vt:lpstr>
      <vt:lpstr>What is Dependency Inversion</vt:lpstr>
      <vt:lpstr>Tightly Coupled to an Implementation</vt:lpstr>
      <vt:lpstr>PowerPoint Presentation</vt:lpstr>
      <vt:lpstr>PowerPoint Presentation</vt:lpstr>
      <vt:lpstr>Breaking the Implementation Coupling</vt:lpstr>
      <vt:lpstr>Constructor Injection</vt:lpstr>
      <vt:lpstr>Setter Injection</vt:lpstr>
      <vt:lpstr>Service Location</vt:lpstr>
      <vt:lpstr>Poor Man’s DI</vt:lpstr>
      <vt:lpstr>Your Own Service Locator</vt:lpstr>
      <vt:lpstr>Problems with rolling your own</vt:lpstr>
      <vt:lpstr>IOC Containers</vt:lpstr>
      <vt:lpstr>Modern IOC Container features</vt:lpstr>
    </vt:vector>
  </TitlesOfParts>
  <Company>Avenida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Teague</dc:creator>
  <cp:lastModifiedBy>John Teague</cp:lastModifiedBy>
  <cp:revision>13</cp:revision>
  <dcterms:created xsi:type="dcterms:W3CDTF">2013-03-20T18:45:58Z</dcterms:created>
  <dcterms:modified xsi:type="dcterms:W3CDTF">2013-03-21T00:30:41Z</dcterms:modified>
</cp:coreProperties>
</file>